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sldIdLst>
    <p:sldId id="256" r:id="rId2"/>
    <p:sldId id="257" r:id="rId3"/>
    <p:sldId id="265" r:id="rId4"/>
    <p:sldId id="263" r:id="rId5"/>
    <p:sldId id="269" r:id="rId6"/>
    <p:sldId id="312" r:id="rId7"/>
    <p:sldId id="391" r:id="rId8"/>
    <p:sldId id="311" r:id="rId9"/>
    <p:sldId id="320" r:id="rId10"/>
    <p:sldId id="314" r:id="rId11"/>
    <p:sldId id="315" r:id="rId12"/>
    <p:sldId id="316" r:id="rId13"/>
    <p:sldId id="317" r:id="rId14"/>
    <p:sldId id="318" r:id="rId15"/>
    <p:sldId id="389" r:id="rId16"/>
    <p:sldId id="308" r:id="rId17"/>
    <p:sldId id="309" r:id="rId18"/>
    <p:sldId id="310" r:id="rId19"/>
    <p:sldId id="301" r:id="rId20"/>
    <p:sldId id="303" r:id="rId21"/>
    <p:sldId id="304" r:id="rId22"/>
    <p:sldId id="305" r:id="rId23"/>
    <p:sldId id="307" r:id="rId2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showGuides="1">
      <p:cViewPr varScale="1">
        <p:scale>
          <a:sx n="83" d="100"/>
          <a:sy n="83" d="100"/>
        </p:scale>
        <p:origin x="638"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u">
    <p:bg>
      <p:bgPr>
        <a:gradFill flip="none" rotWithShape="1">
          <a:gsLst>
            <a:gs pos="0">
              <a:srgbClr val="092942">
                <a:lumMod val="46000"/>
              </a:srgbClr>
            </a:gs>
            <a:gs pos="100000">
              <a:schemeClr val="accent2"/>
            </a:gs>
            <a:gs pos="100000">
              <a:schemeClr val="accent1"/>
            </a:gs>
          </a:gsLst>
          <a:lin ang="16200000" scaled="0"/>
          <a:tileRect/>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B7EE2E-ACAD-967E-EAB5-B31D2F424321}"/>
              </a:ext>
            </a:extLst>
          </p:cNvPr>
          <p:cNvSpPr>
            <a:spLocks noGrp="1"/>
          </p:cNvSpPr>
          <p:nvPr>
            <p:ph type="title"/>
          </p:nvPr>
        </p:nvSpPr>
        <p:spPr>
          <a:xfrm>
            <a:off x="1635124" y="1308263"/>
            <a:ext cx="8921750" cy="913787"/>
          </a:xfrm>
          <a:prstGeom prst="rect">
            <a:avLst/>
          </a:prstGeom>
        </p:spPr>
        <p:txBody>
          <a:bodyPr/>
          <a:lstStyle>
            <a:lvl1pPr algn="ctr">
              <a:defRPr sz="3600">
                <a:solidFill>
                  <a:srgbClr val="FFFFFF"/>
                </a:solidFill>
              </a:defRPr>
            </a:lvl1pPr>
          </a:lstStyle>
          <a:p>
            <a:r>
              <a:rPr lang="ro-RO" noProof="0" dirty="0"/>
              <a:t>Click to edit Master </a:t>
            </a:r>
            <a:r>
              <a:rPr lang="ro-RO" noProof="0" dirty="0" err="1"/>
              <a:t>title</a:t>
            </a:r>
            <a:r>
              <a:rPr lang="ro-RO" noProof="0" dirty="0"/>
              <a:t> style</a:t>
            </a:r>
          </a:p>
        </p:txBody>
      </p:sp>
      <p:sp>
        <p:nvSpPr>
          <p:cNvPr id="8" name="Text Placeholder 7">
            <a:extLst>
              <a:ext uri="{FF2B5EF4-FFF2-40B4-BE49-F238E27FC236}">
                <a16:creationId xmlns:a16="http://schemas.microsoft.com/office/drawing/2014/main" id="{880C694B-AA39-5ECB-F164-3184DB78AFC7}"/>
              </a:ext>
            </a:extLst>
          </p:cNvPr>
          <p:cNvSpPr>
            <a:spLocks noGrp="1"/>
          </p:cNvSpPr>
          <p:nvPr>
            <p:ph type="body" sz="quarter" idx="11"/>
          </p:nvPr>
        </p:nvSpPr>
        <p:spPr>
          <a:xfrm>
            <a:off x="2821076" y="2784376"/>
            <a:ext cx="6045243" cy="2051050"/>
          </a:xfrm>
          <a:prstGeom prst="rect">
            <a:avLst/>
          </a:prstGeom>
        </p:spPr>
        <p:txBody>
          <a:bodyPr/>
          <a:lstStyle>
            <a:lvl1pPr marL="0" indent="0" algn="ctr">
              <a:buNone/>
              <a:defRPr sz="1400">
                <a:solidFill>
                  <a:srgbClr val="FFFFFF"/>
                </a:solidFill>
              </a:defRPr>
            </a:lvl1pPr>
            <a:lvl2pPr marL="457200" indent="0" algn="ctr">
              <a:buNone/>
              <a:defRPr sz="1400">
                <a:solidFill>
                  <a:srgbClr val="FFFFFF"/>
                </a:solidFill>
              </a:defRPr>
            </a:lvl2pPr>
            <a:lvl3pPr marL="914400" indent="0" algn="ctr">
              <a:buNone/>
              <a:defRPr sz="1400">
                <a:solidFill>
                  <a:srgbClr val="FFFFFF"/>
                </a:solidFill>
              </a:defRPr>
            </a:lvl3pPr>
            <a:lvl4pPr marL="1371600" indent="0" algn="ctr">
              <a:buNone/>
              <a:defRPr sz="1400">
                <a:solidFill>
                  <a:srgbClr val="FFFFFF"/>
                </a:solidFill>
              </a:defRPr>
            </a:lvl4pPr>
            <a:lvl5pPr marL="1828800" indent="0" algn="ctr">
              <a:buNone/>
              <a:defRPr sz="1400">
                <a:solidFill>
                  <a:srgbClr val="FFFFFF"/>
                </a:solidFill>
              </a:defRPr>
            </a:lvl5pPr>
          </a:lstStyle>
          <a:p>
            <a:pPr lvl="0"/>
            <a:r>
              <a:rPr lang="ro-RO" noProof="0" dirty="0"/>
              <a:t>Click to edit Master text </a:t>
            </a:r>
            <a:r>
              <a:rPr lang="ro-RO" noProof="0" dirty="0" err="1"/>
              <a:t>styles</a:t>
            </a:r>
            <a:endParaRPr lang="ro-RO" noProof="0" dirty="0"/>
          </a:p>
          <a:p>
            <a:pPr lvl="1"/>
            <a:r>
              <a:rPr lang="ro-RO" noProof="0" dirty="0" err="1"/>
              <a:t>Second</a:t>
            </a:r>
            <a:r>
              <a:rPr lang="ro-RO" noProof="0" dirty="0"/>
              <a:t> level</a:t>
            </a:r>
          </a:p>
          <a:p>
            <a:pPr lvl="2"/>
            <a:r>
              <a:rPr lang="ro-RO" noProof="0" dirty="0" err="1"/>
              <a:t>Third</a:t>
            </a:r>
            <a:r>
              <a:rPr lang="ro-RO" noProof="0" dirty="0"/>
              <a:t> level</a:t>
            </a:r>
          </a:p>
          <a:p>
            <a:pPr lvl="3"/>
            <a:r>
              <a:rPr lang="ro-RO" noProof="0" dirty="0" err="1"/>
              <a:t>Fourth</a:t>
            </a:r>
            <a:r>
              <a:rPr lang="ro-RO" noProof="0" dirty="0"/>
              <a:t> level</a:t>
            </a:r>
          </a:p>
          <a:p>
            <a:pPr lvl="4"/>
            <a:r>
              <a:rPr lang="ro-RO" noProof="0" dirty="0" err="1"/>
              <a:t>Fifth</a:t>
            </a:r>
            <a:r>
              <a:rPr lang="ro-RO" noProof="0" dirty="0"/>
              <a:t> level</a:t>
            </a:r>
          </a:p>
        </p:txBody>
      </p:sp>
      <p:pic>
        <p:nvPicPr>
          <p:cNvPr id="12" name="Picture 11">
            <a:extLst>
              <a:ext uri="{FF2B5EF4-FFF2-40B4-BE49-F238E27FC236}">
                <a16:creationId xmlns:a16="http://schemas.microsoft.com/office/drawing/2014/main" id="{2A877F45-E1A8-0736-51E5-E15907E42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3338" y="5350360"/>
            <a:ext cx="925322" cy="764729"/>
          </a:xfrm>
          <a:prstGeom prst="rect">
            <a:avLst/>
          </a:prstGeom>
        </p:spPr>
      </p:pic>
      <p:sp>
        <p:nvSpPr>
          <p:cNvPr id="13" name="TextBox 12">
            <a:extLst>
              <a:ext uri="{FF2B5EF4-FFF2-40B4-BE49-F238E27FC236}">
                <a16:creationId xmlns:a16="http://schemas.microsoft.com/office/drawing/2014/main" id="{5CCA367F-1CEB-5319-9D77-BF124E2C516C}"/>
              </a:ext>
            </a:extLst>
          </p:cNvPr>
          <p:cNvSpPr txBox="1"/>
          <p:nvPr/>
        </p:nvSpPr>
        <p:spPr>
          <a:xfrm>
            <a:off x="2532196" y="6287182"/>
            <a:ext cx="7127607" cy="261610"/>
          </a:xfrm>
          <a:prstGeom prst="rect">
            <a:avLst/>
          </a:prstGeom>
          <a:noFill/>
        </p:spPr>
        <p:txBody>
          <a:bodyPr wrap="square" rtlCol="0">
            <a:spAutoFit/>
          </a:bodyPr>
          <a:lstStyle/>
          <a:p>
            <a:pPr algn="ctr"/>
            <a:r>
              <a:rPr lang="it-IT" sz="1100" b="0" dirty="0" err="1">
                <a:solidFill>
                  <a:schemeClr val="bg1"/>
                </a:solidFill>
                <a:latin typeface="+mj-lt"/>
                <a:ea typeface="Open Sans" pitchFamily="2" charset="0"/>
                <a:cs typeface="Open Sans" pitchFamily="2" charset="0"/>
              </a:rPr>
              <a:t>Fondul</a:t>
            </a:r>
            <a:r>
              <a:rPr lang="it-IT" sz="1100" b="0" dirty="0">
                <a:solidFill>
                  <a:schemeClr val="bg1"/>
                </a:solidFill>
                <a:latin typeface="+mj-lt"/>
                <a:ea typeface="Open Sans" pitchFamily="2" charset="0"/>
                <a:cs typeface="Open Sans" pitchFamily="2" charset="0"/>
              </a:rPr>
              <a:t> Na</a:t>
            </a:r>
            <a:r>
              <a:rPr lang="ro-RO" sz="1100" b="0" dirty="0">
                <a:solidFill>
                  <a:schemeClr val="bg1"/>
                </a:solidFill>
                <a:latin typeface="+mj-lt"/>
                <a:ea typeface="Open Sans" pitchFamily="2" charset="0"/>
                <a:cs typeface="Open Sans" pitchFamily="2" charset="0"/>
              </a:rPr>
              <a:t>ț</a:t>
            </a:r>
            <a:r>
              <a:rPr lang="it-IT" sz="1100" b="0" dirty="0" err="1">
                <a:solidFill>
                  <a:schemeClr val="bg1"/>
                </a:solidFill>
                <a:latin typeface="+mj-lt"/>
                <a:ea typeface="Open Sans" pitchFamily="2" charset="0"/>
                <a:cs typeface="Open Sans" pitchFamily="2" charset="0"/>
              </a:rPr>
              <a:t>ional</a:t>
            </a:r>
            <a:r>
              <a:rPr lang="it-IT" sz="1100" b="0" dirty="0">
                <a:solidFill>
                  <a:schemeClr val="bg1"/>
                </a:solidFill>
                <a:latin typeface="+mj-lt"/>
                <a:ea typeface="Open Sans" pitchFamily="2" charset="0"/>
                <a:cs typeface="Open Sans" pitchFamily="2" charset="0"/>
              </a:rPr>
              <a:t> de </a:t>
            </a:r>
            <a:r>
              <a:rPr lang="it-IT" sz="1100" b="0" dirty="0" err="1">
                <a:solidFill>
                  <a:schemeClr val="bg1"/>
                </a:solidFill>
                <a:latin typeface="+mj-lt"/>
                <a:ea typeface="Open Sans" pitchFamily="2" charset="0"/>
                <a:cs typeface="Open Sans" pitchFamily="2" charset="0"/>
              </a:rPr>
              <a:t>Garantare</a:t>
            </a:r>
            <a:r>
              <a:rPr lang="it-IT" sz="1100" b="0" dirty="0">
                <a:solidFill>
                  <a:schemeClr val="bg1"/>
                </a:solidFill>
                <a:latin typeface="+mj-lt"/>
                <a:ea typeface="Open Sans" pitchFamily="2" charset="0"/>
                <a:cs typeface="Open Sans" pitchFamily="2" charset="0"/>
              </a:rPr>
              <a:t> a </a:t>
            </a:r>
            <a:r>
              <a:rPr lang="it-IT" sz="1100" b="0" dirty="0" err="1">
                <a:solidFill>
                  <a:schemeClr val="bg1"/>
                </a:solidFill>
                <a:latin typeface="+mj-lt"/>
                <a:ea typeface="Open Sans" pitchFamily="2" charset="0"/>
                <a:cs typeface="Open Sans" pitchFamily="2" charset="0"/>
              </a:rPr>
              <a:t>Creditelor</a:t>
            </a:r>
            <a:r>
              <a:rPr lang="it-IT" sz="1100" b="0" dirty="0">
                <a:solidFill>
                  <a:schemeClr val="bg1"/>
                </a:solidFill>
                <a:latin typeface="+mj-lt"/>
                <a:ea typeface="Open Sans" pitchFamily="2" charset="0"/>
                <a:cs typeface="Open Sans" pitchFamily="2" charset="0"/>
              </a:rPr>
              <a:t> </a:t>
            </a:r>
            <a:r>
              <a:rPr lang="ro-RO" sz="1100" b="0" noProof="0" dirty="0">
                <a:solidFill>
                  <a:schemeClr val="bg1"/>
                </a:solidFill>
                <a:latin typeface="+mj-lt"/>
                <a:ea typeface="Open Sans" pitchFamily="2" charset="0"/>
                <a:cs typeface="Open Sans" pitchFamily="2" charset="0"/>
              </a:rPr>
              <a:t>pentru</a:t>
            </a:r>
            <a:r>
              <a:rPr lang="it-IT" sz="1100" b="0" dirty="0">
                <a:solidFill>
                  <a:schemeClr val="bg1"/>
                </a:solidFill>
                <a:latin typeface="+mj-lt"/>
                <a:ea typeface="Open Sans" pitchFamily="2" charset="0"/>
                <a:cs typeface="Open Sans" pitchFamily="2" charset="0"/>
              </a:rPr>
              <a:t> </a:t>
            </a:r>
            <a:r>
              <a:rPr lang="ro-RO" sz="1100" b="0" dirty="0">
                <a:solidFill>
                  <a:schemeClr val="bg1"/>
                </a:solidFill>
                <a:latin typeface="+mj-lt"/>
                <a:ea typeface="Open Sans" pitchFamily="2" charset="0"/>
                <a:cs typeface="Open Sans" pitchFamily="2" charset="0"/>
              </a:rPr>
              <a:t>Î</a:t>
            </a:r>
            <a:r>
              <a:rPr lang="it-IT" sz="1100" b="0" dirty="0" err="1">
                <a:solidFill>
                  <a:schemeClr val="bg1"/>
                </a:solidFill>
                <a:latin typeface="+mj-lt"/>
                <a:ea typeface="Open Sans" pitchFamily="2" charset="0"/>
                <a:cs typeface="Open Sans" pitchFamily="2" charset="0"/>
              </a:rPr>
              <a:t>ntreprinderile</a:t>
            </a:r>
            <a:r>
              <a:rPr lang="it-IT" sz="1100" b="0" dirty="0">
                <a:solidFill>
                  <a:schemeClr val="bg1"/>
                </a:solidFill>
                <a:latin typeface="+mj-lt"/>
                <a:ea typeface="Open Sans" pitchFamily="2" charset="0"/>
                <a:cs typeface="Open Sans" pitchFamily="2" charset="0"/>
              </a:rPr>
              <a:t> Mici </a:t>
            </a:r>
            <a:r>
              <a:rPr lang="ro-RO" sz="1100" b="0" dirty="0">
                <a:solidFill>
                  <a:schemeClr val="bg1"/>
                </a:solidFill>
                <a:latin typeface="+mj-lt"/>
                <a:ea typeface="Open Sans" pitchFamily="2" charset="0"/>
                <a:cs typeface="Open Sans" pitchFamily="2" charset="0"/>
              </a:rPr>
              <a:t>ș</a:t>
            </a:r>
            <a:r>
              <a:rPr lang="it-IT" sz="1100" b="0" dirty="0">
                <a:solidFill>
                  <a:schemeClr val="bg1"/>
                </a:solidFill>
                <a:latin typeface="+mj-lt"/>
                <a:ea typeface="Open Sans" pitchFamily="2" charset="0"/>
                <a:cs typeface="Open Sans" pitchFamily="2" charset="0"/>
              </a:rPr>
              <a:t>i </a:t>
            </a:r>
            <a:r>
              <a:rPr lang="it-IT" sz="1100" b="0" dirty="0" err="1">
                <a:solidFill>
                  <a:schemeClr val="bg1"/>
                </a:solidFill>
                <a:latin typeface="+mj-lt"/>
                <a:ea typeface="Open Sans" pitchFamily="2" charset="0"/>
                <a:cs typeface="Open Sans" pitchFamily="2" charset="0"/>
              </a:rPr>
              <a:t>Mijlocii</a:t>
            </a:r>
            <a:endParaRPr lang="id-ID" sz="1100" b="0" dirty="0">
              <a:solidFill>
                <a:schemeClr val="bg1"/>
              </a:solidFill>
              <a:latin typeface="+mj-lt"/>
              <a:ea typeface="Open Sans" pitchFamily="2" charset="0"/>
              <a:cs typeface="Open Sans" pitchFamily="2" charset="0"/>
            </a:endParaRPr>
          </a:p>
        </p:txBody>
      </p:sp>
    </p:spTree>
    <p:extLst>
      <p:ext uri="{BB962C8B-B14F-4D97-AF65-F5344CB8AC3E}">
        <p14:creationId xmlns:p14="http://schemas.microsoft.com/office/powerpoint/2010/main" val="550207466"/>
      </p:ext>
    </p:extLst>
  </p:cSld>
  <p:clrMapOvr>
    <a:masterClrMapping/>
  </p:clrMapOvr>
  <p:transition spd="slow">
    <p:push dir="u"/>
  </p:transition>
  <p:extLst>
    <p:ext uri="{DCECCB84-F9BA-43D5-87BE-67443E8EF086}">
      <p15:sldGuideLst xmlns:p15="http://schemas.microsoft.com/office/powerpoint/2012/main">
        <p15:guide id="1" orient="horz" pos="2112">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667E9-1C15-F06B-3BCA-3BE10E45D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8473" y="5979640"/>
            <a:ext cx="686780" cy="567258"/>
          </a:xfrm>
          <a:prstGeom prst="rect">
            <a:avLst/>
          </a:prstGeom>
        </p:spPr>
      </p:pic>
      <p:sp>
        <p:nvSpPr>
          <p:cNvPr id="3" name="TextBox 2">
            <a:extLst>
              <a:ext uri="{FF2B5EF4-FFF2-40B4-BE49-F238E27FC236}">
                <a16:creationId xmlns:a16="http://schemas.microsoft.com/office/drawing/2014/main" id="{29AE7893-203C-7CC1-42BF-108D5669055B}"/>
              </a:ext>
            </a:extLst>
          </p:cNvPr>
          <p:cNvSpPr txBox="1"/>
          <p:nvPr/>
        </p:nvSpPr>
        <p:spPr>
          <a:xfrm>
            <a:off x="729706" y="6430366"/>
            <a:ext cx="5026270" cy="230832"/>
          </a:xfrm>
          <a:prstGeom prst="rect">
            <a:avLst/>
          </a:prstGeom>
          <a:noFill/>
        </p:spPr>
        <p:txBody>
          <a:bodyPr wrap="square" rtlCol="0">
            <a:spAutoFit/>
          </a:bodyPr>
          <a:lstStyle/>
          <a:p>
            <a:r>
              <a:rPr lang="ro-RO" sz="900" b="0" noProof="0" dirty="0">
                <a:solidFill>
                  <a:schemeClr val="tx1"/>
                </a:solidFill>
                <a:latin typeface="+mn-lt"/>
                <a:ea typeface="Open Sans" pitchFamily="2" charset="0"/>
                <a:cs typeface="Open Sans" pitchFamily="2" charset="0"/>
              </a:rPr>
              <a:t>Fondul</a:t>
            </a:r>
            <a:r>
              <a:rPr lang="it-IT" sz="900" b="0" dirty="0">
                <a:solidFill>
                  <a:schemeClr val="tx1"/>
                </a:solidFill>
                <a:latin typeface="+mn-lt"/>
                <a:ea typeface="Open Sans" pitchFamily="2" charset="0"/>
                <a:cs typeface="Open Sans" pitchFamily="2" charset="0"/>
              </a:rPr>
              <a:t> Na</a:t>
            </a:r>
            <a:r>
              <a:rPr lang="ro-RO" sz="900" b="0" dirty="0">
                <a:solidFill>
                  <a:schemeClr val="tx1"/>
                </a:solidFill>
                <a:latin typeface="+mn-lt"/>
                <a:ea typeface="Open Sans" pitchFamily="2" charset="0"/>
                <a:cs typeface="Open Sans" pitchFamily="2" charset="0"/>
              </a:rPr>
              <a:t>ț</a:t>
            </a:r>
            <a:r>
              <a:rPr lang="ro-RO" sz="900" b="0" noProof="0" dirty="0" err="1">
                <a:solidFill>
                  <a:schemeClr val="tx1"/>
                </a:solidFill>
                <a:latin typeface="+mn-lt"/>
                <a:ea typeface="Open Sans" pitchFamily="2" charset="0"/>
                <a:cs typeface="Open Sans" pitchFamily="2" charset="0"/>
              </a:rPr>
              <a:t>ional</a:t>
            </a:r>
            <a:r>
              <a:rPr lang="it-IT" sz="900" b="0" dirty="0">
                <a:solidFill>
                  <a:schemeClr val="tx1"/>
                </a:solidFill>
                <a:latin typeface="+mn-lt"/>
                <a:ea typeface="Open Sans" pitchFamily="2" charset="0"/>
                <a:cs typeface="Open Sans" pitchFamily="2" charset="0"/>
              </a:rPr>
              <a:t> de </a:t>
            </a:r>
            <a:r>
              <a:rPr lang="it-IT" sz="900" b="0" dirty="0" err="1">
                <a:solidFill>
                  <a:schemeClr val="tx1"/>
                </a:solidFill>
                <a:latin typeface="+mn-lt"/>
                <a:ea typeface="Open Sans" pitchFamily="2" charset="0"/>
                <a:cs typeface="Open Sans" pitchFamily="2" charset="0"/>
              </a:rPr>
              <a:t>Garantare</a:t>
            </a:r>
            <a:r>
              <a:rPr lang="it-IT" sz="900" b="0" dirty="0">
                <a:solidFill>
                  <a:schemeClr val="tx1"/>
                </a:solidFill>
                <a:latin typeface="+mn-lt"/>
                <a:ea typeface="Open Sans" pitchFamily="2" charset="0"/>
                <a:cs typeface="Open Sans" pitchFamily="2" charset="0"/>
              </a:rPr>
              <a:t> a </a:t>
            </a:r>
            <a:r>
              <a:rPr lang="it-IT" sz="900" b="0" dirty="0" err="1">
                <a:solidFill>
                  <a:schemeClr val="tx1"/>
                </a:solidFill>
                <a:latin typeface="+mn-lt"/>
                <a:ea typeface="Open Sans" pitchFamily="2" charset="0"/>
                <a:cs typeface="Open Sans" pitchFamily="2" charset="0"/>
              </a:rPr>
              <a:t>Creditelor</a:t>
            </a:r>
            <a:r>
              <a:rPr lang="it-IT" sz="900" b="0" dirty="0">
                <a:solidFill>
                  <a:schemeClr val="tx1"/>
                </a:solidFill>
                <a:latin typeface="+mn-lt"/>
                <a:ea typeface="Open Sans" pitchFamily="2" charset="0"/>
                <a:cs typeface="Open Sans" pitchFamily="2" charset="0"/>
              </a:rPr>
              <a:t> </a:t>
            </a:r>
            <a:r>
              <a:rPr lang="it-IT" sz="900" b="0" dirty="0" err="1">
                <a:solidFill>
                  <a:schemeClr val="tx1"/>
                </a:solidFill>
                <a:latin typeface="+mn-lt"/>
                <a:ea typeface="Open Sans" pitchFamily="2" charset="0"/>
                <a:cs typeface="Open Sans" pitchFamily="2" charset="0"/>
              </a:rPr>
              <a:t>pentru</a:t>
            </a:r>
            <a:r>
              <a:rPr lang="it-IT" sz="900" b="0" dirty="0">
                <a:solidFill>
                  <a:schemeClr val="tx1"/>
                </a:solidFill>
                <a:latin typeface="+mn-lt"/>
                <a:ea typeface="Open Sans" pitchFamily="2" charset="0"/>
                <a:cs typeface="Open Sans" pitchFamily="2" charset="0"/>
              </a:rPr>
              <a:t> </a:t>
            </a:r>
            <a:r>
              <a:rPr lang="ro-RO" sz="900" b="0" dirty="0">
                <a:solidFill>
                  <a:schemeClr val="tx1"/>
                </a:solidFill>
                <a:latin typeface="+mn-lt"/>
                <a:ea typeface="Open Sans" pitchFamily="2" charset="0"/>
                <a:cs typeface="Open Sans" pitchFamily="2" charset="0"/>
              </a:rPr>
              <a:t>Î</a:t>
            </a:r>
            <a:r>
              <a:rPr lang="it-IT" sz="900" b="0" dirty="0" err="1">
                <a:solidFill>
                  <a:schemeClr val="tx1"/>
                </a:solidFill>
                <a:latin typeface="+mn-lt"/>
                <a:ea typeface="Open Sans" pitchFamily="2" charset="0"/>
                <a:cs typeface="Open Sans" pitchFamily="2" charset="0"/>
              </a:rPr>
              <a:t>ntreprinderile</a:t>
            </a:r>
            <a:r>
              <a:rPr lang="it-IT" sz="900" b="0" dirty="0">
                <a:solidFill>
                  <a:schemeClr val="tx1"/>
                </a:solidFill>
                <a:latin typeface="+mn-lt"/>
                <a:ea typeface="Open Sans" pitchFamily="2" charset="0"/>
                <a:cs typeface="Open Sans" pitchFamily="2" charset="0"/>
              </a:rPr>
              <a:t> Mici </a:t>
            </a:r>
            <a:r>
              <a:rPr lang="ro-RO" sz="900" b="0" dirty="0">
                <a:solidFill>
                  <a:schemeClr val="tx1"/>
                </a:solidFill>
                <a:latin typeface="+mn-lt"/>
                <a:ea typeface="Open Sans" pitchFamily="2" charset="0"/>
                <a:cs typeface="Open Sans" pitchFamily="2" charset="0"/>
              </a:rPr>
              <a:t>ș</a:t>
            </a:r>
            <a:r>
              <a:rPr lang="it-IT" sz="900" b="0" dirty="0">
                <a:solidFill>
                  <a:schemeClr val="tx1"/>
                </a:solidFill>
                <a:latin typeface="+mn-lt"/>
                <a:ea typeface="Open Sans" pitchFamily="2" charset="0"/>
                <a:cs typeface="Open Sans" pitchFamily="2" charset="0"/>
              </a:rPr>
              <a:t>i </a:t>
            </a:r>
            <a:r>
              <a:rPr lang="it-IT" sz="900" b="0" dirty="0" err="1">
                <a:solidFill>
                  <a:schemeClr val="tx1"/>
                </a:solidFill>
                <a:latin typeface="+mn-lt"/>
                <a:ea typeface="Open Sans" pitchFamily="2" charset="0"/>
                <a:cs typeface="Open Sans" pitchFamily="2" charset="0"/>
              </a:rPr>
              <a:t>Mijlocii</a:t>
            </a:r>
            <a:endParaRPr lang="id-ID" sz="900" b="0" dirty="0">
              <a:solidFill>
                <a:schemeClr val="tx1"/>
              </a:solidFill>
              <a:latin typeface="+mn-lt"/>
              <a:ea typeface="Open Sans" pitchFamily="2" charset="0"/>
              <a:cs typeface="Open Sans" pitchFamily="2" charset="0"/>
            </a:endParaRPr>
          </a:p>
        </p:txBody>
      </p:sp>
      <p:sp>
        <p:nvSpPr>
          <p:cNvPr id="6" name="Title 5">
            <a:extLst>
              <a:ext uri="{FF2B5EF4-FFF2-40B4-BE49-F238E27FC236}">
                <a16:creationId xmlns:a16="http://schemas.microsoft.com/office/drawing/2014/main" id="{50E533C2-9200-ACE7-83BA-60D6BC72F472}"/>
              </a:ext>
            </a:extLst>
          </p:cNvPr>
          <p:cNvSpPr>
            <a:spLocks noGrp="1"/>
          </p:cNvSpPr>
          <p:nvPr>
            <p:ph type="title"/>
          </p:nvPr>
        </p:nvSpPr>
        <p:spPr>
          <a:xfrm>
            <a:off x="2346700" y="1588084"/>
            <a:ext cx="7175093" cy="848446"/>
          </a:xfrm>
          <a:prstGeom prst="rect">
            <a:avLst/>
          </a:prstGeom>
        </p:spPr>
        <p:txBody>
          <a:bodyPr/>
          <a:lstStyle>
            <a:lvl1pPr>
              <a:defRPr sz="3200" b="1">
                <a:solidFill>
                  <a:schemeClr val="accent2"/>
                </a:solidFill>
              </a:defRPr>
            </a:lvl1pPr>
          </a:lstStyle>
          <a:p>
            <a:r>
              <a:rPr lang="ro-RO" noProof="0" dirty="0"/>
              <a:t>Click to edit Master </a:t>
            </a:r>
            <a:r>
              <a:rPr lang="ro-RO" noProof="0" dirty="0" err="1"/>
              <a:t>title</a:t>
            </a:r>
            <a:r>
              <a:rPr lang="ro-RO" noProof="0" dirty="0"/>
              <a:t> style</a:t>
            </a:r>
          </a:p>
        </p:txBody>
      </p:sp>
      <p:sp>
        <p:nvSpPr>
          <p:cNvPr id="8" name="Text Placeholder 7">
            <a:extLst>
              <a:ext uri="{FF2B5EF4-FFF2-40B4-BE49-F238E27FC236}">
                <a16:creationId xmlns:a16="http://schemas.microsoft.com/office/drawing/2014/main" id="{11345511-7CD7-1778-833D-D3B9A3A0FDD6}"/>
              </a:ext>
            </a:extLst>
          </p:cNvPr>
          <p:cNvSpPr>
            <a:spLocks noGrp="1"/>
          </p:cNvSpPr>
          <p:nvPr>
            <p:ph type="body" sz="quarter" idx="11"/>
          </p:nvPr>
        </p:nvSpPr>
        <p:spPr>
          <a:xfrm>
            <a:off x="2346700" y="2720223"/>
            <a:ext cx="5728375" cy="2103466"/>
          </a:xfrm>
          <a:prstGeom prst="rect">
            <a:avLst/>
          </a:prstGeom>
        </p:spPr>
        <p:txBody>
          <a:bodyPr/>
          <a:lstStyle>
            <a:lvl1pPr marL="0" indent="0">
              <a:spcAft>
                <a:spcPts val="1200"/>
              </a:spcAft>
              <a:buNone/>
              <a:defRPr sz="1400" b="1"/>
            </a:lvl1pPr>
            <a:lvl2pPr marL="0" indent="0">
              <a:spcAft>
                <a:spcPts val="600"/>
              </a:spcAft>
              <a:buFont typeface="Arial" panose="020B0604020202020204" pitchFamily="34" charset="0"/>
              <a:buNone/>
              <a:defRPr sz="1400"/>
            </a:lvl2pPr>
            <a:lvl3pPr marL="285750" indent="-285750">
              <a:buClr>
                <a:schemeClr val="accent1"/>
              </a:buClr>
              <a:buFont typeface="Wingdings" panose="05000000000000000000" pitchFamily="2" charset="2"/>
              <a:buChar char="§"/>
              <a:defRPr sz="1400"/>
            </a:lvl3pPr>
            <a:lvl4pPr marL="914400">
              <a:spcAft>
                <a:spcPts val="600"/>
              </a:spcAft>
              <a:defRPr sz="1400"/>
            </a:lvl4pPr>
            <a:lvl5pPr marL="1463040">
              <a:spcBef>
                <a:spcPts val="600"/>
              </a:spcBef>
              <a:spcAft>
                <a:spcPts val="600"/>
              </a:spcAft>
              <a:defRPr sz="1400"/>
            </a:lvl5pPr>
          </a:lstStyle>
          <a:p>
            <a:pPr lvl="0"/>
            <a:r>
              <a:rPr lang="ro-RO" noProof="0" dirty="0"/>
              <a:t>Click to edit Master text </a:t>
            </a:r>
            <a:r>
              <a:rPr lang="ro-RO" noProof="0" dirty="0" err="1"/>
              <a:t>styles</a:t>
            </a:r>
            <a:endParaRPr lang="ro-RO" noProof="0" dirty="0"/>
          </a:p>
          <a:p>
            <a:pPr lvl="1"/>
            <a:r>
              <a:rPr lang="ro-RO" noProof="0" dirty="0" err="1"/>
              <a:t>Second</a:t>
            </a:r>
            <a:r>
              <a:rPr lang="ro-RO" noProof="0" dirty="0"/>
              <a:t> level</a:t>
            </a:r>
          </a:p>
          <a:p>
            <a:pPr lvl="2"/>
            <a:r>
              <a:rPr lang="ro-RO" noProof="0" dirty="0" err="1"/>
              <a:t>Third</a:t>
            </a:r>
            <a:r>
              <a:rPr lang="ro-RO" noProof="0" dirty="0"/>
              <a:t> level</a:t>
            </a:r>
          </a:p>
          <a:p>
            <a:pPr lvl="3"/>
            <a:r>
              <a:rPr lang="ro-RO" noProof="0" dirty="0" err="1"/>
              <a:t>Fourth</a:t>
            </a:r>
            <a:r>
              <a:rPr lang="ro-RO" noProof="0" dirty="0"/>
              <a:t> level</a:t>
            </a:r>
          </a:p>
          <a:p>
            <a:pPr lvl="4"/>
            <a:r>
              <a:rPr lang="ro-RO" noProof="0" dirty="0" err="1"/>
              <a:t>Fifth</a:t>
            </a:r>
            <a:r>
              <a:rPr lang="ro-RO" noProof="0" dirty="0"/>
              <a:t> level</a:t>
            </a:r>
          </a:p>
        </p:txBody>
      </p:sp>
      <p:sp>
        <p:nvSpPr>
          <p:cNvPr id="14" name="Rectangle 13">
            <a:extLst>
              <a:ext uri="{FF2B5EF4-FFF2-40B4-BE49-F238E27FC236}">
                <a16:creationId xmlns:a16="http://schemas.microsoft.com/office/drawing/2014/main" id="{F01608C1-0567-533C-FC54-8FC2B9121232}"/>
              </a:ext>
            </a:extLst>
          </p:cNvPr>
          <p:cNvSpPr/>
          <p:nvPr/>
        </p:nvSpPr>
        <p:spPr>
          <a:xfrm>
            <a:off x="0" y="0"/>
            <a:ext cx="12192000" cy="674764"/>
          </a:xfrm>
          <a:prstGeom prst="rect">
            <a:avLst/>
          </a:prstGeom>
          <a:gradFill>
            <a:gsLst>
              <a:gs pos="10000">
                <a:schemeClr val="accent1"/>
              </a:gs>
              <a:gs pos="100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DEFEFF-6516-9DAB-CA51-74E3179F5733}"/>
              </a:ext>
            </a:extLst>
          </p:cNvPr>
          <p:cNvSpPr txBox="1"/>
          <p:nvPr/>
        </p:nvSpPr>
        <p:spPr>
          <a:xfrm>
            <a:off x="11362820" y="168106"/>
            <a:ext cx="503306" cy="338554"/>
          </a:xfrm>
          <a:prstGeom prst="rect">
            <a:avLst/>
          </a:prstGeom>
          <a:noFill/>
        </p:spPr>
        <p:txBody>
          <a:bodyPr wrap="square" rtlCol="0" anchor="ctr">
            <a:spAutoFit/>
          </a:bodyPr>
          <a:lstStyle/>
          <a:p>
            <a:fld id="{260E2A6B-A809-4840-BF14-8648BC0BDF87}" type="slidenum">
              <a:rPr lang="id-ID" sz="1600" b="0" i="0" smtClean="0">
                <a:solidFill>
                  <a:schemeClr val="bg1"/>
                </a:solidFill>
                <a:latin typeface="+mj-lt"/>
                <a:ea typeface="Liberation Sans" panose="020B0604020202020204" pitchFamily="34" charset="0"/>
                <a:cs typeface="Segoe UI" panose="020B0502040204020203" pitchFamily="34" charset="0"/>
              </a:rPr>
              <a:pPr/>
              <a:t>‹#›</a:t>
            </a:fld>
            <a:endParaRPr lang="id-ID" sz="1600" b="0" i="0" dirty="0">
              <a:solidFill>
                <a:schemeClr val="bg1"/>
              </a:solidFill>
              <a:latin typeface="+mj-lt"/>
              <a:ea typeface="Liberation Sans" panose="020B0604020202020204" pitchFamily="34" charset="0"/>
              <a:cs typeface="Segoe UI" panose="020B0502040204020203" pitchFamily="34" charset="0"/>
            </a:endParaRPr>
          </a:p>
        </p:txBody>
      </p:sp>
      <p:sp>
        <p:nvSpPr>
          <p:cNvPr id="21" name="Text Placeholder 20">
            <a:extLst>
              <a:ext uri="{FF2B5EF4-FFF2-40B4-BE49-F238E27FC236}">
                <a16:creationId xmlns:a16="http://schemas.microsoft.com/office/drawing/2014/main" id="{E34682E3-4596-CE19-AA57-5F24AC52E2E2}"/>
              </a:ext>
            </a:extLst>
          </p:cNvPr>
          <p:cNvSpPr>
            <a:spLocks noGrp="1"/>
          </p:cNvSpPr>
          <p:nvPr>
            <p:ph type="body" sz="quarter" idx="12" hasCustomPrompt="1"/>
          </p:nvPr>
        </p:nvSpPr>
        <p:spPr>
          <a:xfrm>
            <a:off x="754727" y="168106"/>
            <a:ext cx="7154178" cy="338554"/>
          </a:xfrm>
          <a:prstGeom prst="rect">
            <a:avLst/>
          </a:prstGeom>
        </p:spPr>
        <p:txBody>
          <a:bodyPr/>
          <a:lstStyle>
            <a:lvl1pPr marL="0" indent="0">
              <a:buNone/>
              <a:defRPr sz="1600">
                <a:solidFill>
                  <a:schemeClr val="bg1"/>
                </a:solidFill>
                <a:latin typeface="+mj-lt"/>
              </a:defRPr>
            </a:lvl1pPr>
          </a:lstStyle>
          <a:p>
            <a:pPr lvl="0"/>
            <a:r>
              <a:rPr lang="ro-RO" noProof="0" dirty="0"/>
              <a:t>CLICK TO EDIT MASTER TEXT STYLES</a:t>
            </a:r>
          </a:p>
        </p:txBody>
      </p:sp>
      <p:pic>
        <p:nvPicPr>
          <p:cNvPr id="9" name="Graphic 8">
            <a:extLst>
              <a:ext uri="{FF2B5EF4-FFF2-40B4-BE49-F238E27FC236}">
                <a16:creationId xmlns:a16="http://schemas.microsoft.com/office/drawing/2014/main" id="{EE682A35-C549-513A-5F30-AA11C170886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131" y="6432598"/>
            <a:ext cx="409575" cy="228600"/>
          </a:xfrm>
          <a:prstGeom prst="rect">
            <a:avLst/>
          </a:prstGeom>
        </p:spPr>
      </p:pic>
    </p:spTree>
    <p:extLst>
      <p:ext uri="{BB962C8B-B14F-4D97-AF65-F5344CB8AC3E}">
        <p14:creationId xmlns:p14="http://schemas.microsoft.com/office/powerpoint/2010/main" val="3546880043"/>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FD5532-D689-0C75-C355-9443C22573E5}"/>
              </a:ext>
            </a:extLst>
          </p:cNvPr>
          <p:cNvGrpSpPr/>
          <p:nvPr/>
        </p:nvGrpSpPr>
        <p:grpSpPr>
          <a:xfrm>
            <a:off x="11320617" y="0"/>
            <a:ext cx="0" cy="6858000"/>
            <a:chOff x="1143893" y="0"/>
            <a:chExt cx="0" cy="6858000"/>
          </a:xfrm>
        </p:grpSpPr>
        <p:cxnSp>
          <p:nvCxnSpPr>
            <p:cNvPr id="3" name="Straight Connector 2">
              <a:extLst>
                <a:ext uri="{FF2B5EF4-FFF2-40B4-BE49-F238E27FC236}">
                  <a16:creationId xmlns:a16="http://schemas.microsoft.com/office/drawing/2014/main" id="{984CC59C-15F1-4DC0-22F0-011A119CC207}"/>
                </a:ext>
              </a:extLst>
            </p:cNvPr>
            <p:cNvCxnSpPr/>
            <p:nvPr/>
          </p:nvCxnSpPr>
          <p:spPr>
            <a:xfrm flipV="1">
              <a:off x="1143893" y="0"/>
              <a:ext cx="0" cy="253672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8336D1D-0DA7-60A1-9667-DC0BA520C4B5}"/>
                </a:ext>
              </a:extLst>
            </p:cNvPr>
            <p:cNvCxnSpPr/>
            <p:nvPr/>
          </p:nvCxnSpPr>
          <p:spPr>
            <a:xfrm flipV="1">
              <a:off x="1143893" y="4321277"/>
              <a:ext cx="0" cy="2536723"/>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6" name="Title 25">
            <a:extLst>
              <a:ext uri="{FF2B5EF4-FFF2-40B4-BE49-F238E27FC236}">
                <a16:creationId xmlns:a16="http://schemas.microsoft.com/office/drawing/2014/main" id="{6FCC4F3A-1FEE-85A9-686A-D579DB88A5EF}"/>
              </a:ext>
            </a:extLst>
          </p:cNvPr>
          <p:cNvSpPr>
            <a:spLocks noGrp="1"/>
          </p:cNvSpPr>
          <p:nvPr>
            <p:ph type="title"/>
          </p:nvPr>
        </p:nvSpPr>
        <p:spPr>
          <a:xfrm>
            <a:off x="994431" y="1987660"/>
            <a:ext cx="7602348" cy="716794"/>
          </a:xfrm>
          <a:prstGeom prst="rect">
            <a:avLst/>
          </a:prstGeom>
        </p:spPr>
        <p:txBody>
          <a:bodyPr/>
          <a:lstStyle>
            <a:lvl1pPr>
              <a:defRPr sz="2800">
                <a:solidFill>
                  <a:srgbClr val="FFFFFF"/>
                </a:solidFill>
              </a:defRPr>
            </a:lvl1pPr>
          </a:lstStyle>
          <a:p>
            <a:r>
              <a:rPr lang="en-US"/>
              <a:t>Click to edit Master title style</a:t>
            </a:r>
            <a:endParaRPr lang="en-US" dirty="0"/>
          </a:p>
        </p:txBody>
      </p:sp>
      <p:sp>
        <p:nvSpPr>
          <p:cNvPr id="28" name="Text Placeholder 27">
            <a:extLst>
              <a:ext uri="{FF2B5EF4-FFF2-40B4-BE49-F238E27FC236}">
                <a16:creationId xmlns:a16="http://schemas.microsoft.com/office/drawing/2014/main" id="{8455CFCB-D67B-2BD6-D2C0-2AE9FB85E32F}"/>
              </a:ext>
            </a:extLst>
          </p:cNvPr>
          <p:cNvSpPr>
            <a:spLocks noGrp="1"/>
          </p:cNvSpPr>
          <p:nvPr>
            <p:ph type="body" sz="quarter" idx="10"/>
          </p:nvPr>
        </p:nvSpPr>
        <p:spPr>
          <a:xfrm>
            <a:off x="994431" y="2960912"/>
            <a:ext cx="8342313" cy="2206739"/>
          </a:xfrm>
          <a:prstGeom prst="rect">
            <a:avLst/>
          </a:prstGeom>
        </p:spPr>
        <p:txBody>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DF8DEE0D-DD4D-540A-C093-84DD2F443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113" y="2801820"/>
            <a:ext cx="1029009" cy="850421"/>
          </a:xfrm>
          <a:prstGeom prst="rect">
            <a:avLst/>
          </a:prstGeom>
        </p:spPr>
      </p:pic>
    </p:spTree>
    <p:extLst>
      <p:ext uri="{BB962C8B-B14F-4D97-AF65-F5344CB8AC3E}">
        <p14:creationId xmlns:p14="http://schemas.microsoft.com/office/powerpoint/2010/main" val="2561432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3542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84869"/>
      </p:ext>
    </p:extLst>
  </p:cSld>
  <p:clrMap bg1="lt1" tx1="dk1" bg2="lt2" tx2="dk2" accent1="accent1" accent2="accent2" accent3="accent3" accent4="accent4" accent5="accent5" accent6="accent6" hlink="hlink" folHlink="folHlink"/>
  <p:sldLayoutIdLst>
    <p:sldLayoutId id="2147483652" r:id="rId1"/>
    <p:sldLayoutId id="2147483681" r:id="rId2"/>
    <p:sldLayoutId id="2147483653" r:id="rId3"/>
    <p:sldLayoutId id="2147483682" r:id="rId4"/>
  </p:sldLayoutIdLst>
  <p:transition spd="slow">
    <p:push dir="u"/>
  </p:transition>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26" Type="http://schemas.openxmlformats.org/officeDocument/2006/relationships/image" Target="../media/image44.sv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image" Target="../media/image20.jpeg"/><Relationship Id="rId16" Type="http://schemas.openxmlformats.org/officeDocument/2006/relationships/image" Target="../media/image34.svg"/><Relationship Id="rId20" Type="http://schemas.openxmlformats.org/officeDocument/2006/relationships/image" Target="../media/image38.svg"/><Relationship Id="rId29"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svg"/><Relationship Id="rId32" Type="http://schemas.openxmlformats.org/officeDocument/2006/relationships/image" Target="../media/image50.sv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svg"/><Relationship Id="rId10" Type="http://schemas.openxmlformats.org/officeDocument/2006/relationships/image" Target="../media/image28.sv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svg"/><Relationship Id="rId27" Type="http://schemas.openxmlformats.org/officeDocument/2006/relationships/image" Target="../media/image45.png"/><Relationship Id="rId30"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a:srcRect/>
          <a:stretch>
            <a:fillRect/>
          </a:stretch>
        </p:blipFill>
        <p:spPr>
          <a:xfrm>
            <a:off x="9752590" y="584200"/>
            <a:ext cx="1476519" cy="1219200"/>
          </a:xfrm>
          <a:prstGeom prst="rect">
            <a:avLst/>
          </a:prstGeom>
        </p:spPr>
      </p:pic>
      <p:sp>
        <p:nvSpPr>
          <p:cNvPr id="7" name="TextBox 7"/>
          <p:cNvSpPr txBox="1"/>
          <p:nvPr/>
        </p:nvSpPr>
        <p:spPr>
          <a:xfrm>
            <a:off x="1366982" y="2022376"/>
            <a:ext cx="9023928" cy="1923668"/>
          </a:xfrm>
          <a:prstGeom prst="rect">
            <a:avLst/>
          </a:prstGeom>
        </p:spPr>
        <p:txBody>
          <a:bodyPr wrap="square" lIns="0" tIns="0" rIns="0" bIns="0" rtlCol="0" anchor="t">
            <a:spAutoFit/>
          </a:bodyPr>
          <a:lstStyle/>
          <a:p>
            <a:pPr algn="ctr">
              <a:lnSpc>
                <a:spcPct val="115000"/>
              </a:lnSpc>
              <a:spcAft>
                <a:spcPts val="800"/>
              </a:spcAft>
            </a:pPr>
            <a:r>
              <a:rPr lang="ro-RO" sz="3600" b="1" dirty="0">
                <a:solidFill>
                  <a:srgbClr val="00B0F0"/>
                </a:solidFill>
                <a:effectLst>
                  <a:outerShdw blurRad="38100" dist="38100" dir="2700000" algn="tl">
                    <a:srgbClr val="000000">
                      <a:alpha val="43137"/>
                    </a:srgbClr>
                  </a:outerShdw>
                </a:effectLst>
              </a:rPr>
              <a:t>Instrumente financiare pentru finanțarea </a:t>
            </a:r>
            <a:r>
              <a:rPr lang="ro-RO" sz="3600" b="1" dirty="0">
                <a:solidFill>
                  <a:srgbClr val="FF9933"/>
                </a:solidFill>
                <a:effectLst>
                  <a:outerShdw blurRad="38100" dist="38100" dir="2700000" algn="tl">
                    <a:srgbClr val="000000">
                      <a:alpha val="43137"/>
                    </a:srgbClr>
                  </a:outerShdw>
                </a:effectLst>
              </a:rPr>
              <a:t>IMM și UAT</a:t>
            </a:r>
            <a:endParaRPr lang="en-US" sz="3600" b="1" dirty="0">
              <a:solidFill>
                <a:srgbClr val="FF9933"/>
              </a:solidFill>
              <a:effectLst>
                <a:outerShdw blurRad="38100" dist="38100" dir="2700000" algn="tl">
                  <a:srgbClr val="000000">
                    <a:alpha val="43137"/>
                  </a:srgbClr>
                </a:outerShdw>
              </a:effectLst>
            </a:endParaRPr>
          </a:p>
          <a:p>
            <a:pPr algn="ctr">
              <a:lnSpc>
                <a:spcPts val="4467"/>
              </a:lnSpc>
            </a:pPr>
            <a:r>
              <a:rPr lang="ro-RO" sz="3600" b="1" dirty="0">
                <a:solidFill>
                  <a:srgbClr val="00B0F0"/>
                </a:solidFill>
                <a:effectLst>
                  <a:outerShdw blurRad="38100" dist="38100" dir="2700000" algn="tl">
                    <a:srgbClr val="000000">
                      <a:alpha val="43137"/>
                    </a:srgbClr>
                  </a:outerShdw>
                </a:effectLst>
              </a:rPr>
              <a:t> din județul </a:t>
            </a:r>
            <a:r>
              <a:rPr lang="en-US" sz="3600" b="1" dirty="0">
                <a:solidFill>
                  <a:srgbClr val="00B0F0"/>
                </a:solidFill>
                <a:effectLst>
                  <a:outerShdw blurRad="38100" dist="38100" dir="2700000" algn="tl">
                    <a:srgbClr val="000000">
                      <a:alpha val="43137"/>
                    </a:srgbClr>
                  </a:outerShdw>
                </a:effectLst>
              </a:rPr>
              <a:t>Br</a:t>
            </a:r>
            <a:r>
              <a:rPr lang="ro-RO" sz="3600" b="1" dirty="0">
                <a:solidFill>
                  <a:srgbClr val="00B0F0"/>
                </a:solidFill>
                <a:effectLst>
                  <a:outerShdw blurRad="38100" dist="38100" dir="2700000" algn="tl">
                    <a:srgbClr val="000000">
                      <a:alpha val="43137"/>
                    </a:srgbClr>
                  </a:outerShdw>
                </a:effectLst>
              </a:rPr>
              <a:t>ăila</a:t>
            </a:r>
            <a:endParaRPr lang="en-US" sz="3600" b="1" dirty="0">
              <a:solidFill>
                <a:srgbClr val="00B0F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0C5C965D-121C-8082-553D-60F4F9422755}"/>
              </a:ext>
            </a:extLst>
          </p:cNvPr>
          <p:cNvSpPr txBox="1"/>
          <p:nvPr/>
        </p:nvSpPr>
        <p:spPr>
          <a:xfrm>
            <a:off x="4522354" y="5410200"/>
            <a:ext cx="3606800" cy="584775"/>
          </a:xfrm>
          <a:prstGeom prst="rect">
            <a:avLst/>
          </a:prstGeom>
          <a:noFill/>
        </p:spPr>
        <p:txBody>
          <a:bodyPr wrap="square" rtlCol="0">
            <a:spAutoFit/>
          </a:bodyPr>
          <a:lstStyle/>
          <a:p>
            <a:pPr algn="ctr"/>
            <a:r>
              <a:rPr lang="ro-RO" sz="1600" b="1" dirty="0">
                <a:solidFill>
                  <a:srgbClr val="00B0F0"/>
                </a:solidFill>
              </a:rPr>
              <a:t>BRĂILA</a:t>
            </a:r>
          </a:p>
          <a:p>
            <a:pPr algn="ctr"/>
            <a:r>
              <a:rPr lang="ro-RO" sz="1600" b="1" dirty="0">
                <a:solidFill>
                  <a:srgbClr val="00B0F0"/>
                </a:solidFill>
              </a:rPr>
              <a:t>21.02.2025 / ora 11:00</a:t>
            </a:r>
            <a:endParaRPr lang="en-US" sz="1600" b="1" dirty="0">
              <a:solidFill>
                <a:srgbClr val="00B0F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316C-C3F9-36A4-D978-A868573D033E}"/>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D8709036-0924-FB4C-1CB6-56E51CD3B5FF}"/>
              </a:ext>
            </a:extLst>
          </p:cNvPr>
          <p:cNvSpPr>
            <a:spLocks noGrp="1"/>
          </p:cNvSpPr>
          <p:nvPr>
            <p:ph type="title"/>
          </p:nvPr>
        </p:nvSpPr>
        <p:spPr>
          <a:xfrm>
            <a:off x="676454" y="1075915"/>
            <a:ext cx="10694406" cy="335339"/>
          </a:xfrm>
        </p:spPr>
        <p:txBody>
          <a:bodyPr/>
          <a:lstStyle/>
          <a:p>
            <a:pPr algn="just">
              <a:lnSpc>
                <a:spcPct val="100000"/>
              </a:lnSpc>
              <a:spcBef>
                <a:spcPts val="1200"/>
              </a:spcBef>
            </a:pPr>
            <a:r>
              <a:rPr lang="fr-FR" sz="1600" dirty="0"/>
              <a:t>SCHEMELE DE GARANTARE GESTIONATE DE FNGCIMM AU GENERAT UN ROL IMPORTANT </a:t>
            </a:r>
            <a:r>
              <a:rPr lang="ro-RO" sz="1600" dirty="0"/>
              <a:t>î</a:t>
            </a:r>
            <a:r>
              <a:rPr lang="fr-FR" sz="1600" dirty="0"/>
              <a:t>N BANCARIZAREA FINAN</a:t>
            </a:r>
            <a:r>
              <a:rPr lang="ro-RO" sz="1600" dirty="0"/>
              <a:t>ȚĂ</a:t>
            </a:r>
            <a:r>
              <a:rPr lang="fr-FR" sz="1600" dirty="0"/>
              <a:t>RII COMPANIILOR, REDUC</a:t>
            </a:r>
            <a:r>
              <a:rPr lang="ro-RO" sz="1600" dirty="0"/>
              <a:t>Â</a:t>
            </a:r>
            <a:r>
              <a:rPr lang="fr-FR" sz="1600" dirty="0"/>
              <a:t>ND RISCUL SISTEMIC DE INTERDEPENDEN</a:t>
            </a:r>
            <a:r>
              <a:rPr lang="ro-RO" sz="1600" dirty="0"/>
              <a:t>ȚĂ</a:t>
            </a:r>
            <a:r>
              <a:rPr lang="fr-FR" sz="1600" dirty="0"/>
              <a:t> </a:t>
            </a:r>
            <a:r>
              <a:rPr lang="ro-RO" sz="1600" dirty="0"/>
              <a:t>Ș</a:t>
            </a:r>
            <a:r>
              <a:rPr lang="fr-FR" sz="1600" dirty="0"/>
              <a:t>I CONTAGIUNE GENERAT PRIN CREDITUL COMERCIAL.</a:t>
            </a:r>
          </a:p>
        </p:txBody>
      </p:sp>
      <p:sp>
        <p:nvSpPr>
          <p:cNvPr id="15" name="Text Placeholder 3">
            <a:extLst>
              <a:ext uri="{FF2B5EF4-FFF2-40B4-BE49-F238E27FC236}">
                <a16:creationId xmlns:a16="http://schemas.microsoft.com/office/drawing/2014/main" id="{7B143804-FF44-255B-9647-26C08DCE6F57}"/>
              </a:ext>
            </a:extLst>
          </p:cNvPr>
          <p:cNvSpPr txBox="1">
            <a:spLocks/>
          </p:cNvSpPr>
          <p:nvPr/>
        </p:nvSpPr>
        <p:spPr>
          <a:xfrm>
            <a:off x="276584" y="137961"/>
            <a:ext cx="5868994"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400" b="1" dirty="0">
                <a:solidFill>
                  <a:srgbClr val="FFC000"/>
                </a:solidFill>
                <a:ea typeface="+mj-ea"/>
                <a:cs typeface="+mj-cs"/>
              </a:rPr>
              <a:t>IMPACT IMM INVEST 2020-2024 </a:t>
            </a:r>
            <a:endParaRPr lang="en-US" sz="2400" b="1" dirty="0">
              <a:solidFill>
                <a:srgbClr val="FFC000"/>
              </a:solidFill>
              <a:ea typeface="+mj-ea"/>
              <a:cs typeface="+mj-cs"/>
            </a:endParaRPr>
          </a:p>
        </p:txBody>
      </p:sp>
      <p:cxnSp>
        <p:nvCxnSpPr>
          <p:cNvPr id="4" name="Straight Connector 3">
            <a:extLst>
              <a:ext uri="{FF2B5EF4-FFF2-40B4-BE49-F238E27FC236}">
                <a16:creationId xmlns:a16="http://schemas.microsoft.com/office/drawing/2014/main" id="{6FBCF3AB-FA53-8E92-9C26-07522C3D14C1}"/>
              </a:ext>
            </a:extLst>
          </p:cNvPr>
          <p:cNvCxnSpPr>
            <a:cxnSpLocks/>
          </p:cNvCxnSpPr>
          <p:nvPr/>
        </p:nvCxnSpPr>
        <p:spPr>
          <a:xfrm>
            <a:off x="748795" y="2046427"/>
            <a:ext cx="5918704"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AF629C3-C6F6-0112-D323-292EB0AA32CB}"/>
              </a:ext>
            </a:extLst>
          </p:cNvPr>
          <p:cNvSpPr txBox="1"/>
          <p:nvPr/>
        </p:nvSpPr>
        <p:spPr>
          <a:xfrm>
            <a:off x="745114" y="4775194"/>
            <a:ext cx="10694407" cy="1231684"/>
          </a:xfrm>
          <a:prstGeom prst="rect">
            <a:avLst/>
          </a:prstGeom>
          <a:noFill/>
        </p:spPr>
        <p:txBody>
          <a:bodyPr wrap="square">
            <a:spAutoFit/>
          </a:bodyPr>
          <a:lstStyle/>
          <a:p>
            <a:pPr lvl="0" algn="just">
              <a:lnSpc>
                <a:spcPct val="107000"/>
              </a:lnSpc>
            </a:pPr>
            <a:r>
              <a:rPr lang="ro-RO" sz="1400" b="1" dirty="0"/>
              <a:t>F</a:t>
            </a:r>
            <a:r>
              <a:rPr lang="en-US" sz="1400" b="1" dirty="0" err="1"/>
              <a:t>inan</a:t>
            </a:r>
            <a:r>
              <a:rPr lang="ro-RO" sz="1400" b="1" dirty="0"/>
              <a:t>ță</a:t>
            </a:r>
            <a:r>
              <a:rPr lang="en-US" sz="1400" b="1" dirty="0"/>
              <a:t>rile </a:t>
            </a:r>
            <a:r>
              <a:rPr lang="en-US" sz="1400" b="1" dirty="0" err="1"/>
              <a:t>acordate</a:t>
            </a:r>
            <a:r>
              <a:rPr lang="en-US" sz="1400" b="1" dirty="0"/>
              <a:t> cu </a:t>
            </a:r>
            <a:r>
              <a:rPr lang="en-US" sz="1400" b="1" dirty="0" err="1"/>
              <a:t>ajutorul</a:t>
            </a:r>
            <a:r>
              <a:rPr lang="en-US" sz="1400" b="1" dirty="0"/>
              <a:t> </a:t>
            </a:r>
            <a:r>
              <a:rPr lang="en-US" sz="1400" b="1" dirty="0" err="1"/>
              <a:t>garan</a:t>
            </a:r>
            <a:r>
              <a:rPr lang="ro-RO" sz="1400" b="1" dirty="0"/>
              <a:t>ț</a:t>
            </a:r>
            <a:r>
              <a:rPr lang="en-US" sz="1400" b="1" dirty="0" err="1"/>
              <a:t>iilor</a:t>
            </a:r>
            <a:r>
              <a:rPr lang="en-US" sz="1400" b="1" dirty="0"/>
              <a:t> </a:t>
            </a:r>
            <a:r>
              <a:rPr lang="en-US" sz="1400" b="1" dirty="0" err="1"/>
              <a:t>gestionate</a:t>
            </a:r>
            <a:r>
              <a:rPr lang="en-US" sz="1400" b="1" dirty="0"/>
              <a:t> de FNGCIMM </a:t>
            </a:r>
            <a:r>
              <a:rPr lang="ro-RO" sz="1400" b="1" dirty="0"/>
              <a:t>î</a:t>
            </a:r>
            <a:r>
              <a:rPr lang="en-US" sz="1400" b="1" dirty="0"/>
              <a:t>n </a:t>
            </a:r>
            <a:r>
              <a:rPr lang="en-US" sz="1400" b="1" dirty="0" err="1"/>
              <a:t>perioada</a:t>
            </a:r>
            <a:r>
              <a:rPr lang="en-US" sz="1400" b="1" dirty="0"/>
              <a:t> 2020-2024 se ridic</a:t>
            </a:r>
            <a:r>
              <a:rPr lang="ro-RO" sz="1400" b="1" dirty="0"/>
              <a:t>ă</a:t>
            </a:r>
            <a:r>
              <a:rPr lang="en-US" sz="1400" b="1" dirty="0"/>
              <a:t> la </a:t>
            </a:r>
            <a:r>
              <a:rPr lang="en-US" sz="1400" b="1" dirty="0" err="1"/>
              <a:t>aproximativ</a:t>
            </a:r>
            <a:r>
              <a:rPr lang="en-US" sz="1400" b="1" dirty="0"/>
              <a:t> 74 </a:t>
            </a:r>
            <a:r>
              <a:rPr lang="en-US" sz="1400" b="1" dirty="0" err="1"/>
              <a:t>mld</a:t>
            </a:r>
            <a:r>
              <a:rPr lang="en-US" sz="1400" b="1" dirty="0"/>
              <a:t> lei, cu </a:t>
            </a:r>
            <a:r>
              <a:rPr lang="en-US" sz="1400" b="1" dirty="0" err="1"/>
              <a:t>garan</a:t>
            </a:r>
            <a:r>
              <a:rPr lang="ro-RO" sz="1400" b="1" dirty="0"/>
              <a:t>ț</a:t>
            </a:r>
            <a:r>
              <a:rPr lang="en-US" sz="1400" b="1" dirty="0"/>
              <a:t>ii </a:t>
            </a:r>
            <a:r>
              <a:rPr lang="en-US" sz="1400" b="1" dirty="0" err="1"/>
              <a:t>publice</a:t>
            </a:r>
            <a:r>
              <a:rPr lang="en-US" sz="1400" b="1" dirty="0"/>
              <a:t> </a:t>
            </a:r>
            <a:r>
              <a:rPr lang="ro-RO" sz="1400" b="1" dirty="0"/>
              <a:t>î</a:t>
            </a:r>
            <a:r>
              <a:rPr lang="en-US" sz="1400" b="1" dirty="0"/>
              <a:t>n </a:t>
            </a:r>
            <a:r>
              <a:rPr lang="en-US" sz="1400" b="1" dirty="0" err="1"/>
              <a:t>valoare</a:t>
            </a:r>
            <a:r>
              <a:rPr lang="en-US" sz="1400" b="1" dirty="0"/>
              <a:t> de 64 </a:t>
            </a:r>
            <a:r>
              <a:rPr lang="en-US" sz="1400" b="1" dirty="0" err="1"/>
              <a:t>mld</a:t>
            </a:r>
            <a:r>
              <a:rPr lang="en-US" sz="1400" b="1" dirty="0"/>
              <a:t> lei, cu 150% </a:t>
            </a:r>
            <a:r>
              <a:rPr lang="en-US" sz="1400" b="1" dirty="0" err="1"/>
              <a:t>mai</a:t>
            </a:r>
            <a:r>
              <a:rPr lang="en-US" sz="1400" b="1" dirty="0"/>
              <a:t> </a:t>
            </a:r>
            <a:r>
              <a:rPr lang="en-US" sz="1400" b="1" dirty="0" err="1"/>
              <a:t>mult</a:t>
            </a:r>
            <a:r>
              <a:rPr lang="en-US" sz="1400" b="1" dirty="0"/>
              <a:t> dec</a:t>
            </a:r>
            <a:r>
              <a:rPr lang="ro-RO" sz="1400" b="1" dirty="0"/>
              <a:t>â</a:t>
            </a:r>
            <a:r>
              <a:rPr lang="en-US" sz="1400" b="1" dirty="0"/>
              <a:t>t </a:t>
            </a:r>
            <a:r>
              <a:rPr lang="en-US" sz="1400" b="1" dirty="0" err="1"/>
              <a:t>echivalentul</a:t>
            </a:r>
            <a:r>
              <a:rPr lang="en-US" sz="1400" b="1" dirty="0"/>
              <a:t> </a:t>
            </a:r>
            <a:r>
              <a:rPr lang="en-US" sz="1400" b="1" dirty="0" err="1"/>
              <a:t>cre</a:t>
            </a:r>
            <a:r>
              <a:rPr lang="ro-RO" sz="1400" b="1" dirty="0"/>
              <a:t>ș</a:t>
            </a:r>
            <a:r>
              <a:rPr lang="en-US" sz="1400" b="1" dirty="0" err="1"/>
              <a:t>terii</a:t>
            </a:r>
            <a:r>
              <a:rPr lang="en-US" sz="1400" b="1" dirty="0"/>
              <a:t> </a:t>
            </a:r>
            <a:r>
              <a:rPr lang="en-US" sz="1400" b="1" dirty="0" err="1"/>
              <a:t>soldului</a:t>
            </a:r>
            <a:r>
              <a:rPr lang="en-US" sz="1400" b="1" dirty="0"/>
              <a:t> </a:t>
            </a:r>
            <a:r>
              <a:rPr lang="en-US" sz="1400" b="1" dirty="0" err="1"/>
              <a:t>creditelor</a:t>
            </a:r>
            <a:r>
              <a:rPr lang="en-US" sz="1400" b="1" dirty="0"/>
              <a:t> </a:t>
            </a:r>
            <a:r>
              <a:rPr lang="en-US" sz="1400" b="1" dirty="0" err="1"/>
              <a:t>acordate</a:t>
            </a:r>
            <a:r>
              <a:rPr lang="en-US" sz="1400" b="1" dirty="0"/>
              <a:t> de </a:t>
            </a:r>
            <a:r>
              <a:rPr lang="ro-RO" sz="1400" b="1" dirty="0"/>
              <a:t>î</a:t>
            </a:r>
            <a:r>
              <a:rPr lang="en-US" sz="1400" b="1" dirty="0" err="1"/>
              <a:t>ntreg</a:t>
            </a:r>
            <a:r>
              <a:rPr lang="en-US" sz="1400" b="1" dirty="0"/>
              <a:t> </a:t>
            </a:r>
            <a:r>
              <a:rPr lang="en-US" sz="1400" b="1" dirty="0" err="1"/>
              <a:t>sistemul</a:t>
            </a:r>
            <a:r>
              <a:rPr lang="en-US" sz="1400" b="1" dirty="0"/>
              <a:t> </a:t>
            </a:r>
            <a:r>
              <a:rPr lang="en-US" sz="1400" b="1" dirty="0" err="1"/>
              <a:t>bancar</a:t>
            </a:r>
            <a:r>
              <a:rPr lang="en-US" sz="1400" b="1" dirty="0"/>
              <a:t> </a:t>
            </a:r>
            <a:r>
              <a:rPr lang="ro-RO" sz="1400" b="1" dirty="0"/>
              <a:t>î</a:t>
            </a:r>
            <a:r>
              <a:rPr lang="en-US" sz="1400" b="1" dirty="0"/>
              <a:t>n </a:t>
            </a:r>
            <a:r>
              <a:rPr lang="en-US" sz="1400" b="1" dirty="0" err="1"/>
              <a:t>cei</a:t>
            </a:r>
            <a:r>
              <a:rPr lang="en-US" sz="1400" b="1" dirty="0"/>
              <a:t> 15 ani </a:t>
            </a:r>
            <a:r>
              <a:rPr lang="en-US" sz="1400" b="1" dirty="0" err="1"/>
              <a:t>preceden</a:t>
            </a:r>
            <a:r>
              <a:rPr lang="ro-RO" sz="1400" b="1" dirty="0"/>
              <a:t>ți</a:t>
            </a:r>
            <a:r>
              <a:rPr lang="en-US" sz="1400" b="1" dirty="0"/>
              <a:t> (2005-2019), </a:t>
            </a:r>
            <a:r>
              <a:rPr lang="en-US" sz="1400" b="1" dirty="0" err="1"/>
              <a:t>schemele</a:t>
            </a:r>
            <a:r>
              <a:rPr lang="en-US" sz="1400" b="1" dirty="0"/>
              <a:t> de </a:t>
            </a:r>
            <a:r>
              <a:rPr lang="en-US" sz="1400" b="1" dirty="0" err="1"/>
              <a:t>ajutor</a:t>
            </a:r>
            <a:r>
              <a:rPr lang="en-US" sz="1400" b="1" dirty="0"/>
              <a:t> de stat </a:t>
            </a:r>
            <a:r>
              <a:rPr lang="en-US" sz="1400" b="1" dirty="0" err="1"/>
              <a:t>gestionate</a:t>
            </a:r>
            <a:r>
              <a:rPr lang="en-US" sz="1400" b="1" dirty="0"/>
              <a:t> de FNGCIMM </a:t>
            </a:r>
            <a:r>
              <a:rPr lang="en-US" sz="1400" b="1" dirty="0" err="1"/>
              <a:t>devenind</a:t>
            </a:r>
            <a:r>
              <a:rPr lang="en-US" sz="1400" b="1" dirty="0"/>
              <a:t> </a:t>
            </a:r>
            <a:r>
              <a:rPr lang="en-US" sz="1400" b="1" dirty="0" err="1"/>
              <a:t>astfel</a:t>
            </a:r>
            <a:r>
              <a:rPr lang="en-US" sz="1400" b="1" dirty="0"/>
              <a:t> </a:t>
            </a:r>
            <a:r>
              <a:rPr lang="en-US" sz="1400" b="1" dirty="0" err="1"/>
              <a:t>cele</a:t>
            </a:r>
            <a:r>
              <a:rPr lang="en-US" sz="1400" b="1" dirty="0"/>
              <a:t> </a:t>
            </a:r>
            <a:r>
              <a:rPr lang="en-US" sz="1400" b="1" dirty="0" err="1"/>
              <a:t>mai</a:t>
            </a:r>
            <a:r>
              <a:rPr lang="en-US" sz="1400" b="1" dirty="0"/>
              <a:t> de </a:t>
            </a:r>
            <a:r>
              <a:rPr lang="en-US" sz="1400" b="1" dirty="0" err="1"/>
              <a:t>succes</a:t>
            </a:r>
            <a:r>
              <a:rPr lang="en-US" sz="1400" b="1" dirty="0"/>
              <a:t> program</a:t>
            </a:r>
            <a:r>
              <a:rPr lang="ro-RO" sz="1400" b="1" dirty="0"/>
              <a:t>e</a:t>
            </a:r>
            <a:r>
              <a:rPr lang="en-US" sz="1400" b="1" dirty="0"/>
              <a:t> </a:t>
            </a:r>
            <a:r>
              <a:rPr lang="en-US" sz="1400" b="1" dirty="0" err="1"/>
              <a:t>na</a:t>
            </a:r>
            <a:r>
              <a:rPr lang="ro-RO" sz="1400" b="1" dirty="0"/>
              <a:t>ț</a:t>
            </a:r>
            <a:r>
              <a:rPr lang="en-US" sz="1400" b="1" dirty="0" err="1"/>
              <a:t>ionale</a:t>
            </a:r>
            <a:r>
              <a:rPr lang="en-US" sz="1400" b="1" dirty="0"/>
              <a:t> de </a:t>
            </a:r>
            <a:r>
              <a:rPr lang="en-US" sz="1400" b="1" dirty="0" err="1"/>
              <a:t>finan</a:t>
            </a:r>
            <a:r>
              <a:rPr lang="ro-RO" sz="1400" b="1" dirty="0"/>
              <a:t>ț</a:t>
            </a:r>
            <a:r>
              <a:rPr lang="en-US" sz="1400" b="1" dirty="0"/>
              <a:t>are a </a:t>
            </a:r>
            <a:r>
              <a:rPr lang="en-US" sz="1400" b="1" dirty="0" err="1"/>
              <a:t>companiilor</a:t>
            </a:r>
            <a:r>
              <a:rPr lang="en-US" sz="1400" b="1" dirty="0"/>
              <a:t> din </a:t>
            </a:r>
            <a:r>
              <a:rPr lang="en-US" sz="1400" b="1" dirty="0" err="1"/>
              <a:t>istoria</a:t>
            </a:r>
            <a:r>
              <a:rPr lang="en-US" sz="1400" b="1" dirty="0"/>
              <a:t> capitalist</a:t>
            </a:r>
            <a:r>
              <a:rPr lang="ro-RO" sz="1400" b="1" dirty="0"/>
              <a:t>ă</a:t>
            </a:r>
            <a:r>
              <a:rPr lang="en-US" sz="1400" b="1" dirty="0"/>
              <a:t> a Rom</a:t>
            </a:r>
            <a:r>
              <a:rPr lang="ro-RO" sz="1400" b="1" dirty="0"/>
              <a:t>â</a:t>
            </a:r>
            <a:r>
              <a:rPr lang="en-US" sz="1400" b="1" dirty="0" err="1"/>
              <a:t>niei</a:t>
            </a:r>
            <a:r>
              <a:rPr lang="ro-RO" sz="1400" b="1" dirty="0"/>
              <a:t>.</a:t>
            </a:r>
            <a:endParaRPr lang="en-US" sz="1400" b="1" dirty="0"/>
          </a:p>
        </p:txBody>
      </p:sp>
      <p:sp>
        <p:nvSpPr>
          <p:cNvPr id="8" name="TextBox 7">
            <a:extLst>
              <a:ext uri="{FF2B5EF4-FFF2-40B4-BE49-F238E27FC236}">
                <a16:creationId xmlns:a16="http://schemas.microsoft.com/office/drawing/2014/main" id="{1F1DAE17-CF5D-EDE6-C690-2EF8CFC55A18}"/>
              </a:ext>
            </a:extLst>
          </p:cNvPr>
          <p:cNvSpPr txBox="1"/>
          <p:nvPr/>
        </p:nvSpPr>
        <p:spPr>
          <a:xfrm>
            <a:off x="1219442" y="2246692"/>
            <a:ext cx="2418806" cy="678455"/>
          </a:xfrm>
          <a:prstGeom prst="rect">
            <a:avLst/>
          </a:prstGeom>
        </p:spPr>
        <p:txBody>
          <a:bodyPr wrap="square" lIns="0" tIns="0" rIns="0" bIns="0" rtlCol="0" anchor="t">
            <a:spAutoFit/>
          </a:bodyPr>
          <a:lstStyle/>
          <a:p>
            <a:pPr>
              <a:lnSpc>
                <a:spcPts val="6005"/>
              </a:lnSpc>
              <a:spcBef>
                <a:spcPct val="0"/>
              </a:spcBef>
            </a:pPr>
            <a:r>
              <a:rPr lang="en-US" sz="3200" b="1" dirty="0">
                <a:ln w="22225">
                  <a:solidFill>
                    <a:schemeClr val="accent2"/>
                  </a:solidFill>
                  <a:prstDash val="solid"/>
                </a:ln>
                <a:solidFill>
                  <a:schemeClr val="accent2">
                    <a:lumMod val="40000"/>
                    <a:lumOff val="60000"/>
                  </a:schemeClr>
                </a:solidFill>
              </a:rPr>
              <a:t>+</a:t>
            </a:r>
            <a:r>
              <a:rPr lang="ro-RO" sz="3200" b="1" dirty="0">
                <a:ln w="22225">
                  <a:solidFill>
                    <a:schemeClr val="accent2"/>
                  </a:solidFill>
                  <a:prstDash val="solid"/>
                </a:ln>
                <a:solidFill>
                  <a:schemeClr val="accent2">
                    <a:lumMod val="40000"/>
                    <a:lumOff val="60000"/>
                  </a:schemeClr>
                </a:solidFill>
              </a:rPr>
              <a:t>79MLD lei</a:t>
            </a:r>
            <a:endParaRPr lang="en-US" sz="3200" b="1" dirty="0">
              <a:ln w="22225">
                <a:solidFill>
                  <a:schemeClr val="accent2"/>
                </a:solidFill>
                <a:prstDash val="solid"/>
              </a:ln>
              <a:solidFill>
                <a:schemeClr val="accent2">
                  <a:lumMod val="40000"/>
                  <a:lumOff val="60000"/>
                </a:schemeClr>
              </a:solidFill>
            </a:endParaRPr>
          </a:p>
        </p:txBody>
      </p:sp>
      <p:sp>
        <p:nvSpPr>
          <p:cNvPr id="9" name="TextBox 8">
            <a:extLst>
              <a:ext uri="{FF2B5EF4-FFF2-40B4-BE49-F238E27FC236}">
                <a16:creationId xmlns:a16="http://schemas.microsoft.com/office/drawing/2014/main" id="{F6D4569E-7028-313C-C276-D72C04E7C31A}"/>
              </a:ext>
            </a:extLst>
          </p:cNvPr>
          <p:cNvSpPr txBox="1"/>
          <p:nvPr/>
        </p:nvSpPr>
        <p:spPr>
          <a:xfrm>
            <a:off x="1284967" y="3017480"/>
            <a:ext cx="2524729" cy="553998"/>
          </a:xfrm>
          <a:prstGeom prst="rect">
            <a:avLst/>
          </a:prstGeom>
        </p:spPr>
        <p:txBody>
          <a:bodyPr wrap="square" lIns="0" tIns="0" rIns="0" bIns="0" rtlCol="0" anchor="t">
            <a:spAutoFit/>
          </a:bodyPr>
          <a:lstStyle/>
          <a:p>
            <a:pPr>
              <a:spcBef>
                <a:spcPct val="0"/>
              </a:spcBef>
            </a:pPr>
            <a:r>
              <a:rPr lang="en-US" sz="1200" dirty="0"/>
              <a:t>Cre</a:t>
            </a:r>
            <a:r>
              <a:rPr lang="ro-RO" sz="1200" dirty="0"/>
              <a:t>ș</a:t>
            </a:r>
            <a:r>
              <a:rPr lang="en-US" sz="1200" dirty="0" err="1"/>
              <a:t>terea</a:t>
            </a:r>
            <a:r>
              <a:rPr lang="en-US" sz="1200" dirty="0"/>
              <a:t> </a:t>
            </a:r>
            <a:r>
              <a:rPr lang="en-US" sz="1200" dirty="0" err="1"/>
              <a:t>soldului</a:t>
            </a:r>
            <a:r>
              <a:rPr lang="en-US" sz="1200" dirty="0"/>
              <a:t> </a:t>
            </a:r>
            <a:r>
              <a:rPr lang="en-US" sz="1200" dirty="0" err="1"/>
              <a:t>creditelor</a:t>
            </a:r>
            <a:r>
              <a:rPr lang="en-US" sz="1200" dirty="0"/>
              <a:t> </a:t>
            </a:r>
            <a:r>
              <a:rPr lang="en-US" sz="1200" dirty="0" err="1"/>
              <a:t>acordate</a:t>
            </a:r>
            <a:r>
              <a:rPr lang="en-US" sz="1200" dirty="0"/>
              <a:t> </a:t>
            </a:r>
            <a:r>
              <a:rPr lang="en-US" sz="1200" dirty="0" err="1"/>
              <a:t>companiilor</a:t>
            </a:r>
            <a:r>
              <a:rPr lang="en-US" sz="1200" dirty="0"/>
              <a:t> de </a:t>
            </a:r>
            <a:r>
              <a:rPr lang="en-US" sz="1200" dirty="0" err="1"/>
              <a:t>sectorul</a:t>
            </a:r>
            <a:r>
              <a:rPr lang="en-US" sz="1200" dirty="0"/>
              <a:t> </a:t>
            </a:r>
            <a:r>
              <a:rPr lang="en-US" sz="1200" dirty="0" err="1"/>
              <a:t>bancar</a:t>
            </a:r>
            <a:r>
              <a:rPr lang="en-US" sz="1200" dirty="0"/>
              <a:t> </a:t>
            </a:r>
            <a:r>
              <a:rPr lang="ro-RO" sz="1200" dirty="0"/>
              <a:t>î</a:t>
            </a:r>
            <a:r>
              <a:rPr lang="en-US" sz="1200" dirty="0" err="1"/>
              <a:t>ntre</a:t>
            </a:r>
            <a:r>
              <a:rPr lang="en-US" sz="1200" dirty="0"/>
              <a:t> 2020-2024 </a:t>
            </a:r>
          </a:p>
        </p:txBody>
      </p:sp>
      <p:sp>
        <p:nvSpPr>
          <p:cNvPr id="17" name="TextBox 16">
            <a:extLst>
              <a:ext uri="{FF2B5EF4-FFF2-40B4-BE49-F238E27FC236}">
                <a16:creationId xmlns:a16="http://schemas.microsoft.com/office/drawing/2014/main" id="{937DD061-45C1-46BA-486D-33976490C0C2}"/>
              </a:ext>
            </a:extLst>
          </p:cNvPr>
          <p:cNvSpPr txBox="1"/>
          <p:nvPr/>
        </p:nvSpPr>
        <p:spPr>
          <a:xfrm>
            <a:off x="4523830" y="2252375"/>
            <a:ext cx="2009231" cy="678455"/>
          </a:xfrm>
          <a:prstGeom prst="rect">
            <a:avLst/>
          </a:prstGeom>
        </p:spPr>
        <p:txBody>
          <a:bodyPr wrap="square" lIns="0" tIns="0" rIns="0" bIns="0" rtlCol="0" anchor="t">
            <a:spAutoFit/>
          </a:bodyPr>
          <a:lstStyle/>
          <a:p>
            <a:pPr>
              <a:lnSpc>
                <a:spcPts val="6005"/>
              </a:lnSpc>
              <a:spcBef>
                <a:spcPct val="0"/>
              </a:spcBef>
            </a:pPr>
            <a:r>
              <a:rPr lang="en-US" sz="1200" b="1" dirty="0" err="1">
                <a:ln w="22225">
                  <a:solidFill>
                    <a:schemeClr val="accent2"/>
                  </a:solidFill>
                  <a:prstDash val="solid"/>
                </a:ln>
                <a:solidFill>
                  <a:schemeClr val="accent2">
                    <a:lumMod val="40000"/>
                    <a:lumOff val="60000"/>
                  </a:schemeClr>
                </a:solidFill>
              </a:rPr>
              <a:t>cca</a:t>
            </a:r>
            <a:r>
              <a:rPr lang="en-US" sz="1200" b="1" dirty="0">
                <a:ln w="22225">
                  <a:solidFill>
                    <a:schemeClr val="accent2"/>
                  </a:solidFill>
                  <a:prstDash val="solid"/>
                </a:ln>
                <a:solidFill>
                  <a:schemeClr val="accent2">
                    <a:lumMod val="40000"/>
                    <a:lumOff val="60000"/>
                  </a:schemeClr>
                </a:solidFill>
              </a:rPr>
              <a:t>.</a:t>
            </a:r>
            <a:r>
              <a:rPr lang="en-US" sz="3200" b="1" dirty="0">
                <a:ln w="22225">
                  <a:solidFill>
                    <a:schemeClr val="accent2"/>
                  </a:solidFill>
                  <a:prstDash val="solid"/>
                </a:ln>
                <a:solidFill>
                  <a:schemeClr val="accent2">
                    <a:lumMod val="40000"/>
                    <a:lumOff val="60000"/>
                  </a:schemeClr>
                </a:solidFill>
              </a:rPr>
              <a:t>+</a:t>
            </a:r>
            <a:r>
              <a:rPr lang="ro-RO" sz="3200" b="1" dirty="0">
                <a:ln w="22225">
                  <a:solidFill>
                    <a:schemeClr val="accent2"/>
                  </a:solidFill>
                  <a:prstDash val="solid"/>
                </a:ln>
                <a:solidFill>
                  <a:schemeClr val="accent2">
                    <a:lumMod val="40000"/>
                    <a:lumOff val="60000"/>
                  </a:schemeClr>
                </a:solidFill>
              </a:rPr>
              <a:t>100 %</a:t>
            </a:r>
            <a:endParaRPr lang="en-US" sz="3200" b="1" dirty="0">
              <a:ln w="22225">
                <a:solidFill>
                  <a:schemeClr val="accent2"/>
                </a:solidFill>
                <a:prstDash val="solid"/>
              </a:ln>
              <a:solidFill>
                <a:schemeClr val="accent2">
                  <a:lumMod val="40000"/>
                  <a:lumOff val="60000"/>
                </a:schemeClr>
              </a:solidFill>
            </a:endParaRPr>
          </a:p>
        </p:txBody>
      </p:sp>
      <p:sp>
        <p:nvSpPr>
          <p:cNvPr id="19" name="TextBox 18">
            <a:extLst>
              <a:ext uri="{FF2B5EF4-FFF2-40B4-BE49-F238E27FC236}">
                <a16:creationId xmlns:a16="http://schemas.microsoft.com/office/drawing/2014/main" id="{660D7AD6-D379-35AF-10D5-00051D56A608}"/>
              </a:ext>
            </a:extLst>
          </p:cNvPr>
          <p:cNvSpPr txBox="1"/>
          <p:nvPr/>
        </p:nvSpPr>
        <p:spPr>
          <a:xfrm>
            <a:off x="4513155" y="3017480"/>
            <a:ext cx="1894931" cy="553998"/>
          </a:xfrm>
          <a:prstGeom prst="rect">
            <a:avLst/>
          </a:prstGeom>
        </p:spPr>
        <p:txBody>
          <a:bodyPr wrap="square" lIns="0" tIns="0" rIns="0" bIns="0" rtlCol="0" anchor="t">
            <a:spAutoFit/>
          </a:bodyPr>
          <a:lstStyle/>
          <a:p>
            <a:pPr>
              <a:spcBef>
                <a:spcPct val="0"/>
              </a:spcBef>
            </a:pPr>
            <a:r>
              <a:rPr lang="ro-RO" sz="1200" dirty="0"/>
              <a:t>P</a:t>
            </a:r>
            <a:r>
              <a:rPr lang="it-IT" sz="1200" dirty="0"/>
              <a:t>este avansul total din ultimii 15 ani preceden</a:t>
            </a:r>
            <a:r>
              <a:rPr lang="ro-RO" sz="1200" dirty="0"/>
              <a:t>ț</a:t>
            </a:r>
            <a:r>
              <a:rPr lang="it-IT" sz="1200" dirty="0"/>
              <a:t>i </a:t>
            </a:r>
            <a:endParaRPr lang="ro-RO" sz="1200" dirty="0"/>
          </a:p>
          <a:p>
            <a:pPr>
              <a:spcBef>
                <a:spcPct val="0"/>
              </a:spcBef>
            </a:pPr>
            <a:r>
              <a:rPr lang="it-IT" sz="1200" dirty="0"/>
              <a:t>(2005-2019)</a:t>
            </a:r>
            <a:endParaRPr lang="en-US" sz="1200" dirty="0"/>
          </a:p>
        </p:txBody>
      </p:sp>
      <p:sp>
        <p:nvSpPr>
          <p:cNvPr id="22" name="TextBox 21">
            <a:extLst>
              <a:ext uri="{FF2B5EF4-FFF2-40B4-BE49-F238E27FC236}">
                <a16:creationId xmlns:a16="http://schemas.microsoft.com/office/drawing/2014/main" id="{84767CDA-C067-B59F-B2FA-D735F55BBBB8}"/>
              </a:ext>
            </a:extLst>
          </p:cNvPr>
          <p:cNvSpPr txBox="1"/>
          <p:nvPr/>
        </p:nvSpPr>
        <p:spPr>
          <a:xfrm>
            <a:off x="7484168" y="2196134"/>
            <a:ext cx="2418806" cy="678455"/>
          </a:xfrm>
          <a:prstGeom prst="rect">
            <a:avLst/>
          </a:prstGeom>
        </p:spPr>
        <p:txBody>
          <a:bodyPr wrap="square" lIns="0" tIns="0" rIns="0" bIns="0" rtlCol="0" anchor="t">
            <a:spAutoFit/>
          </a:bodyPr>
          <a:lstStyle/>
          <a:p>
            <a:pPr>
              <a:lnSpc>
                <a:spcPts val="6005"/>
              </a:lnSpc>
              <a:spcBef>
                <a:spcPct val="0"/>
              </a:spcBef>
            </a:pPr>
            <a:r>
              <a:rPr lang="ro-RO" sz="3200" b="1" dirty="0">
                <a:ln w="22225">
                  <a:solidFill>
                    <a:schemeClr val="accent2"/>
                  </a:solidFill>
                  <a:prstDash val="solid"/>
                </a:ln>
                <a:solidFill>
                  <a:schemeClr val="accent2">
                    <a:lumMod val="40000"/>
                    <a:lumOff val="60000"/>
                  </a:schemeClr>
                </a:solidFill>
              </a:rPr>
              <a:t>7</a:t>
            </a:r>
            <a:r>
              <a:rPr lang="en-US" sz="3200" b="1" dirty="0">
                <a:ln w="22225">
                  <a:solidFill>
                    <a:schemeClr val="accent2"/>
                  </a:solidFill>
                  <a:prstDash val="solid"/>
                </a:ln>
                <a:solidFill>
                  <a:schemeClr val="accent2">
                    <a:lumMod val="40000"/>
                    <a:lumOff val="60000"/>
                  </a:schemeClr>
                </a:solidFill>
              </a:rPr>
              <a:t>4</a:t>
            </a:r>
            <a:r>
              <a:rPr lang="ro-RO" sz="3200" b="1" dirty="0">
                <a:ln w="22225">
                  <a:solidFill>
                    <a:schemeClr val="accent2"/>
                  </a:solidFill>
                  <a:prstDash val="solid"/>
                </a:ln>
                <a:solidFill>
                  <a:schemeClr val="accent2">
                    <a:lumMod val="40000"/>
                    <a:lumOff val="60000"/>
                  </a:schemeClr>
                </a:solidFill>
              </a:rPr>
              <a:t>MLD lei</a:t>
            </a:r>
            <a:endParaRPr lang="en-US" sz="3200" b="1" dirty="0">
              <a:ln w="22225">
                <a:solidFill>
                  <a:schemeClr val="accent2"/>
                </a:solidFill>
                <a:prstDash val="solid"/>
              </a:ln>
              <a:solidFill>
                <a:schemeClr val="accent2">
                  <a:lumMod val="40000"/>
                  <a:lumOff val="60000"/>
                </a:schemeClr>
              </a:solidFill>
            </a:endParaRPr>
          </a:p>
        </p:txBody>
      </p:sp>
      <p:sp>
        <p:nvSpPr>
          <p:cNvPr id="24" name="TextBox 23">
            <a:extLst>
              <a:ext uri="{FF2B5EF4-FFF2-40B4-BE49-F238E27FC236}">
                <a16:creationId xmlns:a16="http://schemas.microsoft.com/office/drawing/2014/main" id="{E819F3DD-ED02-3061-DA58-70EBAF3790AF}"/>
              </a:ext>
            </a:extLst>
          </p:cNvPr>
          <p:cNvSpPr txBox="1"/>
          <p:nvPr/>
        </p:nvSpPr>
        <p:spPr>
          <a:xfrm>
            <a:off x="7484168" y="2925147"/>
            <a:ext cx="2858044" cy="646331"/>
          </a:xfrm>
          <a:prstGeom prst="rect">
            <a:avLst/>
          </a:prstGeom>
          <a:noFill/>
        </p:spPr>
        <p:txBody>
          <a:bodyPr wrap="square">
            <a:spAutoFit/>
          </a:bodyPr>
          <a:lstStyle/>
          <a:p>
            <a:r>
              <a:rPr lang="ro-RO" sz="1200" dirty="0"/>
              <a:t>F</a:t>
            </a:r>
            <a:r>
              <a:rPr lang="en-US" sz="1200" dirty="0" err="1"/>
              <a:t>inan</a:t>
            </a:r>
            <a:r>
              <a:rPr lang="ro-RO" sz="1200" dirty="0"/>
              <a:t>ță</a:t>
            </a:r>
            <a:r>
              <a:rPr lang="en-US" sz="1200" dirty="0"/>
              <a:t>rile </a:t>
            </a:r>
            <a:r>
              <a:rPr lang="en-US" sz="1200" dirty="0" err="1"/>
              <a:t>acordate</a:t>
            </a:r>
            <a:r>
              <a:rPr lang="en-US" sz="1200" dirty="0"/>
              <a:t> cu </a:t>
            </a:r>
            <a:r>
              <a:rPr lang="en-US" sz="1200" dirty="0" err="1"/>
              <a:t>ajutorul</a:t>
            </a:r>
            <a:r>
              <a:rPr lang="en-US" sz="1200" dirty="0"/>
              <a:t> </a:t>
            </a:r>
            <a:r>
              <a:rPr lang="en-US" sz="1200" dirty="0" err="1"/>
              <a:t>garan</a:t>
            </a:r>
            <a:r>
              <a:rPr lang="ro-RO" sz="1200" dirty="0"/>
              <a:t>ț</a:t>
            </a:r>
            <a:r>
              <a:rPr lang="en-US" sz="1200" dirty="0" err="1"/>
              <a:t>iilor</a:t>
            </a:r>
            <a:r>
              <a:rPr lang="en-US" sz="1200" dirty="0"/>
              <a:t> </a:t>
            </a:r>
            <a:r>
              <a:rPr lang="en-US" sz="1200" dirty="0" err="1"/>
              <a:t>gestionate</a:t>
            </a:r>
            <a:r>
              <a:rPr lang="en-US" sz="1200" dirty="0"/>
              <a:t> de FNGCIMM </a:t>
            </a:r>
            <a:r>
              <a:rPr lang="ro-RO" sz="1200" dirty="0"/>
              <a:t>î</a:t>
            </a:r>
            <a:r>
              <a:rPr lang="en-US" sz="1200" dirty="0"/>
              <a:t>n </a:t>
            </a:r>
            <a:r>
              <a:rPr lang="en-US" sz="1200" dirty="0" err="1"/>
              <a:t>perioada</a:t>
            </a:r>
            <a:r>
              <a:rPr lang="en-US" sz="1200" dirty="0"/>
              <a:t> 2020-2024 </a:t>
            </a:r>
          </a:p>
        </p:txBody>
      </p:sp>
      <p:sp>
        <p:nvSpPr>
          <p:cNvPr id="26" name="Arrow: Curved Up 25">
            <a:extLst>
              <a:ext uri="{FF2B5EF4-FFF2-40B4-BE49-F238E27FC236}">
                <a16:creationId xmlns:a16="http://schemas.microsoft.com/office/drawing/2014/main" id="{920B2E81-CFC0-4A8D-FFDA-22459AF863AB}"/>
              </a:ext>
            </a:extLst>
          </p:cNvPr>
          <p:cNvSpPr/>
          <p:nvPr/>
        </p:nvSpPr>
        <p:spPr>
          <a:xfrm>
            <a:off x="2228851" y="3644184"/>
            <a:ext cx="6257924" cy="965900"/>
          </a:xfrm>
          <a:prstGeom prst="curvedUpArrow">
            <a:avLst/>
          </a:prstGeom>
          <a:gradFill>
            <a:gsLst>
              <a:gs pos="10000">
                <a:schemeClr val="accent1"/>
              </a:gs>
              <a:gs pos="100000">
                <a:schemeClr val="accent2"/>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888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8CCD8-2079-8F34-22AD-DE0A95BCC9D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D08BF6-3273-17D0-B487-1E38743ECD57}"/>
              </a:ext>
            </a:extLst>
          </p:cNvPr>
          <p:cNvPicPr>
            <a:picLocks noChangeAspect="1"/>
          </p:cNvPicPr>
          <p:nvPr/>
        </p:nvPicPr>
        <p:blipFill>
          <a:blip r:embed="rId2"/>
          <a:srcRect l="13543" r="16661" b="12880"/>
          <a:stretch/>
        </p:blipFill>
        <p:spPr>
          <a:xfrm>
            <a:off x="6741942" y="1739983"/>
            <a:ext cx="3919279" cy="3984727"/>
          </a:xfrm>
          <a:prstGeom prst="rect">
            <a:avLst/>
          </a:prstGeom>
        </p:spPr>
      </p:pic>
      <p:pic>
        <p:nvPicPr>
          <p:cNvPr id="7" name="Picture 6">
            <a:extLst>
              <a:ext uri="{FF2B5EF4-FFF2-40B4-BE49-F238E27FC236}">
                <a16:creationId xmlns:a16="http://schemas.microsoft.com/office/drawing/2014/main" id="{60B28BE1-BE6C-9368-E11B-EAB38020178F}"/>
              </a:ext>
            </a:extLst>
          </p:cNvPr>
          <p:cNvPicPr>
            <a:picLocks noChangeAspect="1"/>
          </p:cNvPicPr>
          <p:nvPr/>
        </p:nvPicPr>
        <p:blipFill>
          <a:blip r:embed="rId3"/>
          <a:stretch>
            <a:fillRect/>
          </a:stretch>
        </p:blipFill>
        <p:spPr>
          <a:xfrm>
            <a:off x="371211" y="2816365"/>
            <a:ext cx="5594160" cy="3066849"/>
          </a:xfrm>
          <a:prstGeom prst="rect">
            <a:avLst/>
          </a:prstGeom>
        </p:spPr>
      </p:pic>
      <p:sp>
        <p:nvSpPr>
          <p:cNvPr id="15" name="Text Placeholder 3">
            <a:extLst>
              <a:ext uri="{FF2B5EF4-FFF2-40B4-BE49-F238E27FC236}">
                <a16:creationId xmlns:a16="http://schemas.microsoft.com/office/drawing/2014/main" id="{A3A4BD6F-EA5C-6244-5EC6-318739E32483}"/>
              </a:ext>
            </a:extLst>
          </p:cNvPr>
          <p:cNvSpPr txBox="1">
            <a:spLocks/>
          </p:cNvSpPr>
          <p:nvPr/>
        </p:nvSpPr>
        <p:spPr>
          <a:xfrm>
            <a:off x="276584" y="137961"/>
            <a:ext cx="5868994"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400" b="1" dirty="0">
                <a:solidFill>
                  <a:srgbClr val="FFC000"/>
                </a:solidFill>
                <a:ea typeface="+mj-ea"/>
                <a:cs typeface="+mj-cs"/>
              </a:rPr>
              <a:t>IMPACT IMM INVEST 2020-2024</a:t>
            </a:r>
            <a:endParaRPr lang="en-US" sz="2400" b="1" dirty="0">
              <a:solidFill>
                <a:srgbClr val="FFC000"/>
              </a:solidFill>
              <a:ea typeface="+mj-ea"/>
              <a:cs typeface="+mj-cs"/>
            </a:endParaRPr>
          </a:p>
        </p:txBody>
      </p:sp>
      <p:cxnSp>
        <p:nvCxnSpPr>
          <p:cNvPr id="4" name="Straight Connector 3">
            <a:extLst>
              <a:ext uri="{FF2B5EF4-FFF2-40B4-BE49-F238E27FC236}">
                <a16:creationId xmlns:a16="http://schemas.microsoft.com/office/drawing/2014/main" id="{C6C29D30-B514-56D5-21FC-632B41B861A0}"/>
              </a:ext>
            </a:extLst>
          </p:cNvPr>
          <p:cNvCxnSpPr>
            <a:cxnSpLocks/>
          </p:cNvCxnSpPr>
          <p:nvPr/>
        </p:nvCxnSpPr>
        <p:spPr>
          <a:xfrm>
            <a:off x="371211" y="2581473"/>
            <a:ext cx="4646860"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E4653F-965A-A0AC-8CFA-F17249C75EFE}"/>
              </a:ext>
            </a:extLst>
          </p:cNvPr>
          <p:cNvSpPr txBox="1"/>
          <p:nvPr/>
        </p:nvSpPr>
        <p:spPr>
          <a:xfrm>
            <a:off x="402218" y="5981566"/>
            <a:ext cx="4912732" cy="278602"/>
          </a:xfrm>
          <a:prstGeom prst="rect">
            <a:avLst/>
          </a:prstGeom>
          <a:noFill/>
        </p:spPr>
        <p:txBody>
          <a:bodyPr wrap="square">
            <a:spAutoFit/>
          </a:bodyPr>
          <a:lstStyle/>
          <a:p>
            <a:pPr lvl="0" algn="just">
              <a:lnSpc>
                <a:spcPct val="107000"/>
              </a:lnSpc>
            </a:pPr>
            <a:r>
              <a:rPr lang="it-IT" sz="1200" dirty="0"/>
              <a:t>Valoarea finan</a:t>
            </a:r>
            <a:r>
              <a:rPr lang="ro-RO" sz="1200" dirty="0"/>
              <a:t>ță</a:t>
            </a:r>
            <a:r>
              <a:rPr lang="it-IT" sz="1200" dirty="0"/>
              <a:t>rilor </a:t>
            </a:r>
            <a:r>
              <a:rPr lang="ro-RO" sz="1200" dirty="0"/>
              <a:t>ș</a:t>
            </a:r>
            <a:r>
              <a:rPr lang="it-IT" sz="1200" dirty="0"/>
              <a:t>i garan</a:t>
            </a:r>
            <a:r>
              <a:rPr lang="ro-RO" sz="1200" dirty="0"/>
              <a:t>ț</a:t>
            </a:r>
            <a:r>
              <a:rPr lang="it-IT" sz="1200" dirty="0"/>
              <a:t>iilor pe regiuni (mld lei)</a:t>
            </a:r>
            <a:endParaRPr lang="en-US" sz="1200" dirty="0"/>
          </a:p>
        </p:txBody>
      </p:sp>
      <p:sp>
        <p:nvSpPr>
          <p:cNvPr id="20" name="Text Placeholder 6">
            <a:extLst>
              <a:ext uri="{FF2B5EF4-FFF2-40B4-BE49-F238E27FC236}">
                <a16:creationId xmlns:a16="http://schemas.microsoft.com/office/drawing/2014/main" id="{FB23595A-5D62-B39B-2301-041098CB10A2}"/>
              </a:ext>
            </a:extLst>
          </p:cNvPr>
          <p:cNvSpPr txBox="1">
            <a:spLocks/>
          </p:cNvSpPr>
          <p:nvPr/>
        </p:nvSpPr>
        <p:spPr>
          <a:xfrm>
            <a:off x="276584" y="1119035"/>
            <a:ext cx="4162066" cy="414438"/>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o-RO" dirty="0"/>
              <a:t>Finanțările acordate prin garanțiile de stat gestionate de FNGCIMM au contribuit la reducerea discrepanțelor economice între regiuni, obiectiv economic și social major al strategiei naționale de omogenizare teritorială.</a:t>
            </a:r>
            <a:endParaRPr lang="en-US" sz="1200" dirty="0"/>
          </a:p>
        </p:txBody>
      </p:sp>
      <p:sp>
        <p:nvSpPr>
          <p:cNvPr id="11" name="TextBox 10">
            <a:extLst>
              <a:ext uri="{FF2B5EF4-FFF2-40B4-BE49-F238E27FC236}">
                <a16:creationId xmlns:a16="http://schemas.microsoft.com/office/drawing/2014/main" id="{79ACF1D9-F542-DBFD-605A-D8F532CAFD4B}"/>
              </a:ext>
            </a:extLst>
          </p:cNvPr>
          <p:cNvSpPr txBox="1"/>
          <p:nvPr/>
        </p:nvSpPr>
        <p:spPr>
          <a:xfrm>
            <a:off x="6095999" y="1123963"/>
            <a:ext cx="5323115" cy="278602"/>
          </a:xfrm>
          <a:prstGeom prst="rect">
            <a:avLst/>
          </a:prstGeom>
          <a:noFill/>
        </p:spPr>
        <p:txBody>
          <a:bodyPr wrap="square">
            <a:spAutoFit/>
          </a:bodyPr>
          <a:lstStyle/>
          <a:p>
            <a:pPr lvl="0" algn="just">
              <a:lnSpc>
                <a:spcPct val="107000"/>
              </a:lnSpc>
            </a:pPr>
            <a:r>
              <a:rPr lang="pt-BR" sz="1200" b="1" dirty="0"/>
              <a:t>Distribu</a:t>
            </a:r>
            <a:r>
              <a:rPr lang="ro-RO" sz="1200" b="1" dirty="0"/>
              <a:t>ț</a:t>
            </a:r>
            <a:r>
              <a:rPr lang="pt-BR" sz="1200" b="1" dirty="0"/>
              <a:t>ia garan</a:t>
            </a:r>
            <a:r>
              <a:rPr lang="ro-RO" sz="1200" b="1" dirty="0"/>
              <a:t>ț</a:t>
            </a:r>
            <a:r>
              <a:rPr lang="pt-BR" sz="1200" b="1" dirty="0"/>
              <a:t>iilor acordate de FNGCIMM 2020-2024</a:t>
            </a:r>
            <a:endParaRPr lang="en-US" sz="1200" b="1" dirty="0"/>
          </a:p>
        </p:txBody>
      </p:sp>
      <p:pic>
        <p:nvPicPr>
          <p:cNvPr id="2" name="Picture 1">
            <a:extLst>
              <a:ext uri="{FF2B5EF4-FFF2-40B4-BE49-F238E27FC236}">
                <a16:creationId xmlns:a16="http://schemas.microsoft.com/office/drawing/2014/main" id="{90677BEB-4035-A930-9256-840E36A73562}"/>
              </a:ext>
            </a:extLst>
          </p:cNvPr>
          <p:cNvPicPr>
            <a:picLocks noChangeAspect="1"/>
          </p:cNvPicPr>
          <p:nvPr/>
        </p:nvPicPr>
        <p:blipFill>
          <a:blip r:embed="rId4"/>
          <a:srcRect t="89379"/>
          <a:stretch/>
        </p:blipFill>
        <p:spPr>
          <a:xfrm>
            <a:off x="6741942" y="6120867"/>
            <a:ext cx="3919280" cy="338554"/>
          </a:xfrm>
          <a:prstGeom prst="rect">
            <a:avLst/>
          </a:prstGeom>
        </p:spPr>
      </p:pic>
    </p:spTree>
    <p:extLst>
      <p:ext uri="{BB962C8B-B14F-4D97-AF65-F5344CB8AC3E}">
        <p14:creationId xmlns:p14="http://schemas.microsoft.com/office/powerpoint/2010/main" val="280861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44045-9A16-16BA-F303-6D831C654349}"/>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4634DDAD-2C8A-8920-F3B5-9B798653C72B}"/>
              </a:ext>
            </a:extLst>
          </p:cNvPr>
          <p:cNvSpPr>
            <a:spLocks noGrp="1"/>
          </p:cNvSpPr>
          <p:nvPr>
            <p:ph type="title"/>
          </p:nvPr>
        </p:nvSpPr>
        <p:spPr>
          <a:xfrm>
            <a:off x="457380" y="817149"/>
            <a:ext cx="6019620" cy="1241047"/>
          </a:xfrm>
        </p:spPr>
        <p:txBody>
          <a:bodyPr/>
          <a:lstStyle/>
          <a:p>
            <a:pPr>
              <a:lnSpc>
                <a:spcPct val="100000"/>
              </a:lnSpc>
              <a:spcBef>
                <a:spcPts val="1200"/>
              </a:spcBef>
            </a:pPr>
            <a:r>
              <a:rPr lang="fr-FR" dirty="0">
                <a:ln w="22225">
                  <a:solidFill>
                    <a:schemeClr val="accent2"/>
                  </a:solidFill>
                  <a:prstDash val="solid"/>
                </a:ln>
                <a:solidFill>
                  <a:schemeClr val="accent2">
                    <a:lumMod val="40000"/>
                    <a:lumOff val="60000"/>
                  </a:schemeClr>
                </a:solidFill>
                <a:latin typeface="+mn-lt"/>
                <a:ea typeface="+mn-ea"/>
                <a:cs typeface="+mn-cs"/>
              </a:rPr>
              <a:t>8 DIN 10 </a:t>
            </a:r>
            <a:r>
              <a:rPr lang="fr-FR" sz="1400" dirty="0"/>
              <a:t>COMPANII BENEFICIARE DE GARANȚII FNGCIMM AU ÎNREGISTRAT O CREȘTERE A CIFREI DE AFACERI ÎN TERMEN DE 2 </a:t>
            </a:r>
            <a:r>
              <a:rPr lang="ro-RO" sz="1400" dirty="0"/>
              <a:t>- </a:t>
            </a:r>
            <a:r>
              <a:rPr lang="fr-FR" sz="1400" dirty="0"/>
              <a:t>3 ANI DE LA MOMENTUL ACORDĂRII FINANȚĂRII</a:t>
            </a:r>
            <a:br>
              <a:rPr lang="ro-RO" sz="1400" dirty="0"/>
            </a:br>
            <a:r>
              <a:rPr lang="fr-FR" sz="1400" dirty="0"/>
              <a:t> </a:t>
            </a:r>
            <a:br>
              <a:rPr lang="ro-RO" sz="1400" dirty="0"/>
            </a:br>
            <a:r>
              <a:rPr lang="fr-FR" sz="1050" b="0" dirty="0">
                <a:solidFill>
                  <a:schemeClr val="tx1"/>
                </a:solidFill>
                <a:latin typeface="+mn-lt"/>
              </a:rPr>
              <a:t>(</a:t>
            </a:r>
            <a:r>
              <a:rPr lang="fr-FR" sz="1050" b="0" dirty="0" err="1">
                <a:solidFill>
                  <a:schemeClr val="tx1"/>
                </a:solidFill>
                <a:latin typeface="+mn-lt"/>
              </a:rPr>
              <a:t>intervalul</a:t>
            </a:r>
            <a:r>
              <a:rPr lang="fr-FR" sz="1050" b="0" dirty="0">
                <a:solidFill>
                  <a:schemeClr val="tx1"/>
                </a:solidFill>
                <a:latin typeface="+mn-lt"/>
              </a:rPr>
              <a:t> de </a:t>
            </a:r>
            <a:r>
              <a:rPr lang="fr-FR" sz="1050" b="0" dirty="0" err="1">
                <a:solidFill>
                  <a:schemeClr val="tx1"/>
                </a:solidFill>
                <a:latin typeface="+mn-lt"/>
              </a:rPr>
              <a:t>timp</a:t>
            </a:r>
            <a:r>
              <a:rPr lang="fr-FR" sz="1050" b="0" dirty="0">
                <a:solidFill>
                  <a:schemeClr val="tx1"/>
                </a:solidFill>
                <a:latin typeface="+mn-lt"/>
              </a:rPr>
              <a:t> </a:t>
            </a:r>
            <a:r>
              <a:rPr lang="fr-FR" sz="1050" b="0" dirty="0" err="1">
                <a:solidFill>
                  <a:schemeClr val="tx1"/>
                </a:solidFill>
                <a:latin typeface="+mn-lt"/>
              </a:rPr>
              <a:t>depinde</a:t>
            </a:r>
            <a:r>
              <a:rPr lang="fr-FR" sz="1050" b="0" dirty="0">
                <a:solidFill>
                  <a:schemeClr val="tx1"/>
                </a:solidFill>
                <a:latin typeface="+mn-lt"/>
              </a:rPr>
              <a:t> de </a:t>
            </a:r>
            <a:r>
              <a:rPr lang="fr-FR" sz="1050" b="0" dirty="0" err="1">
                <a:solidFill>
                  <a:schemeClr val="tx1"/>
                </a:solidFill>
                <a:latin typeface="+mn-lt"/>
              </a:rPr>
              <a:t>anul</a:t>
            </a:r>
            <a:r>
              <a:rPr lang="fr-FR" sz="1050" b="0" dirty="0">
                <a:solidFill>
                  <a:schemeClr val="tx1"/>
                </a:solidFill>
                <a:latin typeface="+mn-lt"/>
              </a:rPr>
              <a:t> </a:t>
            </a:r>
            <a:r>
              <a:rPr lang="fr-FR" sz="1050" b="0" dirty="0" err="1">
                <a:solidFill>
                  <a:schemeClr val="tx1"/>
                </a:solidFill>
                <a:latin typeface="+mn-lt"/>
              </a:rPr>
              <a:t>finanțării</a:t>
            </a:r>
            <a:r>
              <a:rPr lang="fr-FR" sz="1050" b="0" dirty="0">
                <a:solidFill>
                  <a:schemeClr val="tx1"/>
                </a:solidFill>
                <a:latin typeface="+mn-lt"/>
              </a:rPr>
              <a:t> </a:t>
            </a:r>
            <a:r>
              <a:rPr lang="fr-FR" sz="1050" b="0" dirty="0" err="1">
                <a:solidFill>
                  <a:schemeClr val="tx1"/>
                </a:solidFill>
                <a:latin typeface="+mn-lt"/>
              </a:rPr>
              <a:t>inițiale</a:t>
            </a:r>
            <a:r>
              <a:rPr lang="fr-FR" sz="1050" b="0" dirty="0">
                <a:solidFill>
                  <a:schemeClr val="tx1"/>
                </a:solidFill>
                <a:latin typeface="+mn-lt"/>
              </a:rPr>
              <a:t> </a:t>
            </a:r>
            <a:r>
              <a:rPr lang="ro-RO" sz="1050" b="0" dirty="0">
                <a:solidFill>
                  <a:schemeClr val="tx1"/>
                </a:solidFill>
                <a:latin typeface="+mn-lt"/>
              </a:rPr>
              <a:t>ș</a:t>
            </a:r>
            <a:r>
              <a:rPr lang="fr-FR" sz="1050" b="0" dirty="0">
                <a:solidFill>
                  <a:schemeClr val="tx1"/>
                </a:solidFill>
                <a:latin typeface="+mn-lt"/>
              </a:rPr>
              <a:t>i </a:t>
            </a:r>
            <a:r>
              <a:rPr lang="fr-FR" sz="1050" b="0" dirty="0" err="1">
                <a:solidFill>
                  <a:schemeClr val="tx1"/>
                </a:solidFill>
                <a:latin typeface="+mn-lt"/>
              </a:rPr>
              <a:t>disponibilitatea</a:t>
            </a:r>
            <a:r>
              <a:rPr lang="fr-FR" sz="1050" b="0" dirty="0">
                <a:solidFill>
                  <a:schemeClr val="tx1"/>
                </a:solidFill>
                <a:latin typeface="+mn-lt"/>
              </a:rPr>
              <a:t> </a:t>
            </a:r>
            <a:r>
              <a:rPr lang="fr-FR" sz="1050" b="0" dirty="0" err="1">
                <a:solidFill>
                  <a:schemeClr val="tx1"/>
                </a:solidFill>
                <a:latin typeface="+mn-lt"/>
              </a:rPr>
              <a:t>datelor</a:t>
            </a:r>
            <a:r>
              <a:rPr lang="fr-FR" sz="1050" b="0" dirty="0">
                <a:solidFill>
                  <a:schemeClr val="tx1"/>
                </a:solidFill>
                <a:latin typeface="+mn-lt"/>
              </a:rPr>
              <a:t> </a:t>
            </a:r>
            <a:r>
              <a:rPr lang="fr-FR" sz="1050" b="0" dirty="0" err="1">
                <a:solidFill>
                  <a:schemeClr val="tx1"/>
                </a:solidFill>
                <a:latin typeface="+mn-lt"/>
              </a:rPr>
              <a:t>financiare</a:t>
            </a:r>
            <a:r>
              <a:rPr lang="fr-FR" sz="1050" b="0" dirty="0">
                <a:solidFill>
                  <a:schemeClr val="tx1"/>
                </a:solidFill>
                <a:latin typeface="+mn-lt"/>
              </a:rPr>
              <a:t> </a:t>
            </a:r>
            <a:r>
              <a:rPr lang="fr-FR" sz="1050" b="0" dirty="0" err="1">
                <a:solidFill>
                  <a:schemeClr val="tx1"/>
                </a:solidFill>
                <a:latin typeface="+mn-lt"/>
              </a:rPr>
              <a:t>pentru</a:t>
            </a:r>
            <a:r>
              <a:rPr lang="fr-FR" sz="1050" b="0" dirty="0">
                <a:solidFill>
                  <a:schemeClr val="tx1"/>
                </a:solidFill>
                <a:latin typeface="+mn-lt"/>
              </a:rPr>
              <a:t> </a:t>
            </a:r>
            <a:r>
              <a:rPr lang="fr-FR" sz="1050" b="0" dirty="0" err="1">
                <a:solidFill>
                  <a:schemeClr val="tx1"/>
                </a:solidFill>
                <a:latin typeface="+mn-lt"/>
              </a:rPr>
              <a:t>intervalul</a:t>
            </a:r>
            <a:r>
              <a:rPr lang="fr-FR" sz="1050" b="0" dirty="0">
                <a:solidFill>
                  <a:schemeClr val="tx1"/>
                </a:solidFill>
                <a:latin typeface="+mn-lt"/>
              </a:rPr>
              <a:t> 2020-2024)</a:t>
            </a:r>
            <a:endParaRPr lang="ro-RO" sz="1050" b="0" dirty="0">
              <a:solidFill>
                <a:schemeClr val="tx1"/>
              </a:solidFill>
              <a:latin typeface="+mn-lt"/>
            </a:endParaRPr>
          </a:p>
        </p:txBody>
      </p:sp>
      <p:sp>
        <p:nvSpPr>
          <p:cNvPr id="15" name="Text Placeholder 3">
            <a:extLst>
              <a:ext uri="{FF2B5EF4-FFF2-40B4-BE49-F238E27FC236}">
                <a16:creationId xmlns:a16="http://schemas.microsoft.com/office/drawing/2014/main" id="{C9889DF3-46D4-7514-1871-50FF05756026}"/>
              </a:ext>
            </a:extLst>
          </p:cNvPr>
          <p:cNvSpPr txBox="1">
            <a:spLocks/>
          </p:cNvSpPr>
          <p:nvPr/>
        </p:nvSpPr>
        <p:spPr>
          <a:xfrm>
            <a:off x="276584" y="137961"/>
            <a:ext cx="5868994"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400" b="1" dirty="0">
                <a:solidFill>
                  <a:srgbClr val="FFC000"/>
                </a:solidFill>
                <a:ea typeface="+mj-ea"/>
                <a:cs typeface="+mj-cs"/>
              </a:rPr>
              <a:t>IMPACT IMM INVEST 2020-2024 </a:t>
            </a:r>
            <a:endParaRPr lang="en-US" sz="2400" b="1" dirty="0">
              <a:solidFill>
                <a:srgbClr val="FFC000"/>
              </a:solidFill>
              <a:ea typeface="+mj-ea"/>
              <a:cs typeface="+mj-cs"/>
            </a:endParaRPr>
          </a:p>
        </p:txBody>
      </p:sp>
      <p:sp>
        <p:nvSpPr>
          <p:cNvPr id="20" name="Text Placeholder 6">
            <a:extLst>
              <a:ext uri="{FF2B5EF4-FFF2-40B4-BE49-F238E27FC236}">
                <a16:creationId xmlns:a16="http://schemas.microsoft.com/office/drawing/2014/main" id="{37F0E2D2-7331-DC43-ACAB-50198201EDD2}"/>
              </a:ext>
            </a:extLst>
          </p:cNvPr>
          <p:cNvSpPr txBox="1">
            <a:spLocks/>
          </p:cNvSpPr>
          <p:nvPr/>
        </p:nvSpPr>
        <p:spPr>
          <a:xfrm>
            <a:off x="457380" y="2961423"/>
            <a:ext cx="10974608" cy="2587133"/>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o-RO" dirty="0"/>
              <a:t>După acordarea primei finanțări cu garanții FNGCIMM, dintre companiile beneficiare care au raportat creșterea cifrei de afaceri în intervalul analizat</a:t>
            </a:r>
            <a:r>
              <a:rPr lang="en-US" dirty="0"/>
              <a:t>:</a:t>
            </a:r>
            <a:endParaRPr lang="ro-RO" dirty="0"/>
          </a:p>
          <a:p>
            <a:pPr marL="285750" indent="-285750">
              <a:buFont typeface="Wingdings" panose="05000000000000000000" pitchFamily="2" charset="2"/>
              <a:buChar char="Ø"/>
            </a:pPr>
            <a:r>
              <a:rPr lang="ro-RO" sz="3200" dirty="0">
                <a:ln w="22225">
                  <a:solidFill>
                    <a:schemeClr val="accent2"/>
                  </a:solidFill>
                  <a:prstDash val="solid"/>
                </a:ln>
                <a:solidFill>
                  <a:schemeClr val="accent2">
                    <a:lumMod val="40000"/>
                    <a:lumOff val="60000"/>
                  </a:schemeClr>
                </a:solidFill>
              </a:rPr>
              <a:t>50%</a:t>
            </a:r>
            <a:r>
              <a:rPr lang="ro-RO" dirty="0"/>
              <a:t> AU RAPORTAT O CREȘTERE DE PESTE 50%, </a:t>
            </a:r>
          </a:p>
          <a:p>
            <a:pPr marL="285750" indent="-285750" algn="just">
              <a:buFont typeface="Wingdings" panose="05000000000000000000" pitchFamily="2" charset="2"/>
              <a:buChar char="Ø"/>
            </a:pPr>
            <a:r>
              <a:rPr lang="ro-RO" sz="3200" dirty="0">
                <a:ln w="22225">
                  <a:solidFill>
                    <a:schemeClr val="accent2"/>
                  </a:solidFill>
                  <a:prstDash val="solid"/>
                </a:ln>
                <a:solidFill>
                  <a:schemeClr val="accent2">
                    <a:lumMod val="40000"/>
                    <a:lumOff val="60000"/>
                  </a:schemeClr>
                </a:solidFill>
              </a:rPr>
              <a:t>15% </a:t>
            </a:r>
            <a:r>
              <a:rPr lang="ro-RO" dirty="0"/>
              <a:t>ȘI-AU DUBLAT VENITUL ȘI </a:t>
            </a:r>
          </a:p>
          <a:p>
            <a:pPr marL="285750" indent="-285750">
              <a:buFont typeface="Wingdings" panose="05000000000000000000" pitchFamily="2" charset="2"/>
              <a:buChar char="Ø"/>
            </a:pPr>
            <a:r>
              <a:rPr lang="ro-RO" sz="3200" dirty="0">
                <a:ln w="22225">
                  <a:solidFill>
                    <a:schemeClr val="accent2"/>
                  </a:solidFill>
                  <a:prstDash val="solid"/>
                </a:ln>
                <a:solidFill>
                  <a:schemeClr val="accent2">
                    <a:lumMod val="40000"/>
                    <a:lumOff val="60000"/>
                  </a:schemeClr>
                </a:solidFill>
              </a:rPr>
              <a:t>12% </a:t>
            </a:r>
            <a:r>
              <a:rPr lang="ro-RO" dirty="0"/>
              <a:t>AU TRIPLAT CIFRA DE AFACERI.</a:t>
            </a:r>
            <a:endParaRPr lang="en-US" sz="1200" dirty="0"/>
          </a:p>
        </p:txBody>
      </p:sp>
      <p:cxnSp>
        <p:nvCxnSpPr>
          <p:cNvPr id="18" name="Straight Connector 17">
            <a:extLst>
              <a:ext uri="{FF2B5EF4-FFF2-40B4-BE49-F238E27FC236}">
                <a16:creationId xmlns:a16="http://schemas.microsoft.com/office/drawing/2014/main" id="{8C484D57-EA84-C347-15F4-9F23B2460E37}"/>
              </a:ext>
            </a:extLst>
          </p:cNvPr>
          <p:cNvCxnSpPr>
            <a:cxnSpLocks/>
          </p:cNvCxnSpPr>
          <p:nvPr/>
        </p:nvCxnSpPr>
        <p:spPr>
          <a:xfrm>
            <a:off x="545093" y="2603010"/>
            <a:ext cx="5931907"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08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09E3C-F788-7B82-A89D-A7316E1D431E}"/>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865B512C-D1F5-1590-58C1-9A7E0531DE9D}"/>
              </a:ext>
            </a:extLst>
          </p:cNvPr>
          <p:cNvSpPr>
            <a:spLocks noGrp="1"/>
          </p:cNvSpPr>
          <p:nvPr>
            <p:ph type="title"/>
          </p:nvPr>
        </p:nvSpPr>
        <p:spPr>
          <a:xfrm>
            <a:off x="447855" y="943119"/>
            <a:ext cx="10277295" cy="504594"/>
          </a:xfrm>
        </p:spPr>
        <p:txBody>
          <a:bodyPr/>
          <a:lstStyle/>
          <a:p>
            <a:pPr>
              <a:lnSpc>
                <a:spcPct val="100000"/>
              </a:lnSpc>
              <a:spcBef>
                <a:spcPts val="1200"/>
              </a:spcBef>
            </a:pPr>
            <a:r>
              <a:rPr lang="it-IT" sz="1400" dirty="0"/>
              <a:t>TO</a:t>
            </a:r>
            <a:r>
              <a:rPr lang="ro-RO" sz="1400" dirty="0"/>
              <a:t>Ț</a:t>
            </a:r>
            <a:r>
              <a:rPr lang="it-IT" sz="1400" dirty="0"/>
              <a:t>I INDICATORII FINANCIARI AGREGA</a:t>
            </a:r>
            <a:r>
              <a:rPr lang="ro-RO" sz="1400" dirty="0"/>
              <a:t>Ț</a:t>
            </a:r>
            <a:r>
              <a:rPr lang="it-IT" sz="1400" dirty="0"/>
              <a:t>I PENTRU COMPANIILE BENEFICIARE AU RAPORTAT O CRE</a:t>
            </a:r>
            <a:r>
              <a:rPr lang="ro-RO" sz="1400" dirty="0"/>
              <a:t>Ș</a:t>
            </a:r>
            <a:r>
              <a:rPr lang="it-IT" sz="1400" dirty="0"/>
              <a:t>TERE PE CEL</a:t>
            </a:r>
            <a:r>
              <a:rPr lang="ro-RO" sz="1400" dirty="0"/>
              <a:t>E</a:t>
            </a:r>
            <a:r>
              <a:rPr lang="it-IT" sz="1400" dirty="0"/>
              <a:t> MAI IMPORTANTE PALIERE. </a:t>
            </a:r>
            <a:endParaRPr lang="ro-RO" sz="1050" b="0" dirty="0">
              <a:solidFill>
                <a:schemeClr val="tx1"/>
              </a:solidFill>
            </a:endParaRPr>
          </a:p>
        </p:txBody>
      </p:sp>
      <p:sp>
        <p:nvSpPr>
          <p:cNvPr id="15" name="Text Placeholder 3">
            <a:extLst>
              <a:ext uri="{FF2B5EF4-FFF2-40B4-BE49-F238E27FC236}">
                <a16:creationId xmlns:a16="http://schemas.microsoft.com/office/drawing/2014/main" id="{98961593-D0FC-5043-9064-62B750C7CA32}"/>
              </a:ext>
            </a:extLst>
          </p:cNvPr>
          <p:cNvSpPr txBox="1">
            <a:spLocks/>
          </p:cNvSpPr>
          <p:nvPr/>
        </p:nvSpPr>
        <p:spPr>
          <a:xfrm>
            <a:off x="415224" y="166220"/>
            <a:ext cx="5868994"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400" b="1" dirty="0">
                <a:solidFill>
                  <a:srgbClr val="FFC000"/>
                </a:solidFill>
                <a:ea typeface="+mj-ea"/>
                <a:cs typeface="+mj-cs"/>
              </a:rPr>
              <a:t>IMPACT IMM INVEST 2020-2024 </a:t>
            </a:r>
            <a:endParaRPr lang="en-US" sz="2400" b="1" dirty="0">
              <a:solidFill>
                <a:srgbClr val="FFC000"/>
              </a:solidFill>
              <a:ea typeface="+mj-ea"/>
              <a:cs typeface="+mj-cs"/>
            </a:endParaRPr>
          </a:p>
        </p:txBody>
      </p:sp>
      <p:sp>
        <p:nvSpPr>
          <p:cNvPr id="20" name="Text Placeholder 6">
            <a:extLst>
              <a:ext uri="{FF2B5EF4-FFF2-40B4-BE49-F238E27FC236}">
                <a16:creationId xmlns:a16="http://schemas.microsoft.com/office/drawing/2014/main" id="{F37DF0E5-E89F-9C99-71FA-5539C1DA7306}"/>
              </a:ext>
            </a:extLst>
          </p:cNvPr>
          <p:cNvSpPr txBox="1">
            <a:spLocks/>
          </p:cNvSpPr>
          <p:nvPr/>
        </p:nvSpPr>
        <p:spPr>
          <a:xfrm>
            <a:off x="510809" y="1877464"/>
            <a:ext cx="3784966" cy="4231163"/>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o-RO" dirty="0"/>
              <a:t>CIFRA DE AFACERI CUMULATĂ</a:t>
            </a:r>
            <a:endParaRPr lang="ro-RO" b="0" dirty="0"/>
          </a:p>
          <a:p>
            <a:pPr algn="just"/>
            <a:endParaRPr lang="ro-RO" dirty="0"/>
          </a:p>
          <a:p>
            <a:pPr algn="just"/>
            <a:r>
              <a:rPr lang="ro-RO" dirty="0"/>
              <a:t>PROFITUL NET CONSOLIDAT                                   </a:t>
            </a:r>
            <a:endParaRPr lang="ro-RO" sz="1000" dirty="0"/>
          </a:p>
          <a:p>
            <a:pPr algn="just">
              <a:lnSpc>
                <a:spcPct val="100000"/>
              </a:lnSpc>
            </a:pPr>
            <a:endParaRPr lang="ro-RO" dirty="0"/>
          </a:p>
          <a:p>
            <a:pPr algn="just">
              <a:lnSpc>
                <a:spcPct val="100000"/>
              </a:lnSpc>
            </a:pPr>
            <a:r>
              <a:rPr lang="ro-RO" dirty="0"/>
              <a:t>NIVELUL CAPITALURILOR PROPRII</a:t>
            </a:r>
            <a:endParaRPr lang="ro-RO" sz="1000" dirty="0"/>
          </a:p>
          <a:p>
            <a:pPr algn="just"/>
            <a:endParaRPr lang="ro-RO" dirty="0"/>
          </a:p>
          <a:p>
            <a:pPr algn="just"/>
            <a:r>
              <a:rPr lang="ro-RO" dirty="0"/>
              <a:t>NIVELUL TOTAL AL ACTIVELOR                           </a:t>
            </a:r>
            <a:endParaRPr lang="ro-RO" sz="1000" dirty="0"/>
          </a:p>
          <a:p>
            <a:pPr algn="just"/>
            <a:endParaRPr lang="ro-RO" dirty="0"/>
          </a:p>
          <a:p>
            <a:pPr algn="just"/>
            <a:r>
              <a:rPr lang="ro-RO" dirty="0"/>
              <a:t>NUMĂRUL DE ANGAJAȚI</a:t>
            </a:r>
            <a:endParaRPr lang="en-US" sz="1200" b="0" dirty="0"/>
          </a:p>
        </p:txBody>
      </p:sp>
      <p:cxnSp>
        <p:nvCxnSpPr>
          <p:cNvPr id="18" name="Straight Connector 17">
            <a:extLst>
              <a:ext uri="{FF2B5EF4-FFF2-40B4-BE49-F238E27FC236}">
                <a16:creationId xmlns:a16="http://schemas.microsoft.com/office/drawing/2014/main" id="{823C78E1-3CA6-F689-DDD8-CFBABC518748}"/>
              </a:ext>
            </a:extLst>
          </p:cNvPr>
          <p:cNvCxnSpPr>
            <a:cxnSpLocks/>
          </p:cNvCxnSpPr>
          <p:nvPr/>
        </p:nvCxnSpPr>
        <p:spPr>
          <a:xfrm>
            <a:off x="510809" y="1517160"/>
            <a:ext cx="5931907"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6283A3C9-5ED3-2F27-B89B-D5980F39C010}"/>
              </a:ext>
            </a:extLst>
          </p:cNvPr>
          <p:cNvGrpSpPr/>
          <p:nvPr/>
        </p:nvGrpSpPr>
        <p:grpSpPr>
          <a:xfrm>
            <a:off x="5042921" y="4318546"/>
            <a:ext cx="1786506" cy="678455"/>
            <a:chOff x="3743517" y="4212784"/>
            <a:chExt cx="1786506" cy="678455"/>
          </a:xfrm>
        </p:grpSpPr>
        <p:sp>
          <p:nvSpPr>
            <p:cNvPr id="8" name="Arrow: Up 7">
              <a:extLst>
                <a:ext uri="{FF2B5EF4-FFF2-40B4-BE49-F238E27FC236}">
                  <a16:creationId xmlns:a16="http://schemas.microsoft.com/office/drawing/2014/main" id="{716742DD-2582-9077-6FE0-0831C5AD091E}"/>
                </a:ext>
              </a:extLst>
            </p:cNvPr>
            <p:cNvSpPr/>
            <p:nvPr/>
          </p:nvSpPr>
          <p:spPr>
            <a:xfrm>
              <a:off x="3743517" y="4435419"/>
              <a:ext cx="438150" cy="371474"/>
            </a:xfrm>
            <a:prstGeom prst="upArrow">
              <a:avLst/>
            </a:prstGeom>
            <a:gradFill>
              <a:gsLst>
                <a:gs pos="10000">
                  <a:schemeClr val="accent1"/>
                </a:gs>
                <a:gs pos="100000">
                  <a:schemeClr val="accent2"/>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6AB7CF-0CA5-98A4-B7D2-09DBE7F08F15}"/>
                </a:ext>
              </a:extLst>
            </p:cNvPr>
            <p:cNvSpPr txBox="1"/>
            <p:nvPr/>
          </p:nvSpPr>
          <p:spPr>
            <a:xfrm>
              <a:off x="4181667" y="4212784"/>
              <a:ext cx="1348356" cy="678455"/>
            </a:xfrm>
            <a:prstGeom prst="rect">
              <a:avLst/>
            </a:prstGeom>
          </p:spPr>
          <p:txBody>
            <a:bodyPr wrap="square" lIns="0" tIns="0" rIns="0" bIns="0" rtlCol="0" anchor="t">
              <a:spAutoFit/>
            </a:bodyPr>
            <a:lstStyle/>
            <a:p>
              <a:pPr>
                <a:lnSpc>
                  <a:spcPts val="6005"/>
                </a:lnSpc>
                <a:spcBef>
                  <a:spcPct val="0"/>
                </a:spcBef>
              </a:pPr>
              <a:r>
                <a:rPr lang="en-US" sz="3200" b="1" dirty="0">
                  <a:ln w="22225">
                    <a:solidFill>
                      <a:schemeClr val="accent2"/>
                    </a:solidFill>
                    <a:prstDash val="solid"/>
                  </a:ln>
                  <a:solidFill>
                    <a:schemeClr val="accent2">
                      <a:lumMod val="40000"/>
                      <a:lumOff val="60000"/>
                    </a:schemeClr>
                  </a:solidFill>
                </a:rPr>
                <a:t>+</a:t>
              </a:r>
              <a:r>
                <a:rPr lang="ro-RO" sz="3200" b="1" dirty="0">
                  <a:ln w="22225">
                    <a:solidFill>
                      <a:schemeClr val="accent2"/>
                    </a:solidFill>
                    <a:prstDash val="solid"/>
                  </a:ln>
                  <a:solidFill>
                    <a:schemeClr val="accent2">
                      <a:lumMod val="40000"/>
                      <a:lumOff val="60000"/>
                    </a:schemeClr>
                  </a:solidFill>
                </a:rPr>
                <a:t>59%</a:t>
              </a:r>
              <a:endParaRPr lang="en-US" sz="3200" b="1" dirty="0">
                <a:ln w="22225">
                  <a:solidFill>
                    <a:schemeClr val="accent2"/>
                  </a:solidFill>
                  <a:prstDash val="solid"/>
                </a:ln>
                <a:solidFill>
                  <a:schemeClr val="accent2">
                    <a:lumMod val="40000"/>
                    <a:lumOff val="60000"/>
                  </a:schemeClr>
                </a:solidFill>
              </a:endParaRPr>
            </a:p>
          </p:txBody>
        </p:sp>
      </p:grpSp>
      <p:grpSp>
        <p:nvGrpSpPr>
          <p:cNvPr id="26" name="Group 25">
            <a:extLst>
              <a:ext uri="{FF2B5EF4-FFF2-40B4-BE49-F238E27FC236}">
                <a16:creationId xmlns:a16="http://schemas.microsoft.com/office/drawing/2014/main" id="{E95E0338-F8A0-F459-9962-B126ECF2EF82}"/>
              </a:ext>
            </a:extLst>
          </p:cNvPr>
          <p:cNvGrpSpPr/>
          <p:nvPr/>
        </p:nvGrpSpPr>
        <p:grpSpPr>
          <a:xfrm>
            <a:off x="5042921" y="5292349"/>
            <a:ext cx="1786506" cy="678455"/>
            <a:chOff x="2905378" y="5397365"/>
            <a:chExt cx="1786506" cy="678455"/>
          </a:xfrm>
        </p:grpSpPr>
        <p:sp>
          <p:nvSpPr>
            <p:cNvPr id="9" name="Arrow: Up 8">
              <a:extLst>
                <a:ext uri="{FF2B5EF4-FFF2-40B4-BE49-F238E27FC236}">
                  <a16:creationId xmlns:a16="http://schemas.microsoft.com/office/drawing/2014/main" id="{CC5CEA7B-2C9B-7F34-57F4-5918F9189224}"/>
                </a:ext>
              </a:extLst>
            </p:cNvPr>
            <p:cNvSpPr/>
            <p:nvPr/>
          </p:nvSpPr>
          <p:spPr>
            <a:xfrm>
              <a:off x="2905378" y="5596970"/>
              <a:ext cx="438150" cy="371474"/>
            </a:xfrm>
            <a:prstGeom prst="upArrow">
              <a:avLst/>
            </a:prstGeom>
            <a:gradFill>
              <a:gsLst>
                <a:gs pos="10000">
                  <a:schemeClr val="accent1"/>
                </a:gs>
                <a:gs pos="100000">
                  <a:schemeClr val="accent2"/>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A4BE35-5E0A-84E9-0A7A-F6AED20019E0}"/>
                </a:ext>
              </a:extLst>
            </p:cNvPr>
            <p:cNvSpPr txBox="1"/>
            <p:nvPr/>
          </p:nvSpPr>
          <p:spPr>
            <a:xfrm>
              <a:off x="3343528" y="5397365"/>
              <a:ext cx="1348356" cy="678455"/>
            </a:xfrm>
            <a:prstGeom prst="rect">
              <a:avLst/>
            </a:prstGeom>
          </p:spPr>
          <p:txBody>
            <a:bodyPr wrap="square" lIns="0" tIns="0" rIns="0" bIns="0" rtlCol="0" anchor="t">
              <a:spAutoFit/>
            </a:bodyPr>
            <a:lstStyle/>
            <a:p>
              <a:pPr>
                <a:lnSpc>
                  <a:spcPts val="6005"/>
                </a:lnSpc>
                <a:spcBef>
                  <a:spcPct val="0"/>
                </a:spcBef>
              </a:pPr>
              <a:r>
                <a:rPr lang="en-US" sz="3200" b="1" dirty="0">
                  <a:ln w="22225">
                    <a:solidFill>
                      <a:schemeClr val="accent2"/>
                    </a:solidFill>
                    <a:prstDash val="solid"/>
                  </a:ln>
                  <a:solidFill>
                    <a:schemeClr val="accent2">
                      <a:lumMod val="40000"/>
                      <a:lumOff val="60000"/>
                    </a:schemeClr>
                  </a:solidFill>
                </a:rPr>
                <a:t>+</a:t>
              </a:r>
              <a:r>
                <a:rPr lang="ro-RO" sz="3200" b="1" dirty="0">
                  <a:ln w="22225">
                    <a:solidFill>
                      <a:schemeClr val="accent2"/>
                    </a:solidFill>
                    <a:prstDash val="solid"/>
                  </a:ln>
                  <a:solidFill>
                    <a:schemeClr val="accent2">
                      <a:lumMod val="40000"/>
                      <a:lumOff val="60000"/>
                    </a:schemeClr>
                  </a:solidFill>
                </a:rPr>
                <a:t>7%</a:t>
              </a:r>
              <a:endParaRPr lang="en-US" sz="3200" b="1" dirty="0">
                <a:ln w="22225">
                  <a:solidFill>
                    <a:schemeClr val="accent2"/>
                  </a:solidFill>
                  <a:prstDash val="solid"/>
                </a:ln>
                <a:solidFill>
                  <a:schemeClr val="accent2">
                    <a:lumMod val="40000"/>
                    <a:lumOff val="60000"/>
                  </a:schemeClr>
                </a:solidFill>
              </a:endParaRPr>
            </a:p>
          </p:txBody>
        </p:sp>
      </p:grpSp>
      <p:sp>
        <p:nvSpPr>
          <p:cNvPr id="13" name="TextBox 12">
            <a:extLst>
              <a:ext uri="{FF2B5EF4-FFF2-40B4-BE49-F238E27FC236}">
                <a16:creationId xmlns:a16="http://schemas.microsoft.com/office/drawing/2014/main" id="{B2D0BB11-E0B1-8C1A-742D-4373952CCA38}"/>
              </a:ext>
            </a:extLst>
          </p:cNvPr>
          <p:cNvSpPr txBox="1"/>
          <p:nvPr/>
        </p:nvSpPr>
        <p:spPr>
          <a:xfrm>
            <a:off x="7139032" y="1866980"/>
            <a:ext cx="4310017" cy="307777"/>
          </a:xfrm>
          <a:prstGeom prst="rect">
            <a:avLst/>
          </a:prstGeom>
          <a:noFill/>
        </p:spPr>
        <p:txBody>
          <a:bodyPr wrap="square" anchor="ctr">
            <a:spAutoFit/>
          </a:bodyPr>
          <a:lstStyle/>
          <a:p>
            <a:r>
              <a:rPr lang="ro-RO" sz="1400" dirty="0"/>
              <a:t>de la 315 mld lei (2020) la 505 mld lei (2023); </a:t>
            </a:r>
            <a:endParaRPr lang="en-US" sz="1400" dirty="0"/>
          </a:p>
        </p:txBody>
      </p:sp>
      <p:sp>
        <p:nvSpPr>
          <p:cNvPr id="16" name="TextBox 15">
            <a:extLst>
              <a:ext uri="{FF2B5EF4-FFF2-40B4-BE49-F238E27FC236}">
                <a16:creationId xmlns:a16="http://schemas.microsoft.com/office/drawing/2014/main" id="{BF7C9C8D-0714-09DF-9F32-95DD94AB98F5}"/>
              </a:ext>
            </a:extLst>
          </p:cNvPr>
          <p:cNvSpPr txBox="1"/>
          <p:nvPr/>
        </p:nvSpPr>
        <p:spPr>
          <a:xfrm>
            <a:off x="7139032" y="2706114"/>
            <a:ext cx="4443367" cy="307777"/>
          </a:xfrm>
          <a:prstGeom prst="rect">
            <a:avLst/>
          </a:prstGeom>
          <a:noFill/>
        </p:spPr>
        <p:txBody>
          <a:bodyPr wrap="square" anchor="ctr">
            <a:spAutoFit/>
          </a:bodyPr>
          <a:lstStyle/>
          <a:p>
            <a:r>
              <a:rPr lang="ro-RO" sz="1400" dirty="0"/>
              <a:t>de la 24 mld lei (2020) la 45 mld lei (2023); </a:t>
            </a:r>
            <a:endParaRPr lang="en-US" sz="1400" dirty="0"/>
          </a:p>
        </p:txBody>
      </p:sp>
      <p:sp>
        <p:nvSpPr>
          <p:cNvPr id="19" name="TextBox 18">
            <a:extLst>
              <a:ext uri="{FF2B5EF4-FFF2-40B4-BE49-F238E27FC236}">
                <a16:creationId xmlns:a16="http://schemas.microsoft.com/office/drawing/2014/main" id="{E34646D1-4069-A6A9-56CE-EB05DFB89D38}"/>
              </a:ext>
            </a:extLst>
          </p:cNvPr>
          <p:cNvSpPr txBox="1"/>
          <p:nvPr/>
        </p:nvSpPr>
        <p:spPr>
          <a:xfrm>
            <a:off x="7143751" y="3441444"/>
            <a:ext cx="4686298" cy="738664"/>
          </a:xfrm>
          <a:prstGeom prst="rect">
            <a:avLst/>
          </a:prstGeom>
          <a:noFill/>
        </p:spPr>
        <p:txBody>
          <a:bodyPr wrap="square" anchor="ctr">
            <a:spAutoFit/>
          </a:bodyPr>
          <a:lstStyle/>
          <a:p>
            <a:r>
              <a:rPr lang="ro-RO" sz="1400" dirty="0"/>
              <a:t>de la 97 mld lei (2020) la 154 mld lei (2023) reflectând o </a:t>
            </a:r>
            <a:r>
              <a:rPr lang="ro-RO" sz="1400" b="1" dirty="0"/>
              <a:t>distribuire medie a dividendelor de 50% din profiturile realizate între 2020-2023</a:t>
            </a:r>
            <a:r>
              <a:rPr lang="ro-RO" sz="1400" dirty="0"/>
              <a:t>; </a:t>
            </a:r>
            <a:endParaRPr lang="en-US" sz="1400" dirty="0"/>
          </a:p>
        </p:txBody>
      </p:sp>
      <p:sp>
        <p:nvSpPr>
          <p:cNvPr id="23" name="TextBox 22">
            <a:extLst>
              <a:ext uri="{FF2B5EF4-FFF2-40B4-BE49-F238E27FC236}">
                <a16:creationId xmlns:a16="http://schemas.microsoft.com/office/drawing/2014/main" id="{2B28D946-D463-3A72-D2EE-17E992D2591A}"/>
              </a:ext>
            </a:extLst>
          </p:cNvPr>
          <p:cNvSpPr txBox="1"/>
          <p:nvPr/>
        </p:nvSpPr>
        <p:spPr>
          <a:xfrm>
            <a:off x="7139032" y="5491954"/>
            <a:ext cx="4443367" cy="523220"/>
          </a:xfrm>
          <a:prstGeom prst="rect">
            <a:avLst/>
          </a:prstGeom>
          <a:noFill/>
        </p:spPr>
        <p:txBody>
          <a:bodyPr wrap="square" anchor="ctr">
            <a:spAutoFit/>
          </a:bodyPr>
          <a:lstStyle/>
          <a:p>
            <a:r>
              <a:rPr lang="ro-RO" sz="1400" dirty="0"/>
              <a:t>de la 753.109 (2020) până la 804.622 (2023), finanțările generând </a:t>
            </a:r>
            <a:r>
              <a:rPr lang="ro-RO" sz="1400" b="1" dirty="0"/>
              <a:t>51.513 locuri de muncă</a:t>
            </a:r>
            <a:r>
              <a:rPr lang="ro-RO" sz="1400" dirty="0"/>
              <a:t>.</a:t>
            </a:r>
            <a:endParaRPr lang="en-US" sz="1400" dirty="0"/>
          </a:p>
        </p:txBody>
      </p:sp>
      <p:sp>
        <p:nvSpPr>
          <p:cNvPr id="25" name="TextBox 24">
            <a:extLst>
              <a:ext uri="{FF2B5EF4-FFF2-40B4-BE49-F238E27FC236}">
                <a16:creationId xmlns:a16="http://schemas.microsoft.com/office/drawing/2014/main" id="{0E902D53-4591-37BC-5D1A-0FDAEA95E65A}"/>
              </a:ext>
            </a:extLst>
          </p:cNvPr>
          <p:cNvSpPr txBox="1"/>
          <p:nvPr/>
        </p:nvSpPr>
        <p:spPr>
          <a:xfrm>
            <a:off x="7139032" y="4541181"/>
            <a:ext cx="4814843" cy="523220"/>
          </a:xfrm>
          <a:prstGeom prst="rect">
            <a:avLst/>
          </a:prstGeom>
          <a:noFill/>
        </p:spPr>
        <p:txBody>
          <a:bodyPr wrap="square" anchor="ctr">
            <a:spAutoFit/>
          </a:bodyPr>
          <a:lstStyle/>
          <a:p>
            <a:pPr algn="just"/>
            <a:r>
              <a:rPr lang="ro-RO" sz="1400" dirty="0"/>
              <a:t>de la 222 mld lei (2020) până la 354 mld lei (2023)</a:t>
            </a:r>
          </a:p>
          <a:p>
            <a:pPr algn="just"/>
            <a:r>
              <a:rPr lang="ro-RO" sz="1400" b="1" dirty="0"/>
              <a:t>avansul este similar și pentru activele fixe (55%); </a:t>
            </a:r>
          </a:p>
        </p:txBody>
      </p:sp>
      <p:grpSp>
        <p:nvGrpSpPr>
          <p:cNvPr id="29" name="Group 28">
            <a:extLst>
              <a:ext uri="{FF2B5EF4-FFF2-40B4-BE49-F238E27FC236}">
                <a16:creationId xmlns:a16="http://schemas.microsoft.com/office/drawing/2014/main" id="{AFCC6C4D-56F0-469E-C3F0-D546D91012C6}"/>
              </a:ext>
            </a:extLst>
          </p:cNvPr>
          <p:cNvGrpSpPr/>
          <p:nvPr/>
        </p:nvGrpSpPr>
        <p:grpSpPr>
          <a:xfrm>
            <a:off x="5042921" y="3384978"/>
            <a:ext cx="1786506" cy="678455"/>
            <a:chOff x="3743517" y="4212784"/>
            <a:chExt cx="1786506" cy="678455"/>
          </a:xfrm>
        </p:grpSpPr>
        <p:sp>
          <p:nvSpPr>
            <p:cNvPr id="30" name="Arrow: Up 29">
              <a:extLst>
                <a:ext uri="{FF2B5EF4-FFF2-40B4-BE49-F238E27FC236}">
                  <a16:creationId xmlns:a16="http://schemas.microsoft.com/office/drawing/2014/main" id="{1357EB04-2B7E-2994-6AB6-AB865A55DE1D}"/>
                </a:ext>
              </a:extLst>
            </p:cNvPr>
            <p:cNvSpPr/>
            <p:nvPr/>
          </p:nvSpPr>
          <p:spPr>
            <a:xfrm>
              <a:off x="3743517" y="4435419"/>
              <a:ext cx="438150" cy="371474"/>
            </a:xfrm>
            <a:prstGeom prst="upArrow">
              <a:avLst/>
            </a:prstGeom>
            <a:gradFill>
              <a:gsLst>
                <a:gs pos="10000">
                  <a:schemeClr val="accent1"/>
                </a:gs>
                <a:gs pos="100000">
                  <a:schemeClr val="accent2"/>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71AE994-2482-38F3-9EA8-F06D37FEB468}"/>
                </a:ext>
              </a:extLst>
            </p:cNvPr>
            <p:cNvSpPr txBox="1"/>
            <p:nvPr/>
          </p:nvSpPr>
          <p:spPr>
            <a:xfrm>
              <a:off x="4181667" y="4212784"/>
              <a:ext cx="1348356" cy="678455"/>
            </a:xfrm>
            <a:prstGeom prst="rect">
              <a:avLst/>
            </a:prstGeom>
          </p:spPr>
          <p:txBody>
            <a:bodyPr wrap="square" lIns="0" tIns="0" rIns="0" bIns="0" rtlCol="0" anchor="t">
              <a:spAutoFit/>
            </a:bodyPr>
            <a:lstStyle/>
            <a:p>
              <a:pPr>
                <a:lnSpc>
                  <a:spcPts val="6005"/>
                </a:lnSpc>
                <a:spcBef>
                  <a:spcPct val="0"/>
                </a:spcBef>
              </a:pPr>
              <a:r>
                <a:rPr lang="en-US" sz="3200" b="1" dirty="0">
                  <a:ln w="22225">
                    <a:solidFill>
                      <a:schemeClr val="accent2"/>
                    </a:solidFill>
                    <a:prstDash val="solid"/>
                  </a:ln>
                  <a:solidFill>
                    <a:schemeClr val="accent2">
                      <a:lumMod val="40000"/>
                      <a:lumOff val="60000"/>
                    </a:schemeClr>
                  </a:solidFill>
                </a:rPr>
                <a:t>+</a:t>
              </a:r>
              <a:r>
                <a:rPr lang="ro-RO" sz="3200" b="1" dirty="0">
                  <a:ln w="22225">
                    <a:solidFill>
                      <a:schemeClr val="accent2"/>
                    </a:solidFill>
                    <a:prstDash val="solid"/>
                  </a:ln>
                  <a:solidFill>
                    <a:schemeClr val="accent2">
                      <a:lumMod val="40000"/>
                      <a:lumOff val="60000"/>
                    </a:schemeClr>
                  </a:solidFill>
                </a:rPr>
                <a:t>58%</a:t>
              </a:r>
              <a:endParaRPr lang="en-US" sz="3200" b="1" dirty="0">
                <a:ln w="22225">
                  <a:solidFill>
                    <a:schemeClr val="accent2"/>
                  </a:solidFill>
                  <a:prstDash val="solid"/>
                </a:ln>
                <a:solidFill>
                  <a:schemeClr val="accent2">
                    <a:lumMod val="40000"/>
                    <a:lumOff val="60000"/>
                  </a:schemeClr>
                </a:solidFill>
              </a:endParaRPr>
            </a:p>
          </p:txBody>
        </p:sp>
      </p:grpSp>
      <p:grpSp>
        <p:nvGrpSpPr>
          <p:cNvPr id="32" name="Group 31">
            <a:extLst>
              <a:ext uri="{FF2B5EF4-FFF2-40B4-BE49-F238E27FC236}">
                <a16:creationId xmlns:a16="http://schemas.microsoft.com/office/drawing/2014/main" id="{F7105C54-6619-D554-9084-2935CB16ECFA}"/>
              </a:ext>
            </a:extLst>
          </p:cNvPr>
          <p:cNvGrpSpPr/>
          <p:nvPr/>
        </p:nvGrpSpPr>
        <p:grpSpPr>
          <a:xfrm>
            <a:off x="5042921" y="2430253"/>
            <a:ext cx="1786506" cy="678455"/>
            <a:chOff x="3743517" y="4212784"/>
            <a:chExt cx="1786506" cy="678455"/>
          </a:xfrm>
        </p:grpSpPr>
        <p:sp>
          <p:nvSpPr>
            <p:cNvPr id="33" name="Arrow: Up 32">
              <a:extLst>
                <a:ext uri="{FF2B5EF4-FFF2-40B4-BE49-F238E27FC236}">
                  <a16:creationId xmlns:a16="http://schemas.microsoft.com/office/drawing/2014/main" id="{36F5A71D-89D5-9D0A-B7B5-EA97CCA6E6B1}"/>
                </a:ext>
              </a:extLst>
            </p:cNvPr>
            <p:cNvSpPr/>
            <p:nvPr/>
          </p:nvSpPr>
          <p:spPr>
            <a:xfrm>
              <a:off x="3743517" y="4435419"/>
              <a:ext cx="438150" cy="371474"/>
            </a:xfrm>
            <a:prstGeom prst="upArrow">
              <a:avLst/>
            </a:prstGeom>
            <a:gradFill>
              <a:gsLst>
                <a:gs pos="10000">
                  <a:schemeClr val="accent1"/>
                </a:gs>
                <a:gs pos="100000">
                  <a:schemeClr val="accent2"/>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5B65494-4343-72F2-9397-A6FDEF38B753}"/>
                </a:ext>
              </a:extLst>
            </p:cNvPr>
            <p:cNvSpPr txBox="1"/>
            <p:nvPr/>
          </p:nvSpPr>
          <p:spPr>
            <a:xfrm>
              <a:off x="4181667" y="4212784"/>
              <a:ext cx="1348356" cy="678455"/>
            </a:xfrm>
            <a:prstGeom prst="rect">
              <a:avLst/>
            </a:prstGeom>
          </p:spPr>
          <p:txBody>
            <a:bodyPr wrap="square" lIns="0" tIns="0" rIns="0" bIns="0" rtlCol="0" anchor="t">
              <a:spAutoFit/>
            </a:bodyPr>
            <a:lstStyle/>
            <a:p>
              <a:pPr>
                <a:lnSpc>
                  <a:spcPts val="6005"/>
                </a:lnSpc>
                <a:spcBef>
                  <a:spcPct val="0"/>
                </a:spcBef>
              </a:pPr>
              <a:r>
                <a:rPr lang="en-US" sz="3200" b="1" dirty="0">
                  <a:ln w="22225">
                    <a:solidFill>
                      <a:schemeClr val="accent2"/>
                    </a:solidFill>
                    <a:prstDash val="solid"/>
                  </a:ln>
                  <a:solidFill>
                    <a:schemeClr val="accent2">
                      <a:lumMod val="40000"/>
                      <a:lumOff val="60000"/>
                    </a:schemeClr>
                  </a:solidFill>
                </a:rPr>
                <a:t>+</a:t>
              </a:r>
              <a:r>
                <a:rPr lang="ro-RO" sz="3200" b="1" dirty="0">
                  <a:ln w="22225">
                    <a:solidFill>
                      <a:schemeClr val="accent2"/>
                    </a:solidFill>
                    <a:prstDash val="solid"/>
                  </a:ln>
                  <a:solidFill>
                    <a:schemeClr val="accent2">
                      <a:lumMod val="40000"/>
                      <a:lumOff val="60000"/>
                    </a:schemeClr>
                  </a:solidFill>
                </a:rPr>
                <a:t>88%</a:t>
              </a:r>
              <a:endParaRPr lang="en-US" sz="3200" b="1" dirty="0">
                <a:ln w="22225">
                  <a:solidFill>
                    <a:schemeClr val="accent2"/>
                  </a:solidFill>
                  <a:prstDash val="solid"/>
                </a:ln>
                <a:solidFill>
                  <a:schemeClr val="accent2">
                    <a:lumMod val="40000"/>
                    <a:lumOff val="60000"/>
                  </a:schemeClr>
                </a:solidFill>
              </a:endParaRPr>
            </a:p>
          </p:txBody>
        </p:sp>
      </p:grpSp>
      <p:grpSp>
        <p:nvGrpSpPr>
          <p:cNvPr id="35" name="Group 34">
            <a:extLst>
              <a:ext uri="{FF2B5EF4-FFF2-40B4-BE49-F238E27FC236}">
                <a16:creationId xmlns:a16="http://schemas.microsoft.com/office/drawing/2014/main" id="{EB7628B1-8F34-B88B-926E-B40E9A3178D7}"/>
              </a:ext>
            </a:extLst>
          </p:cNvPr>
          <p:cNvGrpSpPr/>
          <p:nvPr/>
        </p:nvGrpSpPr>
        <p:grpSpPr>
          <a:xfrm>
            <a:off x="5042921" y="1527753"/>
            <a:ext cx="1786506" cy="678455"/>
            <a:chOff x="3743517" y="4212784"/>
            <a:chExt cx="1786506" cy="678455"/>
          </a:xfrm>
        </p:grpSpPr>
        <p:sp>
          <p:nvSpPr>
            <p:cNvPr id="36" name="Arrow: Up 35">
              <a:extLst>
                <a:ext uri="{FF2B5EF4-FFF2-40B4-BE49-F238E27FC236}">
                  <a16:creationId xmlns:a16="http://schemas.microsoft.com/office/drawing/2014/main" id="{A582A232-E8D0-1125-4A9A-5312C1178219}"/>
                </a:ext>
              </a:extLst>
            </p:cNvPr>
            <p:cNvSpPr/>
            <p:nvPr/>
          </p:nvSpPr>
          <p:spPr>
            <a:xfrm>
              <a:off x="3743517" y="4435419"/>
              <a:ext cx="438150" cy="371474"/>
            </a:xfrm>
            <a:prstGeom prst="upArrow">
              <a:avLst/>
            </a:prstGeom>
            <a:gradFill>
              <a:gsLst>
                <a:gs pos="10000">
                  <a:schemeClr val="accent1"/>
                </a:gs>
                <a:gs pos="100000">
                  <a:schemeClr val="accent2"/>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487586B-1779-0735-0374-CE73CFAA4EC9}"/>
                </a:ext>
              </a:extLst>
            </p:cNvPr>
            <p:cNvSpPr txBox="1"/>
            <p:nvPr/>
          </p:nvSpPr>
          <p:spPr>
            <a:xfrm>
              <a:off x="4181667" y="4212784"/>
              <a:ext cx="1348356" cy="678455"/>
            </a:xfrm>
            <a:prstGeom prst="rect">
              <a:avLst/>
            </a:prstGeom>
          </p:spPr>
          <p:txBody>
            <a:bodyPr wrap="square" lIns="0" tIns="0" rIns="0" bIns="0" rtlCol="0" anchor="t">
              <a:spAutoFit/>
            </a:bodyPr>
            <a:lstStyle/>
            <a:p>
              <a:pPr>
                <a:lnSpc>
                  <a:spcPts val="6005"/>
                </a:lnSpc>
                <a:spcBef>
                  <a:spcPct val="0"/>
                </a:spcBef>
              </a:pPr>
              <a:r>
                <a:rPr lang="en-US" sz="3200" b="1" dirty="0">
                  <a:ln w="22225">
                    <a:solidFill>
                      <a:schemeClr val="accent2"/>
                    </a:solidFill>
                    <a:prstDash val="solid"/>
                  </a:ln>
                  <a:solidFill>
                    <a:schemeClr val="accent2">
                      <a:lumMod val="40000"/>
                      <a:lumOff val="60000"/>
                    </a:schemeClr>
                  </a:solidFill>
                </a:rPr>
                <a:t>+</a:t>
              </a:r>
              <a:r>
                <a:rPr lang="ro-RO" sz="3200" b="1" dirty="0">
                  <a:ln w="22225">
                    <a:solidFill>
                      <a:schemeClr val="accent2"/>
                    </a:solidFill>
                    <a:prstDash val="solid"/>
                  </a:ln>
                  <a:solidFill>
                    <a:schemeClr val="accent2">
                      <a:lumMod val="40000"/>
                      <a:lumOff val="60000"/>
                    </a:schemeClr>
                  </a:solidFill>
                </a:rPr>
                <a:t>60%</a:t>
              </a:r>
              <a:endParaRPr lang="en-US" sz="3200" b="1" dirty="0">
                <a:ln w="22225">
                  <a:solidFill>
                    <a:schemeClr val="accent2"/>
                  </a:solidFill>
                  <a:prstDash val="solid"/>
                </a:ln>
                <a:solidFill>
                  <a:schemeClr val="accent2">
                    <a:lumMod val="40000"/>
                    <a:lumOff val="60000"/>
                  </a:schemeClr>
                </a:solidFill>
              </a:endParaRPr>
            </a:p>
          </p:txBody>
        </p:sp>
      </p:grpSp>
    </p:spTree>
    <p:extLst>
      <p:ext uri="{BB962C8B-B14F-4D97-AF65-F5344CB8AC3E}">
        <p14:creationId xmlns:p14="http://schemas.microsoft.com/office/powerpoint/2010/main" val="287954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0E0EA-EB41-4065-4EDE-7C0047226069}"/>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4031CE20-C218-FCC2-070A-587CE6E18DDF}"/>
              </a:ext>
            </a:extLst>
          </p:cNvPr>
          <p:cNvSpPr>
            <a:spLocks noGrp="1"/>
          </p:cNvSpPr>
          <p:nvPr>
            <p:ph type="title"/>
          </p:nvPr>
        </p:nvSpPr>
        <p:spPr>
          <a:xfrm>
            <a:off x="666929" y="918260"/>
            <a:ext cx="10694406" cy="1056567"/>
          </a:xfrm>
        </p:spPr>
        <p:txBody>
          <a:bodyPr/>
          <a:lstStyle/>
          <a:p>
            <a:pPr algn="just">
              <a:lnSpc>
                <a:spcPct val="100000"/>
              </a:lnSpc>
              <a:spcBef>
                <a:spcPts val="1200"/>
              </a:spcBef>
            </a:pPr>
            <a:r>
              <a:rPr lang="fr-FR" sz="1600" dirty="0"/>
              <a:t>IMPACTUL FISCAL DIRECT (TVA, CONTRIBU</a:t>
            </a:r>
            <a:r>
              <a:rPr lang="ro-RO" sz="1600" dirty="0"/>
              <a:t>Ț</a:t>
            </a:r>
            <a:r>
              <a:rPr lang="fr-FR" sz="1600" dirty="0"/>
              <a:t>II </a:t>
            </a:r>
            <a:r>
              <a:rPr lang="ro-RO" sz="1600" dirty="0"/>
              <a:t>Ș</a:t>
            </a:r>
            <a:r>
              <a:rPr lang="fr-FR" sz="1600" dirty="0"/>
              <a:t>I IMPACT SALARII, IMPOZIT PROFIT </a:t>
            </a:r>
            <a:r>
              <a:rPr lang="ro-RO" sz="1600" dirty="0"/>
              <a:t>Ș</a:t>
            </a:r>
            <a:r>
              <a:rPr lang="fr-FR" sz="1600" dirty="0"/>
              <a:t>I / SAU VENIT) GENERAT DE COMPANIILE BENEFICIARE DE GARAN</a:t>
            </a:r>
            <a:r>
              <a:rPr lang="ro-RO" sz="1600" dirty="0"/>
              <a:t>Ț</a:t>
            </a:r>
            <a:r>
              <a:rPr lang="fr-FR" sz="1600" dirty="0"/>
              <a:t>II FNGCIMM </a:t>
            </a:r>
            <a:r>
              <a:rPr lang="fr-FR" sz="1600" u="sng" dirty="0"/>
              <a:t>DOAR </a:t>
            </a:r>
            <a:r>
              <a:rPr lang="ro-RO" sz="1600" u="sng" dirty="0"/>
              <a:t>Î</a:t>
            </a:r>
            <a:r>
              <a:rPr lang="fr-FR" sz="1600" u="sng" dirty="0"/>
              <a:t>N ANUL 2023 </a:t>
            </a:r>
            <a:r>
              <a:rPr lang="fr-FR" sz="1600" dirty="0"/>
              <a:t>A FOST DE 55,81 MLD LEI, </a:t>
            </a:r>
            <a:r>
              <a:rPr lang="ro-RO" sz="1600" dirty="0"/>
              <a:t>Î</a:t>
            </a:r>
            <a:r>
              <a:rPr lang="fr-FR" sz="1600" dirty="0"/>
              <a:t>N TIMP CE IMPACTUL FISCAL INDIRECT (ACHIZI</a:t>
            </a:r>
            <a:r>
              <a:rPr lang="ro-RO" sz="1600" dirty="0"/>
              <a:t>Ț</a:t>
            </a:r>
            <a:r>
              <a:rPr lang="fr-FR" sz="1600" dirty="0"/>
              <a:t>II FURNIZORI </a:t>
            </a:r>
            <a:r>
              <a:rPr lang="ro-RO" sz="1600" dirty="0"/>
              <a:t>Ș</a:t>
            </a:r>
            <a:r>
              <a:rPr lang="fr-FR" sz="1600" dirty="0"/>
              <a:t>I INVESTI</a:t>
            </a:r>
            <a:r>
              <a:rPr lang="ro-RO" sz="1600" dirty="0"/>
              <a:t>Ț</a:t>
            </a:r>
            <a:r>
              <a:rPr lang="fr-FR" sz="1600" dirty="0"/>
              <a:t>II DOMESTICE) A FOST DE 49,81 MLD LEI. </a:t>
            </a:r>
          </a:p>
        </p:txBody>
      </p:sp>
      <p:sp>
        <p:nvSpPr>
          <p:cNvPr id="15" name="Text Placeholder 3">
            <a:extLst>
              <a:ext uri="{FF2B5EF4-FFF2-40B4-BE49-F238E27FC236}">
                <a16:creationId xmlns:a16="http://schemas.microsoft.com/office/drawing/2014/main" id="{2250F05D-2C34-8C09-8F59-503FA04DE2F3}"/>
              </a:ext>
            </a:extLst>
          </p:cNvPr>
          <p:cNvSpPr txBox="1">
            <a:spLocks/>
          </p:cNvSpPr>
          <p:nvPr/>
        </p:nvSpPr>
        <p:spPr>
          <a:xfrm>
            <a:off x="666929" y="144302"/>
            <a:ext cx="5868994"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400" b="1" dirty="0">
                <a:solidFill>
                  <a:srgbClr val="FFC000"/>
                </a:solidFill>
                <a:ea typeface="+mj-ea"/>
                <a:cs typeface="+mj-cs"/>
              </a:rPr>
              <a:t>IMPACT IMM INVEST 2020-2024 </a:t>
            </a:r>
            <a:endParaRPr lang="en-US" sz="2400" b="1" dirty="0">
              <a:solidFill>
                <a:srgbClr val="FFC000"/>
              </a:solidFill>
              <a:ea typeface="+mj-ea"/>
              <a:cs typeface="+mj-cs"/>
            </a:endParaRPr>
          </a:p>
        </p:txBody>
      </p:sp>
      <p:cxnSp>
        <p:nvCxnSpPr>
          <p:cNvPr id="4" name="Straight Connector 3">
            <a:extLst>
              <a:ext uri="{FF2B5EF4-FFF2-40B4-BE49-F238E27FC236}">
                <a16:creationId xmlns:a16="http://schemas.microsoft.com/office/drawing/2014/main" id="{267F8F8F-7463-9B76-FEA3-961876567B30}"/>
              </a:ext>
            </a:extLst>
          </p:cNvPr>
          <p:cNvCxnSpPr>
            <a:cxnSpLocks/>
          </p:cNvCxnSpPr>
          <p:nvPr/>
        </p:nvCxnSpPr>
        <p:spPr>
          <a:xfrm>
            <a:off x="745114" y="2089911"/>
            <a:ext cx="4160261"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E80376-FCAF-8969-BD91-661208CD3354}"/>
              </a:ext>
            </a:extLst>
          </p:cNvPr>
          <p:cNvSpPr txBox="1"/>
          <p:nvPr/>
        </p:nvSpPr>
        <p:spPr>
          <a:xfrm>
            <a:off x="666929" y="3235520"/>
            <a:ext cx="10389611" cy="540148"/>
          </a:xfrm>
          <a:prstGeom prst="rect">
            <a:avLst/>
          </a:prstGeom>
          <a:noFill/>
        </p:spPr>
        <p:txBody>
          <a:bodyPr wrap="square">
            <a:spAutoFit/>
          </a:bodyPr>
          <a:lstStyle/>
          <a:p>
            <a:pPr lvl="0" algn="just">
              <a:lnSpc>
                <a:spcPct val="107000"/>
              </a:lnSpc>
            </a:pPr>
            <a:r>
              <a:rPr lang="ro-RO" sz="1400" b="1" dirty="0"/>
              <a:t>Impactul fiscal generat doar în anul 2023 este de două ori mai mare decât toate garanțiile acordate, respectiv de 264 ori mai mare decât garanțiile efectiv executate până la finalul anului 2024. </a:t>
            </a:r>
            <a:endParaRPr lang="en-US" sz="1400" b="1" dirty="0"/>
          </a:p>
        </p:txBody>
      </p:sp>
      <p:sp>
        <p:nvSpPr>
          <p:cNvPr id="8" name="TextBox 7">
            <a:extLst>
              <a:ext uri="{FF2B5EF4-FFF2-40B4-BE49-F238E27FC236}">
                <a16:creationId xmlns:a16="http://schemas.microsoft.com/office/drawing/2014/main" id="{F0C6A4E5-6BD6-9BA4-944B-910FA1C94DF5}"/>
              </a:ext>
            </a:extLst>
          </p:cNvPr>
          <p:cNvSpPr txBox="1"/>
          <p:nvPr/>
        </p:nvSpPr>
        <p:spPr>
          <a:xfrm>
            <a:off x="1682428" y="2146670"/>
            <a:ext cx="2739518" cy="678455"/>
          </a:xfrm>
          <a:prstGeom prst="rect">
            <a:avLst/>
          </a:prstGeom>
        </p:spPr>
        <p:txBody>
          <a:bodyPr wrap="square" lIns="0" tIns="0" rIns="0" bIns="0" rtlCol="0" anchor="t">
            <a:spAutoFit/>
          </a:bodyPr>
          <a:lstStyle/>
          <a:p>
            <a:pPr>
              <a:lnSpc>
                <a:spcPts val="6005"/>
              </a:lnSpc>
              <a:spcBef>
                <a:spcPct val="0"/>
              </a:spcBef>
            </a:pPr>
            <a:r>
              <a:rPr lang="ro-RO" sz="3200" b="1" dirty="0">
                <a:ln w="22225">
                  <a:solidFill>
                    <a:schemeClr val="accent2"/>
                  </a:solidFill>
                  <a:prstDash val="solid"/>
                </a:ln>
                <a:solidFill>
                  <a:schemeClr val="accent2">
                    <a:lumMod val="40000"/>
                    <a:lumOff val="60000"/>
                  </a:schemeClr>
                </a:solidFill>
              </a:rPr>
              <a:t>55,81 MLD lei</a:t>
            </a:r>
            <a:endParaRPr lang="en-US" sz="3200" b="1" dirty="0">
              <a:ln w="22225">
                <a:solidFill>
                  <a:schemeClr val="accent2"/>
                </a:solidFill>
                <a:prstDash val="solid"/>
              </a:ln>
              <a:solidFill>
                <a:schemeClr val="accent2">
                  <a:lumMod val="40000"/>
                  <a:lumOff val="60000"/>
                </a:schemeClr>
              </a:solidFill>
            </a:endParaRPr>
          </a:p>
        </p:txBody>
      </p:sp>
      <p:sp>
        <p:nvSpPr>
          <p:cNvPr id="9" name="TextBox 8">
            <a:extLst>
              <a:ext uri="{FF2B5EF4-FFF2-40B4-BE49-F238E27FC236}">
                <a16:creationId xmlns:a16="http://schemas.microsoft.com/office/drawing/2014/main" id="{D4B3A80E-6D9F-4208-CE5A-FFA029F136A4}"/>
              </a:ext>
            </a:extLst>
          </p:cNvPr>
          <p:cNvSpPr txBox="1"/>
          <p:nvPr/>
        </p:nvSpPr>
        <p:spPr>
          <a:xfrm>
            <a:off x="1682428" y="2887329"/>
            <a:ext cx="2673993" cy="184666"/>
          </a:xfrm>
          <a:prstGeom prst="rect">
            <a:avLst/>
          </a:prstGeom>
        </p:spPr>
        <p:txBody>
          <a:bodyPr wrap="square" lIns="0" tIns="0" rIns="0" bIns="0" rtlCol="0" anchor="t">
            <a:spAutoFit/>
          </a:bodyPr>
          <a:lstStyle/>
          <a:p>
            <a:pPr>
              <a:spcBef>
                <a:spcPct val="0"/>
              </a:spcBef>
            </a:pPr>
            <a:r>
              <a:rPr lang="ro-RO" sz="1200" b="1" dirty="0"/>
              <a:t>Impact fiscal direct doar în 2023</a:t>
            </a:r>
            <a:endParaRPr lang="en-US" sz="1200" b="1" dirty="0"/>
          </a:p>
        </p:txBody>
      </p:sp>
      <p:sp>
        <p:nvSpPr>
          <p:cNvPr id="22" name="TextBox 21">
            <a:extLst>
              <a:ext uri="{FF2B5EF4-FFF2-40B4-BE49-F238E27FC236}">
                <a16:creationId xmlns:a16="http://schemas.microsoft.com/office/drawing/2014/main" id="{A5296E02-4C8C-88CC-ED25-7E543976766E}"/>
              </a:ext>
            </a:extLst>
          </p:cNvPr>
          <p:cNvSpPr txBox="1"/>
          <p:nvPr/>
        </p:nvSpPr>
        <p:spPr>
          <a:xfrm>
            <a:off x="5931593" y="2161879"/>
            <a:ext cx="2955232" cy="678455"/>
          </a:xfrm>
          <a:prstGeom prst="rect">
            <a:avLst/>
          </a:prstGeom>
        </p:spPr>
        <p:txBody>
          <a:bodyPr wrap="square" lIns="0" tIns="0" rIns="0" bIns="0" rtlCol="0" anchor="t">
            <a:spAutoFit/>
          </a:bodyPr>
          <a:lstStyle/>
          <a:p>
            <a:pPr>
              <a:lnSpc>
                <a:spcPts val="6005"/>
              </a:lnSpc>
              <a:spcBef>
                <a:spcPct val="0"/>
              </a:spcBef>
            </a:pPr>
            <a:r>
              <a:rPr lang="ro-RO" sz="3200" b="1" dirty="0">
                <a:ln w="22225">
                  <a:solidFill>
                    <a:schemeClr val="accent2"/>
                  </a:solidFill>
                  <a:prstDash val="solid"/>
                </a:ln>
                <a:solidFill>
                  <a:schemeClr val="accent2">
                    <a:lumMod val="40000"/>
                    <a:lumOff val="60000"/>
                  </a:schemeClr>
                </a:solidFill>
              </a:rPr>
              <a:t>49,81 MLD lei</a:t>
            </a:r>
            <a:endParaRPr lang="en-US" sz="3200" b="1" dirty="0">
              <a:ln w="22225">
                <a:solidFill>
                  <a:schemeClr val="accent2"/>
                </a:solidFill>
                <a:prstDash val="solid"/>
              </a:ln>
              <a:solidFill>
                <a:schemeClr val="accent2">
                  <a:lumMod val="40000"/>
                  <a:lumOff val="60000"/>
                </a:schemeClr>
              </a:solidFill>
            </a:endParaRPr>
          </a:p>
        </p:txBody>
      </p:sp>
      <p:sp>
        <p:nvSpPr>
          <p:cNvPr id="24" name="TextBox 23">
            <a:extLst>
              <a:ext uri="{FF2B5EF4-FFF2-40B4-BE49-F238E27FC236}">
                <a16:creationId xmlns:a16="http://schemas.microsoft.com/office/drawing/2014/main" id="{E60BB340-2F7A-F49D-1C24-C90021CBDBF3}"/>
              </a:ext>
            </a:extLst>
          </p:cNvPr>
          <p:cNvSpPr txBox="1"/>
          <p:nvPr/>
        </p:nvSpPr>
        <p:spPr>
          <a:xfrm>
            <a:off x="5859828" y="2855617"/>
            <a:ext cx="3136207" cy="276999"/>
          </a:xfrm>
          <a:prstGeom prst="rect">
            <a:avLst/>
          </a:prstGeom>
          <a:noFill/>
        </p:spPr>
        <p:txBody>
          <a:bodyPr wrap="square">
            <a:spAutoFit/>
          </a:bodyPr>
          <a:lstStyle/>
          <a:p>
            <a:r>
              <a:rPr lang="ro-RO" sz="1200" b="1" dirty="0"/>
              <a:t>Impact fiscal indirect doar în 2023</a:t>
            </a:r>
            <a:endParaRPr lang="en-US" sz="1200" b="1" dirty="0"/>
          </a:p>
        </p:txBody>
      </p:sp>
      <p:sp>
        <p:nvSpPr>
          <p:cNvPr id="3" name="Title 1">
            <a:extLst>
              <a:ext uri="{FF2B5EF4-FFF2-40B4-BE49-F238E27FC236}">
                <a16:creationId xmlns:a16="http://schemas.microsoft.com/office/drawing/2014/main" id="{002C3CDA-4DE9-D1B3-BBDE-CC1E05FAD7C3}"/>
              </a:ext>
            </a:extLst>
          </p:cNvPr>
          <p:cNvSpPr txBox="1">
            <a:spLocks/>
          </p:cNvSpPr>
          <p:nvPr/>
        </p:nvSpPr>
        <p:spPr>
          <a:xfrm>
            <a:off x="666929" y="3806278"/>
            <a:ext cx="10694406" cy="589497"/>
          </a:xfrm>
          <a:prstGeom prst="rect">
            <a:avLst/>
          </a:prstGeom>
        </p:spPr>
        <p:txBody>
          <a:bodyPr/>
          <a:lst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a:lstStyle>
          <a:p>
            <a:pPr algn="just">
              <a:lnSpc>
                <a:spcPct val="100000"/>
              </a:lnSpc>
              <a:spcBef>
                <a:spcPts val="1200"/>
              </a:spcBef>
            </a:pPr>
            <a:r>
              <a:rPr lang="fr-FR" sz="1600" dirty="0"/>
              <a:t>EFECTELE DE MULTIPLICARE FISCAL</a:t>
            </a:r>
            <a:r>
              <a:rPr lang="ro-RO" sz="1600" dirty="0"/>
              <a:t>Ă</a:t>
            </a:r>
            <a:r>
              <a:rPr lang="fr-FR" sz="1600" dirty="0"/>
              <a:t> GENERAT</a:t>
            </a:r>
            <a:r>
              <a:rPr lang="ro-RO" sz="1600" dirty="0"/>
              <a:t>E</a:t>
            </a:r>
            <a:r>
              <a:rPr lang="fr-FR" sz="1600" dirty="0"/>
              <a:t> </a:t>
            </a:r>
            <a:r>
              <a:rPr lang="ro-RO" sz="1600" dirty="0"/>
              <a:t>Î</a:t>
            </a:r>
            <a:r>
              <a:rPr lang="fr-FR" sz="1600" dirty="0"/>
              <a:t>N ECONOMIE DE COMPANIILE BENEFICIARE DE GARAN</a:t>
            </a:r>
            <a:r>
              <a:rPr lang="ro-RO" sz="1600" dirty="0"/>
              <a:t>Ț</a:t>
            </a:r>
            <a:r>
              <a:rPr lang="fr-FR" sz="1600" dirty="0"/>
              <a:t>II ACORDAT</a:t>
            </a:r>
            <a:r>
              <a:rPr lang="ro-RO" sz="1600" dirty="0"/>
              <a:t>E</a:t>
            </a:r>
            <a:r>
              <a:rPr lang="fr-FR" sz="1600" dirty="0"/>
              <a:t> DE FNGCIMM </a:t>
            </a:r>
            <a:r>
              <a:rPr lang="ro-RO" sz="1600" dirty="0"/>
              <a:t>Î</a:t>
            </a:r>
            <a:r>
              <a:rPr lang="fr-FR" sz="1600" dirty="0"/>
              <a:t>N PERIOADA 2020-2024</a:t>
            </a:r>
            <a:r>
              <a:rPr lang="ro-RO" sz="1600" dirty="0"/>
              <a:t>.</a:t>
            </a:r>
            <a:endParaRPr lang="fr-FR" sz="1600" dirty="0"/>
          </a:p>
        </p:txBody>
      </p:sp>
      <p:sp>
        <p:nvSpPr>
          <p:cNvPr id="5" name="TextBox 4">
            <a:extLst>
              <a:ext uri="{FF2B5EF4-FFF2-40B4-BE49-F238E27FC236}">
                <a16:creationId xmlns:a16="http://schemas.microsoft.com/office/drawing/2014/main" id="{313BE672-D83B-B13E-37A4-22267829ACE1}"/>
              </a:ext>
            </a:extLst>
          </p:cNvPr>
          <p:cNvSpPr txBox="1"/>
          <p:nvPr/>
        </p:nvSpPr>
        <p:spPr>
          <a:xfrm>
            <a:off x="665022" y="4889680"/>
            <a:ext cx="10389611" cy="1231684"/>
          </a:xfrm>
          <a:prstGeom prst="rect">
            <a:avLst/>
          </a:prstGeom>
          <a:noFill/>
        </p:spPr>
        <p:txBody>
          <a:bodyPr wrap="square">
            <a:spAutoFit/>
          </a:bodyPr>
          <a:lstStyle/>
          <a:p>
            <a:pPr lvl="0" algn="just">
              <a:lnSpc>
                <a:spcPct val="107000"/>
              </a:lnSpc>
            </a:pPr>
            <a:r>
              <a:rPr lang="ro-RO" sz="1400" b="1" dirty="0"/>
              <a:t>Pentru fiecare garanție de                       acordată de FNGCIMM se generează un efect fiscal de</a:t>
            </a:r>
          </a:p>
          <a:p>
            <a:pPr lvl="0" algn="just">
              <a:lnSpc>
                <a:spcPct val="107000"/>
              </a:lnSpc>
            </a:pPr>
            <a:r>
              <a:rPr lang="ro-RO" sz="1400" b="1" dirty="0"/>
              <a:t>în anul următor contractării garanției. </a:t>
            </a:r>
          </a:p>
          <a:p>
            <a:pPr lvl="0" algn="just">
              <a:lnSpc>
                <a:spcPct val="107000"/>
              </a:lnSpc>
            </a:pPr>
            <a:endParaRPr lang="ro-RO" sz="1400" b="1" dirty="0"/>
          </a:p>
          <a:p>
            <a:pPr lvl="0" algn="just">
              <a:lnSpc>
                <a:spcPct val="107000"/>
              </a:lnSpc>
            </a:pPr>
            <a:r>
              <a:rPr lang="ro-RO" sz="1400" b="1" dirty="0"/>
              <a:t>De asemenea, pentru fiecare 1 leu garanție executată (costul real pentru bugetul public) se generează un efect fiscal de 264 lei în anul următor. </a:t>
            </a:r>
            <a:endParaRPr lang="en-US" sz="1400" b="1" dirty="0"/>
          </a:p>
        </p:txBody>
      </p:sp>
      <p:cxnSp>
        <p:nvCxnSpPr>
          <p:cNvPr id="6" name="Straight Connector 5">
            <a:extLst>
              <a:ext uri="{FF2B5EF4-FFF2-40B4-BE49-F238E27FC236}">
                <a16:creationId xmlns:a16="http://schemas.microsoft.com/office/drawing/2014/main" id="{69F2B0FC-4A43-E15E-59F2-C85D12F95830}"/>
              </a:ext>
            </a:extLst>
          </p:cNvPr>
          <p:cNvCxnSpPr>
            <a:cxnSpLocks/>
          </p:cNvCxnSpPr>
          <p:nvPr/>
        </p:nvCxnSpPr>
        <p:spPr>
          <a:xfrm>
            <a:off x="745114" y="4356369"/>
            <a:ext cx="6512937" cy="7388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21F42FD-9AB9-D5FB-9396-8620A6280BEE}"/>
              </a:ext>
            </a:extLst>
          </p:cNvPr>
          <p:cNvSpPr txBox="1"/>
          <p:nvPr/>
        </p:nvSpPr>
        <p:spPr>
          <a:xfrm>
            <a:off x="3275403" y="4523807"/>
            <a:ext cx="1004818" cy="678455"/>
          </a:xfrm>
          <a:prstGeom prst="rect">
            <a:avLst/>
          </a:prstGeom>
        </p:spPr>
        <p:txBody>
          <a:bodyPr wrap="square" lIns="0" tIns="0" rIns="0" bIns="0" rtlCol="0" anchor="t">
            <a:spAutoFit/>
          </a:bodyPr>
          <a:lstStyle/>
          <a:p>
            <a:pPr>
              <a:lnSpc>
                <a:spcPts val="6005"/>
              </a:lnSpc>
              <a:spcBef>
                <a:spcPct val="0"/>
              </a:spcBef>
            </a:pPr>
            <a:r>
              <a:rPr lang="ro-RO" sz="3200" b="1" dirty="0">
                <a:ln w="22225">
                  <a:solidFill>
                    <a:schemeClr val="accent2"/>
                  </a:solidFill>
                  <a:prstDash val="solid"/>
                </a:ln>
                <a:solidFill>
                  <a:schemeClr val="accent2">
                    <a:lumMod val="40000"/>
                    <a:lumOff val="60000"/>
                  </a:schemeClr>
                </a:solidFill>
              </a:rPr>
              <a:t>1 leu</a:t>
            </a:r>
            <a:endParaRPr lang="en-US" sz="3200" b="1" dirty="0">
              <a:ln w="22225">
                <a:solidFill>
                  <a:schemeClr val="accent2"/>
                </a:solidFill>
                <a:prstDash val="solid"/>
              </a:ln>
              <a:solidFill>
                <a:schemeClr val="accent2">
                  <a:lumMod val="40000"/>
                  <a:lumOff val="60000"/>
                </a:schemeClr>
              </a:solidFill>
            </a:endParaRPr>
          </a:p>
        </p:txBody>
      </p:sp>
      <p:sp>
        <p:nvSpPr>
          <p:cNvPr id="10" name="TextBox 9">
            <a:extLst>
              <a:ext uri="{FF2B5EF4-FFF2-40B4-BE49-F238E27FC236}">
                <a16:creationId xmlns:a16="http://schemas.microsoft.com/office/drawing/2014/main" id="{CE6CA72D-9D34-F4D3-2CED-D4B41E0EE04F}"/>
              </a:ext>
            </a:extLst>
          </p:cNvPr>
          <p:cNvSpPr txBox="1"/>
          <p:nvPr/>
        </p:nvSpPr>
        <p:spPr>
          <a:xfrm>
            <a:off x="9525000" y="4574320"/>
            <a:ext cx="935796" cy="678455"/>
          </a:xfrm>
          <a:prstGeom prst="rect">
            <a:avLst/>
          </a:prstGeom>
        </p:spPr>
        <p:txBody>
          <a:bodyPr wrap="square" lIns="0" tIns="0" rIns="0" bIns="0" rtlCol="0" anchor="t">
            <a:spAutoFit/>
          </a:bodyPr>
          <a:lstStyle/>
          <a:p>
            <a:pPr>
              <a:lnSpc>
                <a:spcPts val="6005"/>
              </a:lnSpc>
              <a:spcBef>
                <a:spcPct val="0"/>
              </a:spcBef>
            </a:pPr>
            <a:r>
              <a:rPr lang="ro-RO" sz="3200" b="1" dirty="0">
                <a:ln w="22225">
                  <a:solidFill>
                    <a:schemeClr val="accent2"/>
                  </a:solidFill>
                  <a:prstDash val="solid"/>
                </a:ln>
                <a:solidFill>
                  <a:schemeClr val="accent2">
                    <a:lumMod val="40000"/>
                    <a:lumOff val="60000"/>
                  </a:schemeClr>
                </a:solidFill>
              </a:rPr>
              <a:t>2 lei</a:t>
            </a:r>
            <a:endParaRPr lang="en-US" sz="3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50080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10886"/>
            <a:ext cx="12192000" cy="6858000"/>
          </a:xfrm>
          <a:prstGeom prst="rect">
            <a:avLst/>
          </a:prstGeom>
        </p:spPr>
      </p:pic>
      <p:sp>
        <p:nvSpPr>
          <p:cNvPr id="7" name="TextBox 7"/>
          <p:cNvSpPr txBox="1"/>
          <p:nvPr/>
        </p:nvSpPr>
        <p:spPr>
          <a:xfrm>
            <a:off x="660400" y="1793829"/>
            <a:ext cx="10668000" cy="3421386"/>
          </a:xfrm>
          <a:prstGeom prst="rect">
            <a:avLst/>
          </a:prstGeom>
        </p:spPr>
        <p:txBody>
          <a:bodyPr wrap="square" lIns="0" tIns="0" rIns="0" bIns="0" rtlCol="0" anchor="t">
            <a:spAutoFit/>
          </a:bodyPr>
          <a:lstStyle/>
          <a:p>
            <a:pPr algn="ctr"/>
            <a:r>
              <a:rPr lang="en-US" sz="4000" b="1" dirty="0" err="1">
                <a:solidFill>
                  <a:srgbClr val="FFFFFF"/>
                </a:solidFill>
                <a:effectLst>
                  <a:outerShdw blurRad="38100" dist="38100" dir="2700000" algn="tl">
                    <a:srgbClr val="000000">
                      <a:alpha val="43137"/>
                    </a:srgbClr>
                  </a:outerShdw>
                </a:effectLst>
                <a:latin typeface="Times Neue Roman"/>
              </a:rPr>
              <a:t>Programe</a:t>
            </a:r>
            <a:r>
              <a:rPr lang="en-US" sz="4000" b="1" dirty="0">
                <a:solidFill>
                  <a:srgbClr val="FFFFFF"/>
                </a:solidFill>
                <a:effectLst>
                  <a:outerShdw blurRad="38100" dist="38100" dir="2700000" algn="tl">
                    <a:srgbClr val="000000">
                      <a:alpha val="43137"/>
                    </a:srgbClr>
                  </a:outerShdw>
                </a:effectLst>
                <a:latin typeface="Times Neue Roman"/>
              </a:rPr>
              <a:t> </a:t>
            </a:r>
            <a:r>
              <a:rPr lang="en-US" sz="4000" b="1" dirty="0" err="1">
                <a:solidFill>
                  <a:srgbClr val="FFFFFF"/>
                </a:solidFill>
                <a:effectLst>
                  <a:outerShdw blurRad="38100" dist="38100" dir="2700000" algn="tl">
                    <a:srgbClr val="000000">
                      <a:alpha val="43137"/>
                    </a:srgbClr>
                  </a:outerShdw>
                </a:effectLst>
                <a:latin typeface="Times Neue Roman"/>
              </a:rPr>
              <a:t>si</a:t>
            </a:r>
            <a:r>
              <a:rPr lang="en-US" sz="4000" b="1" dirty="0">
                <a:solidFill>
                  <a:srgbClr val="FFFFFF"/>
                </a:solidFill>
                <a:effectLst>
                  <a:outerShdw blurRad="38100" dist="38100" dir="2700000" algn="tl">
                    <a:srgbClr val="000000">
                      <a:alpha val="43137"/>
                    </a:srgbClr>
                  </a:outerShdw>
                </a:effectLst>
                <a:latin typeface="Times Neue Roman"/>
              </a:rPr>
              <a:t> </a:t>
            </a:r>
            <a:r>
              <a:rPr lang="en-US" sz="4000" b="1" dirty="0" err="1">
                <a:solidFill>
                  <a:srgbClr val="FFFFFF"/>
                </a:solidFill>
                <a:effectLst>
                  <a:outerShdw blurRad="38100" dist="38100" dir="2700000" algn="tl">
                    <a:srgbClr val="000000">
                      <a:alpha val="43137"/>
                    </a:srgbClr>
                  </a:outerShdw>
                </a:effectLst>
                <a:latin typeface="Times Neue Roman"/>
              </a:rPr>
              <a:t>produse</a:t>
            </a:r>
            <a:r>
              <a:rPr lang="en-US" sz="4000" b="1" dirty="0">
                <a:solidFill>
                  <a:srgbClr val="FFFFFF"/>
                </a:solidFill>
                <a:effectLst>
                  <a:outerShdw blurRad="38100" dist="38100" dir="2700000" algn="tl">
                    <a:srgbClr val="000000">
                      <a:alpha val="43137"/>
                    </a:srgbClr>
                  </a:outerShdw>
                </a:effectLst>
                <a:latin typeface="Times Neue Roman"/>
              </a:rPr>
              <a:t> de </a:t>
            </a:r>
            <a:r>
              <a:rPr lang="en-US" sz="4000" b="1" dirty="0" err="1">
                <a:solidFill>
                  <a:srgbClr val="FFFFFF"/>
                </a:solidFill>
                <a:effectLst>
                  <a:outerShdw blurRad="38100" dist="38100" dir="2700000" algn="tl">
                    <a:srgbClr val="000000">
                      <a:alpha val="43137"/>
                    </a:srgbClr>
                  </a:outerShdw>
                </a:effectLst>
                <a:latin typeface="Times Neue Roman"/>
              </a:rPr>
              <a:t>garantare</a:t>
            </a:r>
            <a:r>
              <a:rPr lang="en-US" sz="4000" b="1" dirty="0">
                <a:solidFill>
                  <a:srgbClr val="FFFFFF"/>
                </a:solidFill>
                <a:effectLst>
                  <a:outerShdw blurRad="38100" dist="38100" dir="2700000" algn="tl">
                    <a:srgbClr val="000000">
                      <a:alpha val="43137"/>
                    </a:srgbClr>
                  </a:outerShdw>
                </a:effectLst>
                <a:latin typeface="Times Neue Roman"/>
              </a:rPr>
              <a:t> </a:t>
            </a:r>
          </a:p>
          <a:p>
            <a:pPr algn="ctr"/>
            <a:r>
              <a:rPr lang="en-US" sz="4000" b="1" dirty="0" err="1">
                <a:solidFill>
                  <a:srgbClr val="FFFFFF"/>
                </a:solidFill>
                <a:effectLst>
                  <a:outerShdw blurRad="38100" dist="38100" dir="2700000" algn="tl">
                    <a:srgbClr val="000000">
                      <a:alpha val="43137"/>
                    </a:srgbClr>
                  </a:outerShdw>
                </a:effectLst>
                <a:latin typeface="Times Neue Roman"/>
              </a:rPr>
              <a:t>pentru</a:t>
            </a:r>
            <a:r>
              <a:rPr lang="en-US" sz="4000" b="1" dirty="0">
                <a:solidFill>
                  <a:srgbClr val="FFFFFF"/>
                </a:solidFill>
                <a:effectLst>
                  <a:outerShdw blurRad="38100" dist="38100" dir="2700000" algn="tl">
                    <a:srgbClr val="000000">
                      <a:alpha val="43137"/>
                    </a:srgbClr>
                  </a:outerShdw>
                </a:effectLst>
                <a:latin typeface="Times Neue Roman"/>
              </a:rPr>
              <a:t> sus</a:t>
            </a:r>
            <a:r>
              <a:rPr lang="ro-RO" sz="4000" b="1" dirty="0">
                <a:solidFill>
                  <a:srgbClr val="FFFFFF"/>
                </a:solidFill>
                <a:effectLst>
                  <a:outerShdw blurRad="38100" dist="38100" dir="2700000" algn="tl">
                    <a:srgbClr val="000000">
                      <a:alpha val="43137"/>
                    </a:srgbClr>
                  </a:outerShdw>
                </a:effectLst>
                <a:latin typeface="Times Neue Roman"/>
              </a:rPr>
              <a:t>ț</a:t>
            </a:r>
            <a:r>
              <a:rPr lang="en-US" sz="4000" b="1" dirty="0" err="1">
                <a:solidFill>
                  <a:srgbClr val="FFFFFF"/>
                </a:solidFill>
                <a:effectLst>
                  <a:outerShdw blurRad="38100" dist="38100" dir="2700000" algn="tl">
                    <a:srgbClr val="000000">
                      <a:alpha val="43137"/>
                    </a:srgbClr>
                  </a:outerShdw>
                </a:effectLst>
                <a:latin typeface="Times Neue Roman"/>
              </a:rPr>
              <a:t>inerea</a:t>
            </a:r>
            <a:r>
              <a:rPr lang="en-US" sz="4000" b="1" dirty="0">
                <a:solidFill>
                  <a:srgbClr val="FFFFFF"/>
                </a:solidFill>
                <a:effectLst>
                  <a:outerShdw blurRad="38100" dist="38100" dir="2700000" algn="tl">
                    <a:srgbClr val="000000">
                      <a:alpha val="43137"/>
                    </a:srgbClr>
                  </a:outerShdw>
                </a:effectLst>
                <a:latin typeface="Times Neue Roman"/>
              </a:rPr>
              <a:t>  </a:t>
            </a:r>
            <a:r>
              <a:rPr lang="en-US" sz="4000" b="1" dirty="0" err="1">
                <a:solidFill>
                  <a:srgbClr val="FFFFFF"/>
                </a:solidFill>
                <a:effectLst>
                  <a:outerShdw blurRad="38100" dist="38100" dir="2700000" algn="tl">
                    <a:srgbClr val="000000">
                      <a:alpha val="43137"/>
                    </a:srgbClr>
                  </a:outerShdw>
                </a:effectLst>
                <a:latin typeface="Times Neue Roman"/>
              </a:rPr>
              <a:t>creditel</a:t>
            </a:r>
            <a:r>
              <a:rPr lang="ro-RO" sz="4000" b="1" dirty="0">
                <a:solidFill>
                  <a:srgbClr val="FFFFFF"/>
                </a:solidFill>
                <a:effectLst>
                  <a:outerShdw blurRad="38100" dist="38100" dir="2700000" algn="tl">
                    <a:srgbClr val="000000">
                      <a:alpha val="43137"/>
                    </a:srgbClr>
                  </a:outerShdw>
                </a:effectLst>
                <a:latin typeface="Times Neue Roman"/>
              </a:rPr>
              <a:t>o</a:t>
            </a:r>
            <a:r>
              <a:rPr lang="en-US" sz="4000" b="1" dirty="0">
                <a:solidFill>
                  <a:srgbClr val="FFFFFF"/>
                </a:solidFill>
                <a:effectLst>
                  <a:outerShdw blurRad="38100" dist="38100" dir="2700000" algn="tl">
                    <a:srgbClr val="000000">
                      <a:alpha val="43137"/>
                    </a:srgbClr>
                  </a:outerShdw>
                </a:effectLst>
                <a:latin typeface="Times Neue Roman"/>
              </a:rPr>
              <a:t>r </a:t>
            </a:r>
            <a:endParaRPr lang="ro-RO" sz="4000" b="1" dirty="0">
              <a:solidFill>
                <a:srgbClr val="FFFFFF"/>
              </a:solidFill>
              <a:effectLst>
                <a:outerShdw blurRad="38100" dist="38100" dir="2700000" algn="tl">
                  <a:srgbClr val="000000">
                    <a:alpha val="43137"/>
                  </a:srgbClr>
                </a:outerShdw>
              </a:effectLst>
              <a:latin typeface="Times Neue Roman"/>
            </a:endParaRPr>
          </a:p>
          <a:p>
            <a:pPr algn="ctr"/>
            <a:r>
              <a:rPr lang="en-US" sz="4000" b="1" dirty="0">
                <a:solidFill>
                  <a:srgbClr val="FFC000"/>
                </a:solidFill>
                <a:effectLst>
                  <a:outerShdw blurRad="38100" dist="38100" dir="2700000" algn="tl">
                    <a:srgbClr val="000000">
                      <a:alpha val="43137"/>
                    </a:srgbClr>
                  </a:outerShdw>
                </a:effectLst>
                <a:latin typeface="Times Neue Roman"/>
              </a:rPr>
              <a:t>IMM</a:t>
            </a:r>
            <a:r>
              <a:rPr lang="ro-RO" sz="4000" b="1" dirty="0">
                <a:solidFill>
                  <a:srgbClr val="FFC000"/>
                </a:solidFill>
                <a:effectLst>
                  <a:outerShdw blurRad="38100" dist="38100" dir="2700000" algn="tl">
                    <a:srgbClr val="000000">
                      <a:alpha val="43137"/>
                    </a:srgbClr>
                  </a:outerShdw>
                </a:effectLst>
                <a:latin typeface="Times Neue Roman"/>
              </a:rPr>
              <a:t> </a:t>
            </a:r>
            <a:r>
              <a:rPr lang="ro-RO" sz="4000" b="1" dirty="0">
                <a:solidFill>
                  <a:srgbClr val="FFCC66"/>
                </a:solidFill>
                <a:effectLst>
                  <a:outerShdw blurRad="38100" dist="38100" dir="2700000" algn="tl">
                    <a:srgbClr val="000000">
                      <a:alpha val="43137"/>
                    </a:srgbClr>
                  </a:outerShdw>
                </a:effectLst>
                <a:latin typeface="Times Neue Roman"/>
              </a:rPr>
              <a:t>și UAT </a:t>
            </a:r>
            <a:r>
              <a:rPr lang="en-US" sz="4000" b="1" dirty="0" err="1">
                <a:solidFill>
                  <a:srgbClr val="FFFFFF"/>
                </a:solidFill>
                <a:effectLst>
                  <a:outerShdw blurRad="38100" dist="38100" dir="2700000" algn="tl">
                    <a:srgbClr val="000000">
                      <a:alpha val="43137"/>
                    </a:srgbClr>
                  </a:outerShdw>
                </a:effectLst>
                <a:latin typeface="Times Neue Roman"/>
              </a:rPr>
              <a:t>ce</a:t>
            </a:r>
            <a:r>
              <a:rPr lang="en-US" sz="4000" b="1" dirty="0">
                <a:solidFill>
                  <a:srgbClr val="FFFFFF"/>
                </a:solidFill>
                <a:effectLst>
                  <a:outerShdw blurRad="38100" dist="38100" dir="2700000" algn="tl">
                    <a:srgbClr val="000000">
                      <a:alpha val="43137"/>
                    </a:srgbClr>
                  </a:outerShdw>
                </a:effectLst>
                <a:latin typeface="Times Neue Roman"/>
              </a:rPr>
              <a:t> </a:t>
            </a:r>
            <a:r>
              <a:rPr lang="en-US" sz="4000" b="1" dirty="0" err="1">
                <a:solidFill>
                  <a:srgbClr val="FFFFFF"/>
                </a:solidFill>
                <a:effectLst>
                  <a:outerShdw blurRad="38100" dist="38100" dir="2700000" algn="tl">
                    <a:srgbClr val="000000">
                      <a:alpha val="43137"/>
                    </a:srgbClr>
                  </a:outerShdw>
                </a:effectLst>
                <a:latin typeface="Times Neue Roman"/>
              </a:rPr>
              <a:t>vor</a:t>
            </a:r>
            <a:r>
              <a:rPr lang="en-US" sz="4000" b="1" dirty="0">
                <a:solidFill>
                  <a:srgbClr val="FFFFFF"/>
                </a:solidFill>
                <a:effectLst>
                  <a:outerShdw blurRad="38100" dist="38100" dir="2700000" algn="tl">
                    <a:srgbClr val="000000">
                      <a:alpha val="43137"/>
                    </a:srgbClr>
                  </a:outerShdw>
                </a:effectLst>
                <a:latin typeface="Times Neue Roman"/>
              </a:rPr>
              <a:t> fi </a:t>
            </a:r>
            <a:r>
              <a:rPr lang="en-US" sz="4000" b="1" dirty="0" err="1">
                <a:solidFill>
                  <a:srgbClr val="FFFFFF"/>
                </a:solidFill>
                <a:effectLst>
                  <a:outerShdw blurRad="38100" dist="38100" dir="2700000" algn="tl">
                    <a:srgbClr val="000000">
                      <a:alpha val="43137"/>
                    </a:srgbClr>
                  </a:outerShdw>
                </a:effectLst>
                <a:latin typeface="Times Neue Roman"/>
              </a:rPr>
              <a:t>lansate</a:t>
            </a:r>
            <a:endParaRPr lang="en-US" sz="4000" b="1" dirty="0">
              <a:solidFill>
                <a:srgbClr val="FFFFFF"/>
              </a:solidFill>
              <a:effectLst>
                <a:outerShdw blurRad="38100" dist="38100" dir="2700000" algn="tl">
                  <a:srgbClr val="000000">
                    <a:alpha val="43137"/>
                  </a:srgbClr>
                </a:outerShdw>
              </a:effectLst>
              <a:latin typeface="Times Neue Roman"/>
            </a:endParaRPr>
          </a:p>
          <a:p>
            <a:pPr algn="ctr"/>
            <a:r>
              <a:rPr lang="en-US" sz="4000" b="1" dirty="0">
                <a:solidFill>
                  <a:srgbClr val="FFFFFF"/>
                </a:solidFill>
                <a:effectLst>
                  <a:outerShdw blurRad="38100" dist="38100" dir="2700000" algn="tl">
                    <a:srgbClr val="000000">
                      <a:alpha val="43137"/>
                    </a:srgbClr>
                  </a:outerShdw>
                </a:effectLst>
                <a:latin typeface="Times Neue Roman"/>
              </a:rPr>
              <a:t> in </a:t>
            </a:r>
            <a:r>
              <a:rPr lang="en-US" sz="4000" b="1" dirty="0" err="1">
                <a:solidFill>
                  <a:srgbClr val="FFFFFF"/>
                </a:solidFill>
                <a:effectLst>
                  <a:outerShdw blurRad="38100" dist="38100" dir="2700000" algn="tl">
                    <a:srgbClr val="000000">
                      <a:alpha val="43137"/>
                    </a:srgbClr>
                  </a:outerShdw>
                </a:effectLst>
                <a:latin typeface="Times Neue Roman"/>
              </a:rPr>
              <a:t>anul</a:t>
            </a:r>
            <a:r>
              <a:rPr lang="en-US" sz="4000" b="1" dirty="0">
                <a:solidFill>
                  <a:srgbClr val="FFFFFF"/>
                </a:solidFill>
                <a:effectLst>
                  <a:outerShdw blurRad="38100" dist="38100" dir="2700000" algn="tl">
                    <a:srgbClr val="000000">
                      <a:alpha val="43137"/>
                    </a:srgbClr>
                  </a:outerShdw>
                </a:effectLst>
                <a:latin typeface="Times Neue Roman"/>
              </a:rPr>
              <a:t> 202</a:t>
            </a:r>
            <a:r>
              <a:rPr lang="ro-RO" sz="4000" b="1" dirty="0">
                <a:solidFill>
                  <a:srgbClr val="FFFFFF"/>
                </a:solidFill>
                <a:effectLst>
                  <a:outerShdw blurRad="38100" dist="38100" dir="2700000" algn="tl">
                    <a:srgbClr val="000000">
                      <a:alpha val="43137"/>
                    </a:srgbClr>
                  </a:outerShdw>
                </a:effectLst>
                <a:latin typeface="Times Neue Roman"/>
              </a:rPr>
              <a:t>5</a:t>
            </a:r>
            <a:r>
              <a:rPr lang="en-US" sz="4000" b="1" dirty="0">
                <a:solidFill>
                  <a:srgbClr val="FFFFFF"/>
                </a:solidFill>
                <a:effectLst>
                  <a:outerShdw blurRad="38100" dist="38100" dir="2700000" algn="tl">
                    <a:srgbClr val="000000">
                      <a:alpha val="43137"/>
                    </a:srgbClr>
                  </a:outerShdw>
                </a:effectLst>
                <a:latin typeface="Times Neue Roman"/>
              </a:rPr>
              <a:t> </a:t>
            </a:r>
          </a:p>
          <a:p>
            <a:pPr>
              <a:lnSpc>
                <a:spcPts val="8172"/>
              </a:lnSpc>
              <a:spcBef>
                <a:spcPct val="0"/>
              </a:spcBef>
            </a:pPr>
            <a:endParaRPr lang="en-US" sz="5837" dirty="0">
              <a:solidFill>
                <a:srgbClr val="FFFFFF"/>
              </a:solidFill>
              <a:latin typeface="Times Neue Roman"/>
            </a:endParaRPr>
          </a:p>
        </p:txBody>
      </p:sp>
      <p:pic>
        <p:nvPicPr>
          <p:cNvPr id="3" name="Picture 6">
            <a:extLst>
              <a:ext uri="{FF2B5EF4-FFF2-40B4-BE49-F238E27FC236}">
                <a16:creationId xmlns:a16="http://schemas.microsoft.com/office/drawing/2014/main" id="{CE3D52A7-8EF3-2500-6B20-587EEA0E0B94}"/>
              </a:ext>
            </a:extLst>
          </p:cNvPr>
          <p:cNvPicPr>
            <a:picLocks noChangeAspect="1"/>
          </p:cNvPicPr>
          <p:nvPr/>
        </p:nvPicPr>
        <p:blipFill>
          <a:blip r:embed="rId3"/>
          <a:srcRect/>
          <a:stretch>
            <a:fillRect/>
          </a:stretch>
        </p:blipFill>
        <p:spPr>
          <a:xfrm>
            <a:off x="10116930" y="261915"/>
            <a:ext cx="1538041" cy="1270000"/>
          </a:xfrm>
          <a:prstGeom prst="rect">
            <a:avLst/>
          </a:prstGeom>
        </p:spPr>
      </p:pic>
    </p:spTree>
    <p:extLst>
      <p:ext uri="{BB962C8B-B14F-4D97-AF65-F5344CB8AC3E}">
        <p14:creationId xmlns:p14="http://schemas.microsoft.com/office/powerpoint/2010/main" val="116507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80BEE075-B386-10C3-0EF9-619DF0F7B0E1}"/>
              </a:ext>
            </a:extLst>
          </p:cNvPr>
          <p:cNvSpPr txBox="1">
            <a:spLocks/>
          </p:cNvSpPr>
          <p:nvPr/>
        </p:nvSpPr>
        <p:spPr>
          <a:xfrm>
            <a:off x="738907" y="167802"/>
            <a:ext cx="8650021" cy="2404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000" b="1" dirty="0">
                <a:solidFill>
                  <a:srgbClr val="FFFF00"/>
                </a:solidFill>
                <a:ea typeface="+mj-ea"/>
                <a:cs typeface="+mj-cs"/>
              </a:rPr>
              <a:t>PROGRAME CU MANAGEMENT PARTAJAT 2021-2027</a:t>
            </a:r>
            <a:endParaRPr lang="en-US" sz="2000" b="1" dirty="0">
              <a:solidFill>
                <a:srgbClr val="FFFF00"/>
              </a:solidFill>
              <a:ea typeface="+mj-ea"/>
              <a:cs typeface="+mj-cs"/>
            </a:endParaRPr>
          </a:p>
        </p:txBody>
      </p:sp>
      <p:sp>
        <p:nvSpPr>
          <p:cNvPr id="3" name="TextBox 2">
            <a:extLst>
              <a:ext uri="{FF2B5EF4-FFF2-40B4-BE49-F238E27FC236}">
                <a16:creationId xmlns:a16="http://schemas.microsoft.com/office/drawing/2014/main" id="{61E93D83-9984-8C1A-D6BD-356D15031463}"/>
              </a:ext>
            </a:extLst>
          </p:cNvPr>
          <p:cNvSpPr txBox="1"/>
          <p:nvPr/>
        </p:nvSpPr>
        <p:spPr>
          <a:xfrm>
            <a:off x="738907" y="830933"/>
            <a:ext cx="10561783" cy="2552365"/>
          </a:xfrm>
          <a:prstGeom prst="rect">
            <a:avLst/>
          </a:prstGeom>
          <a:noFill/>
        </p:spPr>
        <p:txBody>
          <a:bodyPr wrap="square">
            <a:spAutoFit/>
          </a:bodyPr>
          <a:lstStyle/>
          <a:p>
            <a:pPr>
              <a:lnSpc>
                <a:spcPct val="115000"/>
              </a:lnSpc>
              <a:tabLst>
                <a:tab pos="228600" algn="l"/>
              </a:tabLst>
            </a:pPr>
            <a:r>
              <a:rPr lang="en-US" sz="1400" b="1" dirty="0">
                <a:solidFill>
                  <a:srgbClr val="0070C0"/>
                </a:solidFill>
              </a:rPr>
              <a:t>Programe cu Management </a:t>
            </a:r>
            <a:r>
              <a:rPr lang="en-US" sz="1400" b="1" dirty="0" err="1">
                <a:solidFill>
                  <a:srgbClr val="0070C0"/>
                </a:solidFill>
              </a:rPr>
              <a:t>Partajat</a:t>
            </a:r>
            <a:r>
              <a:rPr lang="en-US" sz="1400" b="1" dirty="0">
                <a:solidFill>
                  <a:srgbClr val="0070C0"/>
                </a:solidFill>
              </a:rPr>
              <a:t> 2021-2027 cu </a:t>
            </a:r>
            <a:r>
              <a:rPr lang="en-US" sz="1400" b="1" dirty="0" err="1">
                <a:solidFill>
                  <a:srgbClr val="0070C0"/>
                </a:solidFill>
              </a:rPr>
              <a:t>acoperire</a:t>
            </a:r>
            <a:r>
              <a:rPr lang="en-US" sz="1400" b="1" dirty="0">
                <a:solidFill>
                  <a:srgbClr val="0070C0"/>
                </a:solidFill>
              </a:rPr>
              <a:t> </a:t>
            </a:r>
            <a:r>
              <a:rPr lang="en-US" sz="1400" b="1" dirty="0" err="1">
                <a:solidFill>
                  <a:srgbClr val="0070C0"/>
                </a:solidFill>
              </a:rPr>
              <a:t>națională</a:t>
            </a:r>
            <a:r>
              <a:rPr lang="en-US" sz="1400" b="1" dirty="0">
                <a:solidFill>
                  <a:srgbClr val="0070C0"/>
                </a:solidFill>
              </a:rPr>
              <a:t> (PEO </a:t>
            </a:r>
            <a:r>
              <a:rPr lang="en-US" sz="1400" b="1" dirty="0" err="1">
                <a:solidFill>
                  <a:srgbClr val="0070C0"/>
                </a:solidFill>
              </a:rPr>
              <a:t>și</a:t>
            </a:r>
            <a:r>
              <a:rPr lang="en-US" sz="1400" b="1" dirty="0">
                <a:solidFill>
                  <a:srgbClr val="0070C0"/>
                </a:solidFill>
              </a:rPr>
              <a:t> </a:t>
            </a:r>
            <a:r>
              <a:rPr lang="en-US" sz="1400" b="1" dirty="0" err="1">
                <a:solidFill>
                  <a:srgbClr val="0070C0"/>
                </a:solidFill>
              </a:rPr>
              <a:t>PoCIDIF</a:t>
            </a:r>
            <a:r>
              <a:rPr lang="en-US" sz="1400" b="1" dirty="0">
                <a:solidFill>
                  <a:srgbClr val="0070C0"/>
                </a:solidFill>
              </a:rPr>
              <a:t>) </a:t>
            </a:r>
            <a:r>
              <a:rPr lang="en-US" sz="1400" b="1" dirty="0" err="1">
                <a:solidFill>
                  <a:srgbClr val="0070C0"/>
                </a:solidFill>
              </a:rPr>
              <a:t>și</a:t>
            </a:r>
            <a:r>
              <a:rPr lang="en-US" sz="1400" b="1" dirty="0">
                <a:solidFill>
                  <a:srgbClr val="0070C0"/>
                </a:solidFill>
              </a:rPr>
              <a:t> cu </a:t>
            </a:r>
            <a:r>
              <a:rPr lang="en-US" sz="1400" b="1" dirty="0" err="1">
                <a:solidFill>
                  <a:srgbClr val="0070C0"/>
                </a:solidFill>
              </a:rPr>
              <a:t>acoperire</a:t>
            </a:r>
            <a:r>
              <a:rPr lang="en-US" sz="1400" b="1" dirty="0">
                <a:solidFill>
                  <a:srgbClr val="0070C0"/>
                </a:solidFill>
              </a:rPr>
              <a:t> </a:t>
            </a:r>
            <a:r>
              <a:rPr lang="en-US" sz="1400" b="1" dirty="0" err="1">
                <a:solidFill>
                  <a:srgbClr val="0070C0"/>
                </a:solidFill>
              </a:rPr>
              <a:t>regională</a:t>
            </a:r>
            <a:r>
              <a:rPr lang="en-US" sz="1400" dirty="0">
                <a:solidFill>
                  <a:srgbClr val="0070C0"/>
                </a:solidFill>
              </a:rPr>
              <a:t>:</a:t>
            </a:r>
            <a:endParaRPr lang="ro-RO" sz="1400" dirty="0">
              <a:solidFill>
                <a:srgbClr val="0070C0"/>
              </a:solidFill>
            </a:endParaRPr>
          </a:p>
          <a:p>
            <a:pPr>
              <a:lnSpc>
                <a:spcPct val="115000"/>
              </a:lnSpc>
              <a:tabLst>
                <a:tab pos="228600" algn="l"/>
              </a:tabLst>
            </a:pPr>
            <a:endParaRPr lang="en-US" sz="1400" b="1" dirty="0">
              <a:solidFill>
                <a:srgbClr val="0070C0"/>
              </a:solidFill>
            </a:endParaRPr>
          </a:p>
          <a:p>
            <a:pPr marL="342900" lvl="0" indent="-342900" algn="just">
              <a:lnSpc>
                <a:spcPct val="115000"/>
              </a:lnSpc>
              <a:buFont typeface="+mj-lt"/>
              <a:buAutoNum type="romanUcPeriod"/>
              <a:tabLst>
                <a:tab pos="228600" algn="l"/>
              </a:tabLst>
            </a:pPr>
            <a:r>
              <a:rPr lang="ro-RO" sz="1400" b="1" dirty="0">
                <a:effectLst/>
                <a:ea typeface="Calibri" panose="020F0502020204030204" pitchFamily="34" charset="0"/>
                <a:cs typeface="Times New Roman" panose="02020603050405020304" pitchFamily="18" charset="0"/>
              </a:rPr>
              <a:t>Instrumentul financiar de tip garanție de portofoliu combinat cu grant, finanțat din Programul Educație și Ocupare 2021-2027 (PEO)</a:t>
            </a:r>
          </a:p>
          <a:p>
            <a:pPr lvl="0" algn="just">
              <a:lnSpc>
                <a:spcPct val="115000"/>
              </a:lnSpc>
              <a:tabLst>
                <a:tab pos="228600" algn="l"/>
              </a:tabLst>
            </a:pPr>
            <a:endParaRPr lang="en-US" sz="1400" dirty="0">
              <a:effectLst/>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400" dirty="0">
                <a:effectLst/>
                <a:ea typeface="Calibri" panose="020F0502020204030204" pitchFamily="34" charset="0"/>
                <a:cs typeface="Times New Roman" panose="02020603050405020304" pitchFamily="18" charset="0"/>
              </a:rPr>
              <a:t>Beneficiari: întreprinderi sociale mature.</a:t>
            </a:r>
            <a:endParaRPr lang="en-US" sz="1400" dirty="0">
              <a:effectLst/>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400" b="1" dirty="0">
                <a:effectLst/>
                <a:ea typeface="Calibri" panose="020F0502020204030204" pitchFamily="34" charset="0"/>
                <a:cs typeface="Times New Roman" panose="02020603050405020304" pitchFamily="18" charset="0"/>
              </a:rPr>
              <a:t>Bugetul alocat pentru IF și grant este de 99,4 milioane euro (FSE+ și BS). </a:t>
            </a:r>
            <a:endParaRPr lang="en-US" sz="1400" b="1" dirty="0">
              <a:effectLst/>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400" dirty="0">
                <a:effectLst/>
                <a:ea typeface="Calibri" panose="020F0502020204030204" pitchFamily="34" charset="0"/>
                <a:cs typeface="Times New Roman" panose="02020603050405020304" pitchFamily="18" charset="0"/>
              </a:rPr>
              <a:t>Destinația componentelor de grant este: subvenție dobândă, asistență tehnică pentru accesarea IF-ului și capital rebate (în condițiile îndeplinirii unor indicatori de impact social aprobați de Autoritatea de Management), în limitele plafonului </a:t>
            </a:r>
            <a:r>
              <a:rPr lang="ro-RO" sz="1400" i="1" dirty="0">
                <a:effectLst/>
                <a:ea typeface="Calibri" panose="020F0502020204030204" pitchFamily="34" charset="0"/>
                <a:cs typeface="Times New Roman" panose="02020603050405020304" pitchFamily="18" charset="0"/>
              </a:rPr>
              <a:t>de minimis</a:t>
            </a:r>
            <a:r>
              <a:rPr lang="ro-RO" sz="1400" dirty="0">
                <a:effectLst/>
                <a:ea typeface="Calibri" panose="020F0502020204030204" pitchFamily="34" charset="0"/>
                <a:cs typeface="Times New Roman" panose="02020603050405020304" pitchFamily="18" charset="0"/>
              </a:rPr>
              <a:t>.</a:t>
            </a:r>
            <a:endParaRPr lang="en-US" sz="1400" dirty="0">
              <a:effectLs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2F9F064-579C-671F-53B5-D3E94B58044A}"/>
              </a:ext>
            </a:extLst>
          </p:cNvPr>
          <p:cNvSpPr txBox="1"/>
          <p:nvPr/>
        </p:nvSpPr>
        <p:spPr>
          <a:xfrm>
            <a:off x="640937" y="3282716"/>
            <a:ext cx="10561783" cy="2552365"/>
          </a:xfrm>
          <a:prstGeom prst="rect">
            <a:avLst/>
          </a:prstGeom>
          <a:noFill/>
        </p:spPr>
        <p:txBody>
          <a:bodyPr wrap="square">
            <a:spAutoFit/>
          </a:bodyPr>
          <a:lstStyle/>
          <a:p>
            <a:pPr lvl="0" algn="just">
              <a:lnSpc>
                <a:spcPct val="115000"/>
              </a:lnSpc>
              <a:tabLst>
                <a:tab pos="228600" algn="l"/>
              </a:tabLst>
            </a:pPr>
            <a:endParaRPr lang="ro-RO" sz="1400" b="1" dirty="0"/>
          </a:p>
          <a:p>
            <a:pPr lvl="0" algn="just">
              <a:lnSpc>
                <a:spcPct val="115000"/>
              </a:lnSpc>
              <a:tabLst>
                <a:tab pos="228600" algn="l"/>
              </a:tabLst>
            </a:pPr>
            <a:r>
              <a:rPr lang="en-US" sz="1400" b="1" dirty="0"/>
              <a:t>II. </a:t>
            </a:r>
            <a:r>
              <a:rPr lang="ro-RO" sz="1400" b="1" dirty="0">
                <a:effectLst/>
                <a:ea typeface="Calibri" panose="020F0502020204030204" pitchFamily="34" charset="0"/>
                <a:cs typeface="Times New Roman" panose="02020603050405020304" pitchFamily="18" charset="0"/>
              </a:rPr>
              <a:t>Instrument financiar finanțate din Programul Creștere Inteligentă, Digitalizare și Instrumente Financare </a:t>
            </a:r>
            <a:r>
              <a:rPr lang="en-US" sz="1400" b="1" dirty="0">
                <a:effectLst/>
                <a:ea typeface="Calibri" panose="020F0502020204030204" pitchFamily="34" charset="0"/>
                <a:cs typeface="Times New Roman" panose="02020603050405020304" pitchFamily="18" charset="0"/>
              </a:rPr>
              <a:t>   </a:t>
            </a:r>
            <a:r>
              <a:rPr lang="ro-RO" sz="1400" b="1" dirty="0">
                <a:effectLst/>
                <a:ea typeface="Calibri" panose="020F0502020204030204" pitchFamily="34" charset="0"/>
                <a:cs typeface="Times New Roman" panose="02020603050405020304" pitchFamily="18" charset="0"/>
              </a:rPr>
              <a:t>2021-2027 (PoCIDIF)</a:t>
            </a:r>
          </a:p>
          <a:p>
            <a:pPr lvl="0" algn="just">
              <a:lnSpc>
                <a:spcPct val="115000"/>
              </a:lnSpc>
              <a:tabLst>
                <a:tab pos="228600" algn="l"/>
              </a:tabLst>
            </a:pPr>
            <a:endParaRPr lang="en-US" sz="1400" dirty="0">
              <a:effectLst/>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400" dirty="0">
                <a:effectLst/>
                <a:ea typeface="Calibri" panose="020F0502020204030204" pitchFamily="34" charset="0"/>
                <a:cs typeface="Times New Roman" panose="02020603050405020304" pitchFamily="18" charset="0"/>
              </a:rPr>
              <a:t>Instrumentul financiar de tip garanție de portofoliu, combinat cu grant, este destinat IMM-urilor, pentru creșterea competitivității</a:t>
            </a:r>
            <a:endParaRPr lang="en-US" sz="1400" dirty="0">
              <a:effectLst/>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400" b="1" dirty="0">
                <a:effectLst/>
                <a:ea typeface="Calibri" panose="020F0502020204030204" pitchFamily="34" charset="0"/>
                <a:cs typeface="Times New Roman" panose="02020603050405020304" pitchFamily="18" charset="0"/>
              </a:rPr>
              <a:t>Bugetul alocat pentru IF și grant este de 113,4 milioane euro (FEDR și BS). </a:t>
            </a:r>
            <a:endParaRPr lang="en-US" sz="1400" b="1" dirty="0">
              <a:effectLst/>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400" dirty="0">
                <a:effectLst/>
                <a:ea typeface="Calibri" panose="020F0502020204030204" pitchFamily="34" charset="0"/>
                <a:cs typeface="Times New Roman" panose="02020603050405020304" pitchFamily="18" charset="0"/>
              </a:rPr>
              <a:t>Destinația componentelor de grant este: subvenție dobândă și capital rebate (în condițiile îndeplinirii unor indicatori aprobați de Autoritatea de Management), în limitele stabilite prin schema de ajutor de stat atașată.</a:t>
            </a:r>
            <a:endParaRPr lang="en-US" sz="1400" dirty="0">
              <a:effectLst/>
              <a:ea typeface="Calibri" panose="020F0502020204030204" pitchFamily="34" charset="0"/>
              <a:cs typeface="Times New Roman" panose="02020603050405020304" pitchFamily="18" charset="0"/>
            </a:endParaRPr>
          </a:p>
          <a:p>
            <a:pPr algn="just">
              <a:lnSpc>
                <a:spcPct val="115000"/>
              </a:lnSpc>
              <a:tabLst>
                <a:tab pos="228600" algn="l"/>
              </a:tabLst>
            </a:pPr>
            <a:endParaRPr lang="en-US" sz="1400" dirty="0">
              <a:effectLst/>
              <a:ea typeface="Times New Roman" panose="02020603050405020304" pitchFamily="18" charset="0"/>
              <a:cs typeface="Times New Roman" panose="02020603050405020304" pitchFamily="18" charset="0"/>
            </a:endParaRPr>
          </a:p>
        </p:txBody>
      </p:sp>
      <p:pic>
        <p:nvPicPr>
          <p:cNvPr id="6" name="Picture 2" descr="Inforegio - Download centre for visual elements">
            <a:extLst>
              <a:ext uri="{FF2B5EF4-FFF2-40B4-BE49-F238E27FC236}">
                <a16:creationId xmlns:a16="http://schemas.microsoft.com/office/drawing/2014/main" id="{EE778696-7C5D-2EDE-A18C-F6D05336B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9950" y="0"/>
            <a:ext cx="722050" cy="674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86BEA3-B070-9809-D515-2AA56871326E}"/>
              </a:ext>
            </a:extLst>
          </p:cNvPr>
          <p:cNvSpPr txBox="1"/>
          <p:nvPr/>
        </p:nvSpPr>
        <p:spPr>
          <a:xfrm>
            <a:off x="838971" y="798151"/>
            <a:ext cx="10297115" cy="2552365"/>
          </a:xfrm>
          <a:prstGeom prst="rect">
            <a:avLst/>
          </a:prstGeom>
          <a:noFill/>
        </p:spPr>
        <p:txBody>
          <a:bodyPr wrap="square">
            <a:spAutoFit/>
          </a:bodyPr>
          <a:lstStyle/>
          <a:p>
            <a:pPr algn="just">
              <a:lnSpc>
                <a:spcPct val="115000"/>
              </a:lnSpc>
              <a:tabLst>
                <a:tab pos="228600" algn="l"/>
              </a:tabLst>
            </a:pPr>
            <a:r>
              <a:rPr lang="en-US" sz="1400" b="1" dirty="0"/>
              <a:t>III. </a:t>
            </a:r>
            <a:r>
              <a:rPr lang="en-US" sz="1400" b="1" dirty="0" err="1"/>
              <a:t>Instrumentul</a:t>
            </a:r>
            <a:r>
              <a:rPr lang="en-US" sz="1400" b="1" dirty="0"/>
              <a:t> </a:t>
            </a:r>
            <a:r>
              <a:rPr lang="en-US" sz="1400" b="1" dirty="0" err="1"/>
              <a:t>financiar</a:t>
            </a:r>
            <a:r>
              <a:rPr lang="en-US" sz="1400" b="1" dirty="0"/>
              <a:t> de tip </a:t>
            </a:r>
            <a:r>
              <a:rPr lang="en-US" sz="1400" b="1" dirty="0" err="1"/>
              <a:t>garanție</a:t>
            </a:r>
            <a:r>
              <a:rPr lang="en-US" sz="1400" b="1" dirty="0"/>
              <a:t> de </a:t>
            </a:r>
            <a:r>
              <a:rPr lang="en-US" sz="1400" b="1" dirty="0" err="1"/>
              <a:t>portofoliu</a:t>
            </a:r>
            <a:r>
              <a:rPr lang="en-US" sz="1400" b="1" dirty="0"/>
              <a:t> </a:t>
            </a:r>
            <a:r>
              <a:rPr lang="en-US" sz="1400" b="1" dirty="0" err="1"/>
              <a:t>combinat</a:t>
            </a:r>
            <a:r>
              <a:rPr lang="en-US" sz="1400" b="1" dirty="0"/>
              <a:t> cu grant, </a:t>
            </a:r>
            <a:r>
              <a:rPr lang="en-US" sz="1400" b="1" dirty="0" err="1"/>
              <a:t>finanțat</a:t>
            </a:r>
            <a:r>
              <a:rPr lang="en-US" sz="1400" b="1" dirty="0"/>
              <a:t> din </a:t>
            </a:r>
            <a:r>
              <a:rPr lang="en-US" sz="1400" b="1" dirty="0" err="1"/>
              <a:t>Programul</a:t>
            </a:r>
            <a:r>
              <a:rPr lang="en-US" sz="1400" b="1" dirty="0"/>
              <a:t> Regional Sud-Vest </a:t>
            </a:r>
            <a:r>
              <a:rPr lang="en-US" sz="1400" b="1" dirty="0" err="1"/>
              <a:t>Oltenia</a:t>
            </a:r>
            <a:r>
              <a:rPr lang="en-US" sz="1400" b="1" dirty="0"/>
              <a:t> 2021-2027 (PRSVO)</a:t>
            </a:r>
          </a:p>
          <a:p>
            <a:pPr algn="just">
              <a:lnSpc>
                <a:spcPct val="115000"/>
              </a:lnSpc>
              <a:tabLst>
                <a:tab pos="228600" algn="l"/>
              </a:tabLst>
            </a:pPr>
            <a:r>
              <a:rPr lang="ro-RO" sz="1400" dirty="0">
                <a:effectLst/>
                <a:ea typeface="Calibri" panose="020F0502020204030204" pitchFamily="34" charset="0"/>
                <a:cs typeface="Times New Roman" panose="02020603050405020304" pitchFamily="18" charset="0"/>
              </a:rPr>
              <a:t>Instrumentul financiar de tip garanție de portofoliu, combinat cu grant, este destinat IMM-urilor din regiunea Sud-Vest Oltenia. </a:t>
            </a:r>
            <a:endParaRPr lang="en-US" sz="1400" dirty="0">
              <a:effectLst/>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400" b="1" dirty="0">
                <a:effectLst/>
                <a:ea typeface="Calibri" panose="020F0502020204030204" pitchFamily="34" charset="0"/>
                <a:cs typeface="Times New Roman" panose="02020603050405020304" pitchFamily="18" charset="0"/>
              </a:rPr>
              <a:t>Bugetul alocat pentru IF și grant este de 29,4 milioane euro (FEDR și BS). </a:t>
            </a:r>
          </a:p>
          <a:p>
            <a:pPr algn="just">
              <a:lnSpc>
                <a:spcPct val="115000"/>
              </a:lnSpc>
              <a:tabLst>
                <a:tab pos="228600" algn="l"/>
              </a:tabLst>
            </a:pPr>
            <a:endParaRPr lang="en-US" sz="1400" b="1" dirty="0">
              <a:effectLst/>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400" dirty="0">
                <a:effectLst/>
                <a:ea typeface="Calibri" panose="020F0502020204030204" pitchFamily="34" charset="0"/>
                <a:cs typeface="Times New Roman" panose="02020603050405020304" pitchFamily="18" charset="0"/>
              </a:rPr>
              <a:t>Destinația componentelor de grant este: subvenție dobândă și capital rebate (în condițiile îndeplinirii unor indicatori aprobați de Autoritatea de Management), în limitele plafonului de minimis.</a:t>
            </a:r>
            <a:endParaRPr lang="en-US" sz="1400" dirty="0">
              <a:effectLst/>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400" dirty="0">
                <a:effectLst/>
                <a:ea typeface="Calibri" panose="020F0502020204030204" pitchFamily="34" charset="0"/>
                <a:cs typeface="Times New Roman" panose="02020603050405020304" pitchFamily="18" charset="0"/>
              </a:rPr>
              <a:t>Criteriile de eligibilitate a beneficiarilor și de acordare a granturilor sunt aprobate de ADR SVO, în calitate de AM PRSVO.</a:t>
            </a:r>
            <a:endParaRPr lang="en-US" sz="1400" dirty="0"/>
          </a:p>
        </p:txBody>
      </p:sp>
      <p:sp>
        <p:nvSpPr>
          <p:cNvPr id="5" name="Text Placeholder 3">
            <a:extLst>
              <a:ext uri="{FF2B5EF4-FFF2-40B4-BE49-F238E27FC236}">
                <a16:creationId xmlns:a16="http://schemas.microsoft.com/office/drawing/2014/main" id="{FF925557-288D-D9C7-6628-EFFA7569FCE0}"/>
              </a:ext>
            </a:extLst>
          </p:cNvPr>
          <p:cNvSpPr txBox="1">
            <a:spLocks/>
          </p:cNvSpPr>
          <p:nvPr/>
        </p:nvSpPr>
        <p:spPr>
          <a:xfrm>
            <a:off x="929682" y="121973"/>
            <a:ext cx="8867461" cy="2233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000" b="1" dirty="0">
                <a:solidFill>
                  <a:srgbClr val="FFFF00"/>
                </a:solidFill>
                <a:ea typeface="+mj-ea"/>
                <a:cs typeface="+mj-cs"/>
              </a:rPr>
              <a:t>PROGRAME CU MANAGEMENT PARTAJAT 2021-2027</a:t>
            </a:r>
            <a:endParaRPr lang="en-US" sz="2000" b="1" dirty="0">
              <a:solidFill>
                <a:srgbClr val="FFFF00"/>
              </a:solidFill>
              <a:ea typeface="+mj-ea"/>
              <a:cs typeface="+mj-cs"/>
            </a:endParaRPr>
          </a:p>
        </p:txBody>
      </p:sp>
      <p:sp>
        <p:nvSpPr>
          <p:cNvPr id="6" name="TextBox 5">
            <a:extLst>
              <a:ext uri="{FF2B5EF4-FFF2-40B4-BE49-F238E27FC236}">
                <a16:creationId xmlns:a16="http://schemas.microsoft.com/office/drawing/2014/main" id="{0359F47E-E2F4-55DA-844F-9B3F28B21F5D}"/>
              </a:ext>
            </a:extLst>
          </p:cNvPr>
          <p:cNvSpPr txBox="1"/>
          <p:nvPr/>
        </p:nvSpPr>
        <p:spPr>
          <a:xfrm>
            <a:off x="838971" y="3598277"/>
            <a:ext cx="10297115" cy="2552365"/>
          </a:xfrm>
          <a:prstGeom prst="rect">
            <a:avLst/>
          </a:prstGeom>
          <a:noFill/>
        </p:spPr>
        <p:txBody>
          <a:bodyPr wrap="square">
            <a:spAutoFit/>
          </a:bodyPr>
          <a:lstStyle/>
          <a:p>
            <a:pPr algn="just">
              <a:lnSpc>
                <a:spcPct val="115000"/>
              </a:lnSpc>
              <a:tabLst>
                <a:tab pos="228600" algn="l"/>
              </a:tabLst>
            </a:pPr>
            <a:r>
              <a:rPr lang="ro-RO" sz="1400" b="1" dirty="0"/>
              <a:t>IV. </a:t>
            </a:r>
            <a:r>
              <a:rPr lang="en-US" sz="1400" b="1" dirty="0" err="1"/>
              <a:t>Instrumentele</a:t>
            </a:r>
            <a:r>
              <a:rPr lang="en-US" sz="1400" b="1" dirty="0"/>
              <a:t> </a:t>
            </a:r>
            <a:r>
              <a:rPr lang="en-US" sz="1400" b="1" dirty="0" err="1"/>
              <a:t>financiare</a:t>
            </a:r>
            <a:r>
              <a:rPr lang="en-US" sz="1400" b="1" dirty="0"/>
              <a:t> </a:t>
            </a:r>
            <a:r>
              <a:rPr lang="en-US" sz="1400" b="1" dirty="0" err="1"/>
              <a:t>finanțate</a:t>
            </a:r>
            <a:r>
              <a:rPr lang="en-US" sz="1400" b="1" dirty="0"/>
              <a:t> din </a:t>
            </a:r>
            <a:r>
              <a:rPr lang="en-US" sz="1400" b="1" dirty="0" err="1"/>
              <a:t>Programul</a:t>
            </a:r>
            <a:r>
              <a:rPr lang="en-US" sz="1400" b="1" dirty="0"/>
              <a:t> Regional Nord-Est 2021-2027 (PRNE)</a:t>
            </a:r>
          </a:p>
          <a:p>
            <a:pPr algn="just">
              <a:lnSpc>
                <a:spcPct val="115000"/>
              </a:lnSpc>
              <a:tabLst>
                <a:tab pos="228600" algn="l"/>
              </a:tabLst>
            </a:pPr>
            <a:r>
              <a:rPr lang="en-US" sz="1400" dirty="0"/>
              <a:t>Sunt </a:t>
            </a:r>
            <a:r>
              <a:rPr lang="en-US" sz="1400" dirty="0" err="1"/>
              <a:t>prevăzute</a:t>
            </a:r>
            <a:r>
              <a:rPr lang="en-US" sz="1400" dirty="0"/>
              <a:t> </a:t>
            </a:r>
            <a:r>
              <a:rPr lang="en-US" sz="1400" dirty="0" err="1"/>
              <a:t>două</a:t>
            </a:r>
            <a:r>
              <a:rPr lang="en-US" sz="1400" dirty="0"/>
              <a:t> </a:t>
            </a:r>
            <a:r>
              <a:rPr lang="en-US" sz="1400" dirty="0" err="1"/>
              <a:t>instrumente</a:t>
            </a:r>
            <a:r>
              <a:rPr lang="en-US" sz="1400" dirty="0"/>
              <a:t> </a:t>
            </a:r>
            <a:r>
              <a:rPr lang="en-US" sz="1400" dirty="0" err="1"/>
              <a:t>financiare</a:t>
            </a:r>
            <a:r>
              <a:rPr lang="en-US" sz="1400" dirty="0"/>
              <a:t> combinate cu grant, cu </a:t>
            </a:r>
            <a:r>
              <a:rPr lang="en-US" sz="1400" dirty="0" err="1"/>
              <a:t>finanțare</a:t>
            </a:r>
            <a:r>
              <a:rPr lang="en-US" sz="1400" dirty="0"/>
              <a:t> din PRNE:</a:t>
            </a:r>
          </a:p>
          <a:p>
            <a:pPr marL="342900" indent="-342900" algn="just">
              <a:lnSpc>
                <a:spcPct val="115000"/>
              </a:lnSpc>
              <a:buAutoNum type="arabicPeriod"/>
              <a:tabLst>
                <a:tab pos="228600" algn="l"/>
              </a:tabLst>
            </a:pPr>
            <a:r>
              <a:rPr lang="en-US" sz="1400" dirty="0"/>
              <a:t>Instrument </a:t>
            </a:r>
            <a:r>
              <a:rPr lang="en-US" sz="1400" dirty="0" err="1"/>
              <a:t>financiar</a:t>
            </a:r>
            <a:r>
              <a:rPr lang="en-US" sz="1400" dirty="0"/>
              <a:t> </a:t>
            </a:r>
            <a:r>
              <a:rPr lang="en-US" sz="1400" dirty="0" err="1"/>
              <a:t>destinat</a:t>
            </a:r>
            <a:r>
              <a:rPr lang="en-US" sz="1400" dirty="0"/>
              <a:t> </a:t>
            </a:r>
            <a:r>
              <a:rPr lang="en-US" sz="1400" dirty="0" err="1"/>
              <a:t>sprijinirii</a:t>
            </a:r>
            <a:r>
              <a:rPr lang="en-US" sz="1400" dirty="0"/>
              <a:t> </a:t>
            </a:r>
            <a:r>
              <a:rPr lang="en-US" sz="1400" dirty="0" err="1"/>
              <a:t>competitivității</a:t>
            </a:r>
            <a:r>
              <a:rPr lang="en-US" sz="1400" dirty="0"/>
              <a:t> IMM-</a:t>
            </a:r>
            <a:r>
              <a:rPr lang="en-US" sz="1400" dirty="0" err="1"/>
              <a:t>urilor</a:t>
            </a:r>
            <a:r>
              <a:rPr lang="en-US" sz="1400" dirty="0"/>
              <a:t> din </a:t>
            </a:r>
            <a:r>
              <a:rPr lang="en-US" sz="1400" dirty="0" err="1"/>
              <a:t>regiunea</a:t>
            </a:r>
            <a:r>
              <a:rPr lang="en-US" sz="1400" dirty="0"/>
              <a:t> Nord-Est</a:t>
            </a:r>
          </a:p>
          <a:p>
            <a:pPr marL="342900" indent="-342900" algn="just">
              <a:lnSpc>
                <a:spcPct val="115000"/>
              </a:lnSpc>
              <a:buAutoNum type="arabicPeriod"/>
              <a:tabLst>
                <a:tab pos="228600" algn="l"/>
              </a:tabLst>
            </a:pPr>
            <a:r>
              <a:rPr lang="en-US" sz="1400" dirty="0"/>
              <a:t>Instrument </a:t>
            </a:r>
            <a:r>
              <a:rPr lang="en-US" sz="1400" dirty="0" err="1"/>
              <a:t>financiar</a:t>
            </a:r>
            <a:r>
              <a:rPr lang="en-US" sz="1400" dirty="0"/>
              <a:t> </a:t>
            </a:r>
            <a:r>
              <a:rPr lang="en-US" sz="1400" dirty="0" err="1"/>
              <a:t>pentru</a:t>
            </a:r>
            <a:r>
              <a:rPr lang="en-US" sz="1400" dirty="0"/>
              <a:t> </a:t>
            </a:r>
            <a:r>
              <a:rPr lang="en-US" sz="1400" dirty="0" err="1"/>
              <a:t>sprijinirea</a:t>
            </a:r>
            <a:r>
              <a:rPr lang="en-US" sz="1400" dirty="0"/>
              <a:t> </a:t>
            </a:r>
            <a:r>
              <a:rPr lang="en-US" sz="1400" dirty="0" err="1"/>
              <a:t>tuturor</a:t>
            </a:r>
            <a:r>
              <a:rPr lang="en-US" sz="1400" dirty="0"/>
              <a:t> </a:t>
            </a:r>
            <a:r>
              <a:rPr lang="en-US" sz="1400" dirty="0" err="1"/>
              <a:t>categoriilor</a:t>
            </a:r>
            <a:r>
              <a:rPr lang="en-US" sz="1400" dirty="0"/>
              <a:t> de mid-caps cu </a:t>
            </a:r>
            <a:r>
              <a:rPr lang="en-US" sz="1400" dirty="0" err="1"/>
              <a:t>proiecte</a:t>
            </a:r>
            <a:r>
              <a:rPr lang="en-US" sz="1400" dirty="0"/>
              <a:t> </a:t>
            </a:r>
            <a:r>
              <a:rPr lang="en-US" sz="1400" dirty="0" err="1"/>
              <a:t>inovative</a:t>
            </a:r>
            <a:r>
              <a:rPr lang="en-US" sz="1400" dirty="0"/>
              <a:t> din </a:t>
            </a:r>
            <a:r>
              <a:rPr lang="en-US" sz="1400" dirty="0" err="1"/>
              <a:t>regiunea</a:t>
            </a:r>
            <a:r>
              <a:rPr lang="en-US" sz="1400" dirty="0"/>
              <a:t> Nord-Est.</a:t>
            </a:r>
          </a:p>
          <a:p>
            <a:pPr algn="just">
              <a:lnSpc>
                <a:spcPct val="115000"/>
              </a:lnSpc>
              <a:tabLst>
                <a:tab pos="228600" algn="l"/>
              </a:tabLst>
            </a:pPr>
            <a:r>
              <a:rPr lang="en-US" sz="1400" b="1" dirty="0" err="1"/>
              <a:t>Bugetul</a:t>
            </a:r>
            <a:r>
              <a:rPr lang="en-US" sz="1400" b="1" dirty="0"/>
              <a:t> </a:t>
            </a:r>
            <a:r>
              <a:rPr lang="en-US" sz="1400" b="1" dirty="0" err="1"/>
              <a:t>alocat</a:t>
            </a:r>
            <a:r>
              <a:rPr lang="en-US" sz="1400" b="1" dirty="0"/>
              <a:t> </a:t>
            </a:r>
            <a:r>
              <a:rPr lang="en-US" sz="1400" b="1" dirty="0" err="1"/>
              <a:t>pentru</a:t>
            </a:r>
            <a:r>
              <a:rPr lang="en-US" sz="1400" b="1" dirty="0"/>
              <a:t> IF-</a:t>
            </a:r>
            <a:r>
              <a:rPr lang="en-US" sz="1400" b="1" dirty="0" err="1"/>
              <a:t>uri</a:t>
            </a:r>
            <a:r>
              <a:rPr lang="en-US" sz="1400" b="1" dirty="0"/>
              <a:t> </a:t>
            </a:r>
            <a:r>
              <a:rPr lang="en-US" sz="1400" b="1" dirty="0" err="1"/>
              <a:t>și</a:t>
            </a:r>
            <a:r>
              <a:rPr lang="en-US" sz="1400" b="1" dirty="0"/>
              <a:t> </a:t>
            </a:r>
            <a:r>
              <a:rPr lang="en-US" sz="1400" b="1" dirty="0" err="1"/>
              <a:t>granturi</a:t>
            </a:r>
            <a:r>
              <a:rPr lang="en-US" sz="1400" b="1" dirty="0"/>
              <a:t> </a:t>
            </a:r>
            <a:r>
              <a:rPr lang="en-US" sz="1400" b="1" dirty="0" err="1"/>
              <a:t>este</a:t>
            </a:r>
            <a:r>
              <a:rPr lang="en-US" sz="1400" b="1" dirty="0"/>
              <a:t> de 170,5 </a:t>
            </a:r>
            <a:r>
              <a:rPr lang="en-US" sz="1400" b="1" dirty="0" err="1"/>
              <a:t>milioane</a:t>
            </a:r>
            <a:r>
              <a:rPr lang="en-US" sz="1400" b="1" dirty="0"/>
              <a:t> euro (FEDR </a:t>
            </a:r>
            <a:r>
              <a:rPr lang="en-US" sz="1400" b="1" dirty="0" err="1"/>
              <a:t>și</a:t>
            </a:r>
            <a:r>
              <a:rPr lang="en-US" sz="1400" b="1" dirty="0"/>
              <a:t> BS). </a:t>
            </a:r>
            <a:endParaRPr lang="ro-RO" sz="1400" b="1" dirty="0"/>
          </a:p>
          <a:p>
            <a:pPr algn="just">
              <a:lnSpc>
                <a:spcPct val="115000"/>
              </a:lnSpc>
              <a:tabLst>
                <a:tab pos="228600" algn="l"/>
              </a:tabLst>
            </a:pPr>
            <a:endParaRPr lang="en-US" sz="1400" b="1" dirty="0"/>
          </a:p>
          <a:p>
            <a:pPr algn="just">
              <a:lnSpc>
                <a:spcPct val="115000"/>
              </a:lnSpc>
              <a:tabLst>
                <a:tab pos="228600" algn="l"/>
              </a:tabLst>
            </a:pPr>
            <a:r>
              <a:rPr lang="en-US" sz="1400" dirty="0" err="1"/>
              <a:t>Destinația</a:t>
            </a:r>
            <a:r>
              <a:rPr lang="en-US" sz="1400" dirty="0"/>
              <a:t> </a:t>
            </a:r>
            <a:r>
              <a:rPr lang="en-US" sz="1400" dirty="0" err="1"/>
              <a:t>componentelor</a:t>
            </a:r>
            <a:r>
              <a:rPr lang="en-US" sz="1400" dirty="0"/>
              <a:t> de grant </a:t>
            </a:r>
            <a:r>
              <a:rPr lang="en-US" sz="1400" dirty="0" err="1"/>
              <a:t>este</a:t>
            </a:r>
            <a:r>
              <a:rPr lang="en-US" sz="1400" dirty="0"/>
              <a:t>: </a:t>
            </a:r>
            <a:r>
              <a:rPr lang="en-US" sz="1400" dirty="0" err="1"/>
              <a:t>subvenție</a:t>
            </a:r>
            <a:r>
              <a:rPr lang="en-US" sz="1400" dirty="0"/>
              <a:t> </a:t>
            </a:r>
            <a:r>
              <a:rPr lang="en-US" sz="1400" dirty="0" err="1"/>
              <a:t>dobândă</a:t>
            </a:r>
            <a:r>
              <a:rPr lang="en-US" sz="1400" dirty="0"/>
              <a:t> </a:t>
            </a:r>
            <a:r>
              <a:rPr lang="en-US" sz="1400" dirty="0" err="1"/>
              <a:t>și</a:t>
            </a:r>
            <a:r>
              <a:rPr lang="en-US" sz="1400" dirty="0"/>
              <a:t>/</a:t>
            </a:r>
            <a:r>
              <a:rPr lang="en-US" sz="1400" dirty="0" err="1"/>
              <a:t>sau</a:t>
            </a:r>
            <a:r>
              <a:rPr lang="en-US" sz="1400" dirty="0"/>
              <a:t> capital rebate (</a:t>
            </a:r>
            <a:r>
              <a:rPr lang="en-US" sz="1400" dirty="0" err="1"/>
              <a:t>în</a:t>
            </a:r>
            <a:r>
              <a:rPr lang="en-US" sz="1400" dirty="0"/>
              <a:t> </a:t>
            </a:r>
            <a:r>
              <a:rPr lang="en-US" sz="1400" dirty="0" err="1"/>
              <a:t>condițiile</a:t>
            </a:r>
            <a:r>
              <a:rPr lang="en-US" sz="1400" dirty="0"/>
              <a:t> </a:t>
            </a:r>
            <a:r>
              <a:rPr lang="en-US" sz="1400" dirty="0" err="1"/>
              <a:t>îndeplinirii</a:t>
            </a:r>
            <a:r>
              <a:rPr lang="en-US" sz="1400" dirty="0"/>
              <a:t> </a:t>
            </a:r>
            <a:r>
              <a:rPr lang="en-US" sz="1400" dirty="0" err="1"/>
              <a:t>unor</a:t>
            </a:r>
            <a:r>
              <a:rPr lang="en-US" sz="1400" dirty="0"/>
              <a:t> </a:t>
            </a:r>
            <a:r>
              <a:rPr lang="en-US" sz="1400" dirty="0" err="1"/>
              <a:t>indicatori</a:t>
            </a:r>
            <a:r>
              <a:rPr lang="en-US" sz="1400" dirty="0"/>
              <a:t> </a:t>
            </a:r>
            <a:r>
              <a:rPr lang="en-US" sz="1400" dirty="0" err="1"/>
              <a:t>aprobați</a:t>
            </a:r>
            <a:r>
              <a:rPr lang="en-US" sz="1400" dirty="0"/>
              <a:t> de </a:t>
            </a:r>
            <a:r>
              <a:rPr lang="en-US" sz="1400" dirty="0" err="1"/>
              <a:t>Autoritatea</a:t>
            </a:r>
            <a:r>
              <a:rPr lang="en-US" sz="1400" dirty="0"/>
              <a:t> de Management), </a:t>
            </a:r>
            <a:r>
              <a:rPr lang="en-US" sz="1400" dirty="0" err="1"/>
              <a:t>în</a:t>
            </a:r>
            <a:r>
              <a:rPr lang="en-US" sz="1400" dirty="0"/>
              <a:t> </a:t>
            </a:r>
            <a:r>
              <a:rPr lang="en-US" sz="1400" dirty="0" err="1"/>
              <a:t>limitele</a:t>
            </a:r>
            <a:r>
              <a:rPr lang="en-US" sz="1400" dirty="0"/>
              <a:t> </a:t>
            </a:r>
            <a:r>
              <a:rPr lang="en-US" sz="1400" dirty="0" err="1"/>
              <a:t>stabilite</a:t>
            </a:r>
            <a:r>
              <a:rPr lang="en-US" sz="1400" dirty="0"/>
              <a:t> prin </a:t>
            </a:r>
            <a:r>
              <a:rPr lang="en-US" sz="1400" dirty="0" err="1"/>
              <a:t>schemele</a:t>
            </a:r>
            <a:r>
              <a:rPr lang="en-US" sz="1400" dirty="0"/>
              <a:t> de </a:t>
            </a:r>
            <a:r>
              <a:rPr lang="en-US" sz="1400" dirty="0" err="1"/>
              <a:t>ajutor</a:t>
            </a:r>
            <a:r>
              <a:rPr lang="en-US" sz="1400" dirty="0"/>
              <a:t> de stat </a:t>
            </a:r>
            <a:r>
              <a:rPr lang="en-US" sz="1400" dirty="0" err="1"/>
              <a:t>atașate</a:t>
            </a:r>
            <a:r>
              <a:rPr lang="en-US" sz="1400" dirty="0"/>
              <a:t> </a:t>
            </a:r>
            <a:r>
              <a:rPr lang="en-US" sz="1400" dirty="0" err="1"/>
              <a:t>fiecărui</a:t>
            </a:r>
            <a:r>
              <a:rPr lang="en-US" sz="1400" dirty="0"/>
              <a:t> instrument.</a:t>
            </a:r>
          </a:p>
        </p:txBody>
      </p:sp>
      <p:pic>
        <p:nvPicPr>
          <p:cNvPr id="7" name="Picture 2" descr="Inforegio - Download centre for visual elements">
            <a:extLst>
              <a:ext uri="{FF2B5EF4-FFF2-40B4-BE49-F238E27FC236}">
                <a16:creationId xmlns:a16="http://schemas.microsoft.com/office/drawing/2014/main" id="{F5871493-81A8-5793-8B3D-3FF4AE073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8372" y="-19602"/>
            <a:ext cx="743627" cy="69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9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673D3C-5C8D-83BB-ED54-FE96DEBBB47E}"/>
              </a:ext>
            </a:extLst>
          </p:cNvPr>
          <p:cNvSpPr txBox="1"/>
          <p:nvPr/>
        </p:nvSpPr>
        <p:spPr>
          <a:xfrm>
            <a:off x="877454" y="814419"/>
            <a:ext cx="9494981" cy="2304605"/>
          </a:xfrm>
          <a:prstGeom prst="rect">
            <a:avLst/>
          </a:prstGeom>
          <a:noFill/>
        </p:spPr>
        <p:txBody>
          <a:bodyPr wrap="square">
            <a:spAutoFit/>
          </a:bodyPr>
          <a:lstStyle/>
          <a:p>
            <a:pPr algn="just">
              <a:lnSpc>
                <a:spcPct val="115000"/>
              </a:lnSpc>
              <a:tabLst>
                <a:tab pos="228600" algn="l"/>
              </a:tabLst>
            </a:pPr>
            <a:r>
              <a:rPr lang="ro-RO" sz="1400" b="1" dirty="0"/>
              <a:t>V. </a:t>
            </a:r>
            <a:r>
              <a:rPr lang="en-US" sz="1400" b="1" dirty="0" err="1"/>
              <a:t>Instrumentul</a:t>
            </a:r>
            <a:r>
              <a:rPr lang="en-US" sz="1400" b="1" dirty="0"/>
              <a:t> </a:t>
            </a:r>
            <a:r>
              <a:rPr lang="en-US" sz="1400" b="1" dirty="0" err="1"/>
              <a:t>financiar</a:t>
            </a:r>
            <a:r>
              <a:rPr lang="en-US" sz="1400" b="1" dirty="0"/>
              <a:t> de tip </a:t>
            </a:r>
            <a:r>
              <a:rPr lang="en-US" sz="1400" b="1" dirty="0" err="1"/>
              <a:t>garanție</a:t>
            </a:r>
            <a:r>
              <a:rPr lang="en-US" sz="1400" b="1" dirty="0"/>
              <a:t> de </a:t>
            </a:r>
            <a:r>
              <a:rPr lang="en-US" sz="1400" b="1" dirty="0" err="1"/>
              <a:t>portofoliu</a:t>
            </a:r>
            <a:r>
              <a:rPr lang="en-US" sz="1400" b="1" dirty="0"/>
              <a:t>, </a:t>
            </a:r>
            <a:r>
              <a:rPr lang="en-US" sz="1400" b="1" dirty="0" err="1"/>
              <a:t>combinat</a:t>
            </a:r>
            <a:r>
              <a:rPr lang="en-US" sz="1400" b="1" dirty="0"/>
              <a:t> cu grant, </a:t>
            </a:r>
            <a:r>
              <a:rPr lang="en-US" sz="1400" b="1" dirty="0" err="1"/>
              <a:t>finanțat</a:t>
            </a:r>
            <a:r>
              <a:rPr lang="en-US" sz="1400" b="1" dirty="0"/>
              <a:t> din </a:t>
            </a:r>
            <a:r>
              <a:rPr lang="en-US" sz="1400" b="1" dirty="0" err="1"/>
              <a:t>Programul</a:t>
            </a:r>
            <a:r>
              <a:rPr lang="en-US" sz="1400" b="1" dirty="0"/>
              <a:t> Regional Centru 2021-2027 (PRC)</a:t>
            </a:r>
            <a:endParaRPr lang="ro-RO" sz="1400" b="1" dirty="0"/>
          </a:p>
          <a:p>
            <a:pPr algn="just">
              <a:lnSpc>
                <a:spcPct val="115000"/>
              </a:lnSpc>
              <a:tabLst>
                <a:tab pos="228600" algn="l"/>
              </a:tabLst>
            </a:pPr>
            <a:r>
              <a:rPr lang="en-US" sz="1400" dirty="0" err="1"/>
              <a:t>Instrumentul</a:t>
            </a:r>
            <a:r>
              <a:rPr lang="en-US" sz="1400" dirty="0"/>
              <a:t> </a:t>
            </a:r>
            <a:r>
              <a:rPr lang="en-US" sz="1400" dirty="0" err="1"/>
              <a:t>financiar</a:t>
            </a:r>
            <a:r>
              <a:rPr lang="en-US" sz="1400" dirty="0"/>
              <a:t> de tip </a:t>
            </a:r>
            <a:r>
              <a:rPr lang="en-US" sz="1400" dirty="0" err="1"/>
              <a:t>garanție</a:t>
            </a:r>
            <a:r>
              <a:rPr lang="en-US" sz="1400" dirty="0"/>
              <a:t> de </a:t>
            </a:r>
            <a:r>
              <a:rPr lang="en-US" sz="1400" dirty="0" err="1"/>
              <a:t>portofoliu</a:t>
            </a:r>
            <a:r>
              <a:rPr lang="en-US" sz="1400" dirty="0"/>
              <a:t>, </a:t>
            </a:r>
            <a:r>
              <a:rPr lang="en-US" sz="1400" dirty="0" err="1"/>
              <a:t>combinat</a:t>
            </a:r>
            <a:r>
              <a:rPr lang="en-US" sz="1400" dirty="0"/>
              <a:t> cu grant, </a:t>
            </a:r>
            <a:r>
              <a:rPr lang="en-US" sz="1400" dirty="0" err="1"/>
              <a:t>este</a:t>
            </a:r>
            <a:r>
              <a:rPr lang="en-US" sz="1400" dirty="0"/>
              <a:t> </a:t>
            </a:r>
            <a:r>
              <a:rPr lang="en-US" sz="1400" dirty="0" err="1"/>
              <a:t>destinat</a:t>
            </a:r>
            <a:r>
              <a:rPr lang="en-US" sz="1400" dirty="0"/>
              <a:t> </a:t>
            </a:r>
            <a:r>
              <a:rPr lang="en-US" sz="1400" dirty="0" err="1"/>
              <a:t>sprijinirii</a:t>
            </a:r>
            <a:r>
              <a:rPr lang="en-US" sz="1400" dirty="0"/>
              <a:t> </a:t>
            </a:r>
            <a:r>
              <a:rPr lang="en-US" sz="1400" dirty="0" err="1"/>
              <a:t>competitivității</a:t>
            </a:r>
            <a:r>
              <a:rPr lang="en-US" sz="1400" dirty="0"/>
              <a:t> IMM-</a:t>
            </a:r>
            <a:r>
              <a:rPr lang="en-US" sz="1400" dirty="0" err="1"/>
              <a:t>urilor</a:t>
            </a:r>
            <a:r>
              <a:rPr lang="en-US" sz="1400" dirty="0"/>
              <a:t> din </a:t>
            </a:r>
            <a:r>
              <a:rPr lang="en-US" sz="1400" dirty="0" err="1"/>
              <a:t>Regiunea</a:t>
            </a:r>
            <a:r>
              <a:rPr lang="en-US" sz="1400" dirty="0"/>
              <a:t> Centru.</a:t>
            </a:r>
          </a:p>
          <a:p>
            <a:pPr algn="just">
              <a:lnSpc>
                <a:spcPct val="115000"/>
              </a:lnSpc>
              <a:tabLst>
                <a:tab pos="228600" algn="l"/>
              </a:tabLst>
            </a:pPr>
            <a:r>
              <a:rPr lang="en-US" sz="1400" b="1" dirty="0" err="1"/>
              <a:t>Bugetul</a:t>
            </a:r>
            <a:r>
              <a:rPr lang="en-US" sz="1400" b="1" dirty="0"/>
              <a:t> </a:t>
            </a:r>
            <a:r>
              <a:rPr lang="en-US" sz="1400" b="1" dirty="0" err="1"/>
              <a:t>alocat</a:t>
            </a:r>
            <a:r>
              <a:rPr lang="en-US" sz="1400" b="1" dirty="0"/>
              <a:t>: 29,3 </a:t>
            </a:r>
            <a:r>
              <a:rPr lang="en-US" sz="1400" b="1" dirty="0" err="1"/>
              <a:t>milioane</a:t>
            </a:r>
            <a:r>
              <a:rPr lang="en-US" sz="1400" b="1" dirty="0"/>
              <a:t> euro (FEDR </a:t>
            </a:r>
            <a:r>
              <a:rPr lang="en-US" sz="1400" b="1" dirty="0" err="1"/>
              <a:t>și</a:t>
            </a:r>
            <a:r>
              <a:rPr lang="en-US" sz="1400" b="1" dirty="0"/>
              <a:t> BS).</a:t>
            </a:r>
            <a:endParaRPr lang="ro-RO" sz="1400" b="1" dirty="0"/>
          </a:p>
          <a:p>
            <a:pPr algn="just">
              <a:lnSpc>
                <a:spcPct val="115000"/>
              </a:lnSpc>
              <a:tabLst>
                <a:tab pos="228600" algn="l"/>
              </a:tabLst>
            </a:pPr>
            <a:endParaRPr lang="en-US" sz="1400" b="1" dirty="0"/>
          </a:p>
          <a:p>
            <a:pPr algn="just">
              <a:lnSpc>
                <a:spcPct val="115000"/>
              </a:lnSpc>
              <a:tabLst>
                <a:tab pos="228600" algn="l"/>
              </a:tabLst>
            </a:pPr>
            <a:r>
              <a:rPr lang="en-US" sz="1400" dirty="0" err="1"/>
              <a:t>Destinația</a:t>
            </a:r>
            <a:r>
              <a:rPr lang="en-US" sz="1400" dirty="0"/>
              <a:t> </a:t>
            </a:r>
            <a:r>
              <a:rPr lang="en-US" sz="1400" dirty="0" err="1"/>
              <a:t>componentelor</a:t>
            </a:r>
            <a:r>
              <a:rPr lang="en-US" sz="1400" dirty="0"/>
              <a:t> de grant </a:t>
            </a:r>
            <a:r>
              <a:rPr lang="en-US" sz="1400" dirty="0" err="1"/>
              <a:t>este</a:t>
            </a:r>
            <a:r>
              <a:rPr lang="en-US" sz="1400" dirty="0"/>
              <a:t>: </a:t>
            </a:r>
            <a:r>
              <a:rPr lang="en-US" sz="1400" dirty="0" err="1"/>
              <a:t>subvenție</a:t>
            </a:r>
            <a:r>
              <a:rPr lang="en-US" sz="1400" dirty="0"/>
              <a:t> </a:t>
            </a:r>
            <a:r>
              <a:rPr lang="en-US" sz="1400" dirty="0" err="1"/>
              <a:t>dobândă</a:t>
            </a:r>
            <a:r>
              <a:rPr lang="en-US" sz="1400" dirty="0"/>
              <a:t> </a:t>
            </a:r>
            <a:r>
              <a:rPr lang="en-US" sz="1400" dirty="0" err="1"/>
              <a:t>și</a:t>
            </a:r>
            <a:r>
              <a:rPr lang="en-US" sz="1400" dirty="0"/>
              <a:t>/</a:t>
            </a:r>
            <a:r>
              <a:rPr lang="en-US" sz="1400" dirty="0" err="1"/>
              <a:t>sau</a:t>
            </a:r>
            <a:r>
              <a:rPr lang="en-US" sz="1400" dirty="0"/>
              <a:t> capital rebate (</a:t>
            </a:r>
            <a:r>
              <a:rPr lang="en-US" sz="1400" dirty="0" err="1"/>
              <a:t>în</a:t>
            </a:r>
            <a:r>
              <a:rPr lang="en-US" sz="1400" dirty="0"/>
              <a:t> </a:t>
            </a:r>
            <a:r>
              <a:rPr lang="en-US" sz="1400" dirty="0" err="1"/>
              <a:t>condițiile</a:t>
            </a:r>
            <a:r>
              <a:rPr lang="en-US" sz="1400" dirty="0"/>
              <a:t> </a:t>
            </a:r>
            <a:r>
              <a:rPr lang="en-US" sz="1400" dirty="0" err="1"/>
              <a:t>îndeplinirii</a:t>
            </a:r>
            <a:r>
              <a:rPr lang="en-US" sz="1400" dirty="0"/>
              <a:t> </a:t>
            </a:r>
            <a:r>
              <a:rPr lang="en-US" sz="1400" dirty="0" err="1"/>
              <a:t>unor</a:t>
            </a:r>
            <a:r>
              <a:rPr lang="en-US" sz="1400" dirty="0"/>
              <a:t> </a:t>
            </a:r>
            <a:r>
              <a:rPr lang="en-US" sz="1400" dirty="0" err="1"/>
              <a:t>indicatori</a:t>
            </a:r>
            <a:r>
              <a:rPr lang="en-US" sz="1400" dirty="0"/>
              <a:t> </a:t>
            </a:r>
            <a:r>
              <a:rPr lang="en-US" sz="1400" dirty="0" err="1"/>
              <a:t>aprobați</a:t>
            </a:r>
            <a:r>
              <a:rPr lang="en-US" sz="1400" dirty="0"/>
              <a:t> de </a:t>
            </a:r>
            <a:r>
              <a:rPr lang="en-US" sz="1400" dirty="0" err="1"/>
              <a:t>Autoritatea</a:t>
            </a:r>
            <a:r>
              <a:rPr lang="en-US" sz="1400" dirty="0"/>
              <a:t> de Management), </a:t>
            </a:r>
            <a:r>
              <a:rPr lang="en-US" sz="1400" dirty="0" err="1"/>
              <a:t>în</a:t>
            </a:r>
            <a:r>
              <a:rPr lang="en-US" sz="1400" dirty="0"/>
              <a:t> </a:t>
            </a:r>
            <a:r>
              <a:rPr lang="en-US" sz="1400" dirty="0" err="1"/>
              <a:t>limitele</a:t>
            </a:r>
            <a:r>
              <a:rPr lang="en-US" sz="1400" dirty="0"/>
              <a:t> </a:t>
            </a:r>
            <a:r>
              <a:rPr lang="en-US" sz="1400" dirty="0" err="1"/>
              <a:t>stabilite</a:t>
            </a:r>
            <a:r>
              <a:rPr lang="en-US" sz="1400" dirty="0"/>
              <a:t> prin </a:t>
            </a:r>
            <a:r>
              <a:rPr lang="en-US" sz="1400" dirty="0" err="1"/>
              <a:t>schemele</a:t>
            </a:r>
            <a:r>
              <a:rPr lang="en-US" sz="1400" dirty="0"/>
              <a:t> de </a:t>
            </a:r>
            <a:r>
              <a:rPr lang="en-US" sz="1400" dirty="0" err="1"/>
              <a:t>ajutor</a:t>
            </a:r>
            <a:r>
              <a:rPr lang="en-US" sz="1400" dirty="0"/>
              <a:t> de stat </a:t>
            </a:r>
            <a:r>
              <a:rPr lang="en-US" sz="1400" dirty="0" err="1"/>
              <a:t>atașate</a:t>
            </a:r>
            <a:r>
              <a:rPr lang="en-US" sz="1400" dirty="0"/>
              <a:t> </a:t>
            </a:r>
            <a:r>
              <a:rPr lang="en-US" sz="1400" dirty="0" err="1"/>
              <a:t>fiecărui</a:t>
            </a:r>
            <a:r>
              <a:rPr lang="en-US" sz="1400" dirty="0"/>
              <a:t> instrument. </a:t>
            </a:r>
          </a:p>
        </p:txBody>
      </p:sp>
      <p:sp>
        <p:nvSpPr>
          <p:cNvPr id="6" name="TextBox 5">
            <a:extLst>
              <a:ext uri="{FF2B5EF4-FFF2-40B4-BE49-F238E27FC236}">
                <a16:creationId xmlns:a16="http://schemas.microsoft.com/office/drawing/2014/main" id="{7F8AB7E9-E823-85A4-74B8-317214BEF876}"/>
              </a:ext>
            </a:extLst>
          </p:cNvPr>
          <p:cNvSpPr txBox="1"/>
          <p:nvPr/>
        </p:nvSpPr>
        <p:spPr>
          <a:xfrm>
            <a:off x="844412" y="3491217"/>
            <a:ext cx="9561064" cy="3257623"/>
          </a:xfrm>
          <a:prstGeom prst="rect">
            <a:avLst/>
          </a:prstGeom>
          <a:noFill/>
        </p:spPr>
        <p:txBody>
          <a:bodyPr wrap="square">
            <a:spAutoFit/>
          </a:bodyPr>
          <a:lstStyle/>
          <a:p>
            <a:pPr algn="just">
              <a:lnSpc>
                <a:spcPct val="115000"/>
              </a:lnSpc>
              <a:tabLst>
                <a:tab pos="228600" algn="l"/>
              </a:tabLst>
            </a:pPr>
            <a:r>
              <a:rPr lang="ro-RO" sz="1400" b="1" dirty="0"/>
              <a:t>VI</a:t>
            </a:r>
            <a:r>
              <a:rPr lang="ro-RO" sz="1400" dirty="0"/>
              <a:t>. </a:t>
            </a:r>
            <a:r>
              <a:rPr lang="en-US" sz="1400" b="1" dirty="0" err="1"/>
              <a:t>Instrumentul</a:t>
            </a:r>
            <a:r>
              <a:rPr lang="en-US" sz="1400" b="1" dirty="0"/>
              <a:t> </a:t>
            </a:r>
            <a:r>
              <a:rPr lang="en-US" sz="1400" b="1" dirty="0" err="1"/>
              <a:t>financiar</a:t>
            </a:r>
            <a:r>
              <a:rPr lang="en-US" sz="1400" b="1" dirty="0"/>
              <a:t> de tip </a:t>
            </a:r>
            <a:r>
              <a:rPr lang="en-US" sz="1400" b="1" dirty="0" err="1"/>
              <a:t>garanție</a:t>
            </a:r>
            <a:r>
              <a:rPr lang="en-US" sz="1400" b="1" dirty="0"/>
              <a:t> de </a:t>
            </a:r>
            <a:r>
              <a:rPr lang="en-US" sz="1400" b="1" dirty="0" err="1"/>
              <a:t>portofoliu</a:t>
            </a:r>
            <a:r>
              <a:rPr lang="en-US" sz="1400" b="1" dirty="0"/>
              <a:t>, </a:t>
            </a:r>
            <a:r>
              <a:rPr lang="en-US" sz="1400" b="1" dirty="0" err="1"/>
              <a:t>combinat</a:t>
            </a:r>
            <a:r>
              <a:rPr lang="en-US" sz="1400" b="1" dirty="0"/>
              <a:t> cu grant, </a:t>
            </a:r>
            <a:r>
              <a:rPr lang="en-US" sz="1400" b="1" dirty="0" err="1"/>
              <a:t>finanțate</a:t>
            </a:r>
            <a:r>
              <a:rPr lang="en-US" sz="1400" b="1" dirty="0"/>
              <a:t> din </a:t>
            </a:r>
            <a:r>
              <a:rPr lang="en-US" sz="1400" b="1" dirty="0" err="1"/>
              <a:t>Programul</a:t>
            </a:r>
            <a:r>
              <a:rPr lang="en-US" sz="1400" b="1" dirty="0"/>
              <a:t> Regional </a:t>
            </a:r>
            <a:r>
              <a:rPr lang="en-US" sz="1400" b="1" dirty="0" err="1"/>
              <a:t>București</a:t>
            </a:r>
            <a:r>
              <a:rPr lang="en-US" sz="1400" b="1" dirty="0"/>
              <a:t>-Ilfov 2021-2027 </a:t>
            </a:r>
          </a:p>
          <a:p>
            <a:pPr algn="just">
              <a:lnSpc>
                <a:spcPct val="115000"/>
              </a:lnSpc>
              <a:tabLst>
                <a:tab pos="228600" algn="l"/>
              </a:tabLst>
            </a:pPr>
            <a:r>
              <a:rPr lang="en-US" sz="1400" dirty="0" err="1"/>
              <a:t>Instrumentul</a:t>
            </a:r>
            <a:r>
              <a:rPr lang="en-US" sz="1400" dirty="0"/>
              <a:t> </a:t>
            </a:r>
            <a:r>
              <a:rPr lang="en-US" sz="1400" dirty="0" err="1"/>
              <a:t>financiar</a:t>
            </a:r>
            <a:r>
              <a:rPr lang="en-US" sz="1400" dirty="0"/>
              <a:t> de tip </a:t>
            </a:r>
            <a:r>
              <a:rPr lang="en-US" sz="1400" dirty="0" err="1"/>
              <a:t>garanție</a:t>
            </a:r>
            <a:r>
              <a:rPr lang="en-US" sz="1400" dirty="0"/>
              <a:t> de </a:t>
            </a:r>
            <a:r>
              <a:rPr lang="en-US" sz="1400" dirty="0" err="1"/>
              <a:t>portofoliu</a:t>
            </a:r>
            <a:r>
              <a:rPr lang="en-US" sz="1400" dirty="0"/>
              <a:t>, </a:t>
            </a:r>
            <a:r>
              <a:rPr lang="en-US" sz="1400" dirty="0" err="1"/>
              <a:t>combinat</a:t>
            </a:r>
            <a:r>
              <a:rPr lang="en-US" sz="1400" dirty="0"/>
              <a:t> cu grant, </a:t>
            </a:r>
            <a:r>
              <a:rPr lang="en-US" sz="1400" dirty="0" err="1"/>
              <a:t>este</a:t>
            </a:r>
            <a:r>
              <a:rPr lang="en-US" sz="1400" dirty="0"/>
              <a:t> </a:t>
            </a:r>
            <a:r>
              <a:rPr lang="en-US" sz="1400" dirty="0" err="1"/>
              <a:t>destinat</a:t>
            </a:r>
            <a:r>
              <a:rPr lang="en-US" sz="1400" dirty="0"/>
              <a:t> </a:t>
            </a:r>
            <a:r>
              <a:rPr lang="en-US" sz="1400" dirty="0" err="1"/>
              <a:t>sprijinirii</a:t>
            </a:r>
            <a:r>
              <a:rPr lang="en-US" sz="1400" dirty="0"/>
              <a:t> </a:t>
            </a:r>
            <a:r>
              <a:rPr lang="en-US" sz="1400" dirty="0" err="1"/>
              <a:t>competitivității</a:t>
            </a:r>
            <a:r>
              <a:rPr lang="en-US" sz="1400" dirty="0"/>
              <a:t> IMM-</a:t>
            </a:r>
            <a:r>
              <a:rPr lang="en-US" sz="1400" dirty="0" err="1"/>
              <a:t>urilor</a:t>
            </a:r>
            <a:r>
              <a:rPr lang="en-US" sz="1400" dirty="0"/>
              <a:t> din </a:t>
            </a:r>
            <a:r>
              <a:rPr lang="en-US" sz="1400" dirty="0" err="1"/>
              <a:t>Regiunea</a:t>
            </a:r>
            <a:r>
              <a:rPr lang="en-US" sz="1400" dirty="0"/>
              <a:t> </a:t>
            </a:r>
            <a:r>
              <a:rPr lang="en-US" sz="1400" dirty="0" err="1"/>
              <a:t>București</a:t>
            </a:r>
            <a:r>
              <a:rPr lang="en-US" sz="1400" dirty="0"/>
              <a:t>-Ilfov.</a:t>
            </a:r>
            <a:endParaRPr lang="ro-RO" sz="1400" dirty="0"/>
          </a:p>
          <a:p>
            <a:pPr algn="just">
              <a:lnSpc>
                <a:spcPct val="115000"/>
              </a:lnSpc>
              <a:tabLst>
                <a:tab pos="228600" algn="l"/>
              </a:tabLst>
            </a:pPr>
            <a:endParaRPr lang="en-US" sz="1400" dirty="0"/>
          </a:p>
          <a:p>
            <a:pPr algn="just">
              <a:lnSpc>
                <a:spcPct val="115000"/>
              </a:lnSpc>
              <a:tabLst>
                <a:tab pos="228600" algn="l"/>
              </a:tabLst>
            </a:pPr>
            <a:r>
              <a:rPr lang="en-US" sz="1400" b="1" dirty="0" err="1"/>
              <a:t>Bugetul</a:t>
            </a:r>
            <a:r>
              <a:rPr lang="en-US" sz="1400" b="1" dirty="0"/>
              <a:t> final care </a:t>
            </a:r>
            <a:r>
              <a:rPr lang="en-US" sz="1400" b="1" dirty="0" err="1"/>
              <a:t>va</a:t>
            </a:r>
            <a:r>
              <a:rPr lang="en-US" sz="1400" b="1" dirty="0"/>
              <a:t> fi </a:t>
            </a:r>
            <a:r>
              <a:rPr lang="en-US" sz="1400" b="1" dirty="0" err="1"/>
              <a:t>alocat</a:t>
            </a:r>
            <a:r>
              <a:rPr lang="en-US" sz="1400" b="1" dirty="0"/>
              <a:t> </a:t>
            </a:r>
            <a:r>
              <a:rPr lang="en-US" sz="1400" b="1" dirty="0" err="1"/>
              <a:t>este</a:t>
            </a:r>
            <a:r>
              <a:rPr lang="en-US" sz="1400" b="1" dirty="0"/>
              <a:t> </a:t>
            </a:r>
            <a:r>
              <a:rPr lang="en-US" sz="1400" b="1" dirty="0" err="1"/>
              <a:t>estimat</a:t>
            </a:r>
            <a:r>
              <a:rPr lang="en-US" sz="1400" b="1" dirty="0"/>
              <a:t> la circa 25 </a:t>
            </a:r>
            <a:r>
              <a:rPr lang="en-US" sz="1400" b="1" dirty="0" err="1"/>
              <a:t>milioane</a:t>
            </a:r>
            <a:r>
              <a:rPr lang="en-US" sz="1400" b="1" dirty="0"/>
              <a:t> euro (FEDR </a:t>
            </a:r>
            <a:r>
              <a:rPr lang="en-US" sz="1400" b="1" dirty="0" err="1"/>
              <a:t>și</a:t>
            </a:r>
            <a:r>
              <a:rPr lang="en-US" sz="1400" b="1" dirty="0"/>
              <a:t> BS).</a:t>
            </a:r>
            <a:endParaRPr lang="ro-RO" sz="1400" b="1" dirty="0"/>
          </a:p>
          <a:p>
            <a:pPr algn="just">
              <a:lnSpc>
                <a:spcPct val="115000"/>
              </a:lnSpc>
              <a:tabLst>
                <a:tab pos="228600" algn="l"/>
              </a:tabLst>
            </a:pPr>
            <a:endParaRPr lang="en-US" sz="1400" b="1" dirty="0"/>
          </a:p>
          <a:p>
            <a:pPr algn="just">
              <a:lnSpc>
                <a:spcPct val="115000"/>
              </a:lnSpc>
              <a:tabLst>
                <a:tab pos="228600" algn="l"/>
              </a:tabLst>
            </a:pPr>
            <a:r>
              <a:rPr lang="en-US" sz="1400" dirty="0" err="1"/>
              <a:t>Destinația</a:t>
            </a:r>
            <a:r>
              <a:rPr lang="en-US" sz="1400" dirty="0"/>
              <a:t> </a:t>
            </a:r>
            <a:r>
              <a:rPr lang="en-US" sz="1400" dirty="0" err="1"/>
              <a:t>componentelor</a:t>
            </a:r>
            <a:r>
              <a:rPr lang="en-US" sz="1400" dirty="0"/>
              <a:t> de grant </a:t>
            </a:r>
            <a:r>
              <a:rPr lang="en-US" sz="1400" dirty="0" err="1"/>
              <a:t>este</a:t>
            </a:r>
            <a:r>
              <a:rPr lang="en-US" sz="1400" dirty="0"/>
              <a:t>: </a:t>
            </a:r>
            <a:r>
              <a:rPr lang="en-US" sz="1400" dirty="0" err="1"/>
              <a:t>subvenție</a:t>
            </a:r>
            <a:r>
              <a:rPr lang="en-US" sz="1400" dirty="0"/>
              <a:t> </a:t>
            </a:r>
            <a:r>
              <a:rPr lang="en-US" sz="1400" dirty="0" err="1"/>
              <a:t>dobândă</a:t>
            </a:r>
            <a:r>
              <a:rPr lang="en-US" sz="1400" dirty="0"/>
              <a:t> </a:t>
            </a:r>
            <a:r>
              <a:rPr lang="en-US" sz="1400" dirty="0" err="1"/>
              <a:t>și</a:t>
            </a:r>
            <a:r>
              <a:rPr lang="en-US" sz="1400" dirty="0"/>
              <a:t>/</a:t>
            </a:r>
            <a:r>
              <a:rPr lang="en-US" sz="1400" dirty="0" err="1"/>
              <a:t>sau</a:t>
            </a:r>
            <a:r>
              <a:rPr lang="en-US" sz="1400" dirty="0"/>
              <a:t> capital rebate (</a:t>
            </a:r>
            <a:r>
              <a:rPr lang="en-US" sz="1400" dirty="0" err="1"/>
              <a:t>în</a:t>
            </a:r>
            <a:r>
              <a:rPr lang="en-US" sz="1400" dirty="0"/>
              <a:t> </a:t>
            </a:r>
            <a:r>
              <a:rPr lang="en-US" sz="1400" dirty="0" err="1"/>
              <a:t>condițiile</a:t>
            </a:r>
            <a:r>
              <a:rPr lang="en-US" sz="1400" dirty="0"/>
              <a:t> </a:t>
            </a:r>
            <a:r>
              <a:rPr lang="en-US" sz="1400" dirty="0" err="1"/>
              <a:t>îndeplinirii</a:t>
            </a:r>
            <a:r>
              <a:rPr lang="en-US" sz="1400" dirty="0"/>
              <a:t> </a:t>
            </a:r>
            <a:r>
              <a:rPr lang="en-US" sz="1400" dirty="0" err="1"/>
              <a:t>unor</a:t>
            </a:r>
            <a:r>
              <a:rPr lang="en-US" sz="1400" dirty="0"/>
              <a:t> </a:t>
            </a:r>
            <a:r>
              <a:rPr lang="en-US" sz="1400" dirty="0" err="1"/>
              <a:t>indicatori</a:t>
            </a:r>
            <a:r>
              <a:rPr lang="en-US" sz="1400" dirty="0"/>
              <a:t> </a:t>
            </a:r>
            <a:r>
              <a:rPr lang="en-US" sz="1400" dirty="0" err="1"/>
              <a:t>aprobați</a:t>
            </a:r>
            <a:r>
              <a:rPr lang="en-US" sz="1400" dirty="0"/>
              <a:t> de </a:t>
            </a:r>
            <a:r>
              <a:rPr lang="en-US" sz="1400" dirty="0" err="1"/>
              <a:t>Autoritatea</a:t>
            </a:r>
            <a:r>
              <a:rPr lang="en-US" sz="1400" dirty="0"/>
              <a:t> de Management), </a:t>
            </a:r>
            <a:r>
              <a:rPr lang="en-US" sz="1400" dirty="0" err="1"/>
              <a:t>în</a:t>
            </a:r>
            <a:r>
              <a:rPr lang="en-US" sz="1400" dirty="0"/>
              <a:t> </a:t>
            </a:r>
            <a:r>
              <a:rPr lang="en-US" sz="1400" dirty="0" err="1"/>
              <a:t>limitele</a:t>
            </a:r>
            <a:r>
              <a:rPr lang="en-US" sz="1400" dirty="0"/>
              <a:t> </a:t>
            </a:r>
            <a:r>
              <a:rPr lang="en-US" sz="1400" dirty="0" err="1"/>
              <a:t>stabilite</a:t>
            </a:r>
            <a:r>
              <a:rPr lang="en-US" sz="1400" dirty="0"/>
              <a:t> prin </a:t>
            </a:r>
            <a:r>
              <a:rPr lang="en-US" sz="1400" dirty="0" err="1"/>
              <a:t>schemele</a:t>
            </a:r>
            <a:r>
              <a:rPr lang="en-US" sz="1400" dirty="0"/>
              <a:t> de </a:t>
            </a:r>
            <a:r>
              <a:rPr lang="en-US" sz="1400" dirty="0" err="1"/>
              <a:t>ajutor</a:t>
            </a:r>
            <a:r>
              <a:rPr lang="en-US" sz="1400" dirty="0"/>
              <a:t> de stat </a:t>
            </a:r>
            <a:r>
              <a:rPr lang="en-US" sz="1400" dirty="0" err="1"/>
              <a:t>atașate</a:t>
            </a:r>
            <a:r>
              <a:rPr lang="en-US" sz="1400" dirty="0"/>
              <a:t> </a:t>
            </a:r>
            <a:r>
              <a:rPr lang="en-US" sz="1400" dirty="0" err="1"/>
              <a:t>fiecărui</a:t>
            </a:r>
            <a:r>
              <a:rPr lang="en-US" sz="1400" dirty="0"/>
              <a:t> instrument. </a:t>
            </a:r>
            <a:r>
              <a:rPr lang="ro-RO" sz="1200" dirty="0">
                <a:effectLst/>
                <a:ea typeface="Calibri" panose="020F0502020204030204" pitchFamily="34" charset="0"/>
                <a:cs typeface="Times New Roman" panose="02020603050405020304" pitchFamily="18" charset="0"/>
              </a:rPr>
              <a:t>			</a:t>
            </a: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tabLst>
                <a:tab pos="228600" algn="l"/>
              </a:tabLst>
            </a:pPr>
            <a:r>
              <a:rPr lang="ro-RO"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 Placeholder 3">
            <a:extLst>
              <a:ext uri="{FF2B5EF4-FFF2-40B4-BE49-F238E27FC236}">
                <a16:creationId xmlns:a16="http://schemas.microsoft.com/office/drawing/2014/main" id="{1897ABDB-BC87-32E2-AFAE-6075D72365D9}"/>
              </a:ext>
            </a:extLst>
          </p:cNvPr>
          <p:cNvSpPr txBox="1">
            <a:spLocks/>
          </p:cNvSpPr>
          <p:nvPr/>
        </p:nvSpPr>
        <p:spPr>
          <a:xfrm>
            <a:off x="929682" y="236273"/>
            <a:ext cx="7779312"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dirty="0">
                <a:solidFill>
                  <a:srgbClr val="FFFF00"/>
                </a:solidFill>
                <a:ea typeface="+mj-ea"/>
                <a:cs typeface="+mj-cs"/>
              </a:rPr>
              <a:t>PROGRAME CU MANAGEMENT PARTAJAT 2021-2027</a:t>
            </a:r>
          </a:p>
        </p:txBody>
      </p:sp>
      <p:pic>
        <p:nvPicPr>
          <p:cNvPr id="8" name="Picture 2" descr="Inforegio - Download centre for visual elements">
            <a:extLst>
              <a:ext uri="{FF2B5EF4-FFF2-40B4-BE49-F238E27FC236}">
                <a16:creationId xmlns:a16="http://schemas.microsoft.com/office/drawing/2014/main" id="{C660301C-7BEC-9218-8190-B30405E17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356" y="1"/>
            <a:ext cx="741649" cy="69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7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60D3-866D-DAD3-265B-F47D74DEBFC0}"/>
              </a:ext>
            </a:extLst>
          </p:cNvPr>
          <p:cNvSpPr>
            <a:spLocks noGrp="1"/>
          </p:cNvSpPr>
          <p:nvPr>
            <p:ph type="title"/>
          </p:nvPr>
        </p:nvSpPr>
        <p:spPr>
          <a:xfrm>
            <a:off x="750502" y="957323"/>
            <a:ext cx="4491977" cy="848446"/>
          </a:xfrm>
        </p:spPr>
        <p:txBody>
          <a:bodyPr/>
          <a:lstStyle/>
          <a:p>
            <a:r>
              <a:rPr lang="en-US" sz="1600" dirty="0">
                <a:solidFill>
                  <a:schemeClr val="tx1"/>
                </a:solidFill>
                <a:latin typeface="+mn-lt"/>
                <a:ea typeface="+mn-ea"/>
                <a:cs typeface="+mn-cs"/>
              </a:rPr>
              <a:t>RETROSPECTIVĂ ȘI PERSPECTIVĂ</a:t>
            </a:r>
            <a:br>
              <a:rPr lang="en-US" sz="1600" dirty="0">
                <a:solidFill>
                  <a:srgbClr val="0070C0"/>
                </a:solidFill>
                <a:latin typeface="+mn-lt"/>
                <a:ea typeface="+mn-ea"/>
                <a:cs typeface="+mn-cs"/>
              </a:rPr>
            </a:br>
            <a:endParaRPr lang="en-US" sz="1600" dirty="0">
              <a:solidFill>
                <a:srgbClr val="0070C0"/>
              </a:solidFill>
              <a:latin typeface="+mn-lt"/>
              <a:ea typeface="+mn-ea"/>
              <a:cs typeface="+mn-cs"/>
            </a:endParaRPr>
          </a:p>
        </p:txBody>
      </p:sp>
      <p:sp>
        <p:nvSpPr>
          <p:cNvPr id="4" name="Text Placeholder 3">
            <a:extLst>
              <a:ext uri="{FF2B5EF4-FFF2-40B4-BE49-F238E27FC236}">
                <a16:creationId xmlns:a16="http://schemas.microsoft.com/office/drawing/2014/main" id="{A9CFE5F0-D5FF-5204-045C-B6E5FD0C6E65}"/>
              </a:ext>
            </a:extLst>
          </p:cNvPr>
          <p:cNvSpPr>
            <a:spLocks noGrp="1"/>
          </p:cNvSpPr>
          <p:nvPr>
            <p:ph type="body" sz="quarter" idx="12"/>
          </p:nvPr>
        </p:nvSpPr>
        <p:spPr>
          <a:xfrm>
            <a:off x="750502" y="203251"/>
            <a:ext cx="7154178" cy="338554"/>
          </a:xfrm>
        </p:spPr>
        <p:txBody>
          <a:bodyPr/>
          <a:lstStyle/>
          <a:p>
            <a:r>
              <a:rPr lang="en-US" dirty="0"/>
              <a:t> </a:t>
            </a:r>
            <a:r>
              <a:rPr lang="ro-RO" sz="2000" b="1" dirty="0">
                <a:solidFill>
                  <a:srgbClr val="FFFF00"/>
                </a:solidFill>
                <a:ea typeface="+mj-ea"/>
                <a:cs typeface="+mj-cs"/>
              </a:rPr>
              <a:t>GARANȚIA INVEST EU </a:t>
            </a:r>
            <a:endParaRPr lang="en-US" sz="2000" b="1" dirty="0">
              <a:solidFill>
                <a:srgbClr val="FFFF00"/>
              </a:solidFill>
              <a:ea typeface="+mj-ea"/>
              <a:cs typeface="+mj-cs"/>
            </a:endParaRPr>
          </a:p>
        </p:txBody>
      </p:sp>
      <p:sp>
        <p:nvSpPr>
          <p:cNvPr id="6" name="TextBox 5">
            <a:extLst>
              <a:ext uri="{FF2B5EF4-FFF2-40B4-BE49-F238E27FC236}">
                <a16:creationId xmlns:a16="http://schemas.microsoft.com/office/drawing/2014/main" id="{4ACE1FB4-D88C-04A4-5016-69C30C110B71}"/>
              </a:ext>
            </a:extLst>
          </p:cNvPr>
          <p:cNvSpPr txBox="1"/>
          <p:nvPr/>
        </p:nvSpPr>
        <p:spPr>
          <a:xfrm>
            <a:off x="750502" y="1346442"/>
            <a:ext cx="5406377" cy="338554"/>
          </a:xfrm>
          <a:prstGeom prst="rect">
            <a:avLst/>
          </a:prstGeom>
          <a:noFill/>
        </p:spPr>
        <p:txBody>
          <a:bodyPr wrap="square">
            <a:spAutoFit/>
          </a:bodyPr>
          <a:lstStyle/>
          <a:p>
            <a:pPr algn="just"/>
            <a:r>
              <a:rPr lang="en-US" sz="1600" b="1" dirty="0" err="1">
                <a:solidFill>
                  <a:srgbClr val="0070C0"/>
                </a:solidFill>
              </a:rPr>
              <a:t>Garanție</a:t>
            </a:r>
            <a:r>
              <a:rPr lang="en-US" sz="1600" b="1" dirty="0">
                <a:solidFill>
                  <a:srgbClr val="0070C0"/>
                </a:solidFill>
              </a:rPr>
              <a:t> </a:t>
            </a:r>
            <a:r>
              <a:rPr lang="en-US" sz="1600" b="1" dirty="0" err="1">
                <a:solidFill>
                  <a:srgbClr val="0070C0"/>
                </a:solidFill>
              </a:rPr>
              <a:t>inovatoare</a:t>
            </a:r>
            <a:r>
              <a:rPr lang="en-US" sz="1600" b="1" dirty="0">
                <a:solidFill>
                  <a:srgbClr val="0070C0"/>
                </a:solidFill>
              </a:rPr>
              <a:t> </a:t>
            </a:r>
            <a:r>
              <a:rPr lang="en-US" sz="1600" b="1" dirty="0" err="1">
                <a:solidFill>
                  <a:srgbClr val="0070C0"/>
                </a:solidFill>
              </a:rPr>
              <a:t>susținută</a:t>
            </a:r>
            <a:r>
              <a:rPr lang="en-US" sz="1600" b="1" dirty="0">
                <a:solidFill>
                  <a:srgbClr val="0070C0"/>
                </a:solidFill>
              </a:rPr>
              <a:t> de INVEST EU</a:t>
            </a:r>
          </a:p>
        </p:txBody>
      </p:sp>
      <p:pic>
        <p:nvPicPr>
          <p:cNvPr id="5" name="Picture 2" descr="Inforegio - Download centre for visual elements">
            <a:extLst>
              <a:ext uri="{FF2B5EF4-FFF2-40B4-BE49-F238E27FC236}">
                <a16:creationId xmlns:a16="http://schemas.microsoft.com/office/drawing/2014/main" id="{4B5993FE-41C4-3371-F260-BAF37E5C0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8372" y="-19602"/>
            <a:ext cx="743627" cy="69430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E408995A-A979-FFF4-728A-E35BC9F3F670}"/>
              </a:ext>
            </a:extLst>
          </p:cNvPr>
          <p:cNvSpPr txBox="1">
            <a:spLocks/>
          </p:cNvSpPr>
          <p:nvPr/>
        </p:nvSpPr>
        <p:spPr>
          <a:xfrm>
            <a:off x="615108" y="3126927"/>
            <a:ext cx="10961783" cy="2674519"/>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7000"/>
              </a:lnSpc>
              <a:spcBef>
                <a:spcPts val="0"/>
              </a:spcBef>
              <a:spcAft>
                <a:spcPts val="800"/>
              </a:spcAft>
              <a:buFont typeface="Wingdings" panose="05000000000000000000" pitchFamily="2" charset="2"/>
              <a:buChar char="§"/>
            </a:pPr>
            <a:r>
              <a:rPr lang="en-US" b="0" dirty="0"/>
              <a:t>FNGCIMM </a:t>
            </a:r>
            <a:r>
              <a:rPr lang="en-US" b="0" dirty="0" err="1"/>
              <a:t>va</a:t>
            </a:r>
            <a:r>
              <a:rPr lang="en-US" b="0" dirty="0"/>
              <a:t> </a:t>
            </a:r>
            <a:r>
              <a:rPr lang="en-US" b="0" dirty="0" err="1"/>
              <a:t>putea</a:t>
            </a:r>
            <a:r>
              <a:rPr lang="en-US" b="0" dirty="0"/>
              <a:t> </a:t>
            </a:r>
            <a:r>
              <a:rPr lang="en-US" b="0" dirty="0" err="1"/>
              <a:t>acorda</a:t>
            </a:r>
            <a:r>
              <a:rPr lang="en-US" b="0" dirty="0"/>
              <a:t> </a:t>
            </a:r>
            <a:r>
              <a:rPr lang="en-US" b="0" dirty="0" err="1"/>
              <a:t>garanții</a:t>
            </a:r>
            <a:r>
              <a:rPr lang="en-US" b="0" dirty="0"/>
              <a:t> </a:t>
            </a:r>
            <a:r>
              <a:rPr lang="en-US" b="0" dirty="0" err="1"/>
              <a:t>financiare</a:t>
            </a:r>
            <a:r>
              <a:rPr lang="en-US" b="0" dirty="0"/>
              <a:t> </a:t>
            </a:r>
            <a:r>
              <a:rPr lang="en-US" b="0" dirty="0" err="1"/>
              <a:t>prin</a:t>
            </a:r>
            <a:r>
              <a:rPr lang="en-US" b="0" dirty="0"/>
              <a:t> </a:t>
            </a:r>
            <a:r>
              <a:rPr lang="en-US" b="0" dirty="0" err="1"/>
              <a:t>programul</a:t>
            </a:r>
            <a:r>
              <a:rPr lang="en-US" b="0" dirty="0"/>
              <a:t> INVEST EU, </a:t>
            </a:r>
            <a:r>
              <a:rPr lang="en-US" b="0" dirty="0" err="1"/>
              <a:t>facilitând</a:t>
            </a:r>
            <a:r>
              <a:rPr lang="en-US" b="0" dirty="0"/>
              <a:t> </a:t>
            </a:r>
            <a:r>
              <a:rPr lang="en-US" b="0" dirty="0" err="1"/>
              <a:t>astfel</a:t>
            </a:r>
            <a:r>
              <a:rPr lang="en-US" b="0" dirty="0"/>
              <a:t> </a:t>
            </a:r>
            <a:r>
              <a:rPr lang="en-US" b="0" dirty="0" err="1"/>
              <a:t>accesul</a:t>
            </a:r>
            <a:r>
              <a:rPr lang="en-US" b="0" dirty="0"/>
              <a:t> IMM-</a:t>
            </a:r>
            <a:r>
              <a:rPr lang="en-US" b="0" dirty="0" err="1"/>
              <a:t>urilor</a:t>
            </a:r>
            <a:r>
              <a:rPr lang="en-US" b="0" dirty="0"/>
              <a:t> </a:t>
            </a:r>
            <a:r>
              <a:rPr lang="en-US" b="0" dirty="0" err="1"/>
              <a:t>românești</a:t>
            </a:r>
            <a:r>
              <a:rPr lang="en-US" b="0" dirty="0"/>
              <a:t> la </a:t>
            </a:r>
            <a:r>
              <a:rPr lang="en-US" b="0" dirty="0" err="1"/>
              <a:t>instrumente</a:t>
            </a:r>
            <a:r>
              <a:rPr lang="en-US" b="0" dirty="0"/>
              <a:t> </a:t>
            </a:r>
            <a:r>
              <a:rPr lang="en-US" b="0" dirty="0" err="1"/>
              <a:t>financiare</a:t>
            </a:r>
            <a:r>
              <a:rPr lang="en-US" b="0" dirty="0"/>
              <a:t> </a:t>
            </a:r>
            <a:r>
              <a:rPr lang="en-US" b="0" dirty="0" err="1"/>
              <a:t>dezvoltate</a:t>
            </a:r>
            <a:r>
              <a:rPr lang="en-US" b="0" dirty="0"/>
              <a:t> </a:t>
            </a:r>
            <a:r>
              <a:rPr lang="ro-RO" b="0" dirty="0"/>
              <a:t>în parteneriat cu Comisia Europeană</a:t>
            </a:r>
            <a:r>
              <a:rPr lang="en-US" b="0" dirty="0"/>
              <a:t>, </a:t>
            </a:r>
            <a:r>
              <a:rPr lang="en-US" b="0" dirty="0" err="1"/>
              <a:t>pentru</a:t>
            </a:r>
            <a:r>
              <a:rPr lang="en-US" b="0" dirty="0"/>
              <a:t> a </a:t>
            </a:r>
            <a:r>
              <a:rPr lang="en-US" b="0" dirty="0" err="1"/>
              <a:t>sprijini</a:t>
            </a:r>
            <a:r>
              <a:rPr lang="en-US" b="0" dirty="0"/>
              <a:t> </a:t>
            </a:r>
            <a:r>
              <a:rPr lang="en-US" b="0" dirty="0" err="1"/>
              <a:t>proiecte</a:t>
            </a:r>
            <a:r>
              <a:rPr lang="en-US" b="0" dirty="0"/>
              <a:t> </a:t>
            </a:r>
            <a:r>
              <a:rPr lang="en-US" b="0" dirty="0" err="1"/>
              <a:t>și</a:t>
            </a:r>
            <a:r>
              <a:rPr lang="en-US" b="0" dirty="0"/>
              <a:t> </a:t>
            </a:r>
            <a:r>
              <a:rPr lang="en-US" b="0" dirty="0" err="1"/>
              <a:t>inițiative</a:t>
            </a:r>
            <a:r>
              <a:rPr lang="en-US" b="0" dirty="0"/>
              <a:t> de </a:t>
            </a:r>
            <a:r>
              <a:rPr lang="en-US" b="0" dirty="0" err="1"/>
              <a:t>investiții</a:t>
            </a:r>
            <a:r>
              <a:rPr lang="en-US" b="0" dirty="0"/>
              <a:t> cu impact economic </a:t>
            </a:r>
            <a:r>
              <a:rPr lang="en-US" b="0" dirty="0" err="1"/>
              <a:t>și</a:t>
            </a:r>
            <a:r>
              <a:rPr lang="en-US" b="0" dirty="0"/>
              <a:t> social </a:t>
            </a:r>
            <a:r>
              <a:rPr lang="en-US" b="0" dirty="0" err="1"/>
              <a:t>semnificativ</a:t>
            </a:r>
            <a:r>
              <a:rPr lang="ro-RO" b="0" dirty="0"/>
              <a:t>, care se aliniază obiectivelor de politică ale UE</a:t>
            </a:r>
            <a:r>
              <a:rPr lang="en-US" b="0" dirty="0"/>
              <a:t>.</a:t>
            </a:r>
            <a:endParaRPr lang="ro-RO" b="0" dirty="0"/>
          </a:p>
          <a:p>
            <a:pPr algn="just">
              <a:lnSpc>
                <a:spcPct val="107000"/>
              </a:lnSpc>
              <a:spcBef>
                <a:spcPts val="0"/>
              </a:spcBef>
              <a:spcAft>
                <a:spcPts val="800"/>
              </a:spcAft>
            </a:pPr>
            <a:endParaRPr lang="ro-RO" b="0" dirty="0"/>
          </a:p>
          <a:p>
            <a:pPr marL="285750" indent="-285750" algn="just">
              <a:lnSpc>
                <a:spcPct val="107000"/>
              </a:lnSpc>
              <a:spcBef>
                <a:spcPts val="0"/>
              </a:spcBef>
              <a:spcAft>
                <a:spcPts val="800"/>
              </a:spcAft>
              <a:buFont typeface="Wingdings" panose="05000000000000000000" pitchFamily="2" charset="2"/>
              <a:buChar char="§"/>
            </a:pPr>
            <a:r>
              <a:rPr lang="en-US" b="0" dirty="0"/>
              <a:t>FNGCIMM SA IFN </a:t>
            </a:r>
            <a:r>
              <a:rPr lang="ro-RO" b="0" dirty="0"/>
              <a:t>poate</a:t>
            </a:r>
            <a:r>
              <a:rPr lang="en-US" b="0" dirty="0"/>
              <a:t> </a:t>
            </a:r>
            <a:r>
              <a:rPr lang="en-US" b="0" dirty="0" err="1"/>
              <a:t>deveni</a:t>
            </a:r>
            <a:r>
              <a:rPr lang="en-US" b="0" dirty="0"/>
              <a:t> </a:t>
            </a:r>
            <a:r>
              <a:rPr lang="en-US" b="0" dirty="0" err="1"/>
              <a:t>astfel</a:t>
            </a:r>
            <a:r>
              <a:rPr lang="en-US" b="0" dirty="0"/>
              <a:t> </a:t>
            </a:r>
            <a:r>
              <a:rPr lang="en-US" b="0" dirty="0" err="1"/>
              <a:t>primul</a:t>
            </a:r>
            <a:r>
              <a:rPr lang="en-US" b="0" dirty="0"/>
              <a:t> </a:t>
            </a:r>
            <a:r>
              <a:rPr lang="en-US" b="0" dirty="0" err="1"/>
              <a:t>partener</a:t>
            </a:r>
            <a:r>
              <a:rPr lang="ro-RO" b="0" dirty="0"/>
              <a:t> român de implementare </a:t>
            </a:r>
            <a:r>
              <a:rPr lang="en-US" b="0" dirty="0" err="1"/>
              <a:t>în</a:t>
            </a:r>
            <a:r>
              <a:rPr lang="en-US" b="0" dirty="0"/>
              <a:t> </a:t>
            </a:r>
            <a:r>
              <a:rPr lang="en-US" b="0" dirty="0" err="1"/>
              <a:t>cadrul</a:t>
            </a:r>
            <a:r>
              <a:rPr lang="en-US" b="0" dirty="0"/>
              <a:t> Invest EU, </a:t>
            </a:r>
            <a:r>
              <a:rPr lang="en-US" b="0" dirty="0" err="1"/>
              <a:t>alăturându</a:t>
            </a:r>
            <a:r>
              <a:rPr lang="en-US" b="0" dirty="0"/>
              <a:t>-se </a:t>
            </a:r>
            <a:r>
              <a:rPr lang="en-US" b="0" dirty="0" err="1"/>
              <a:t>instituțiilor</a:t>
            </a:r>
            <a:r>
              <a:rPr lang="en-US" b="0" dirty="0"/>
              <a:t> </a:t>
            </a:r>
            <a:r>
              <a:rPr lang="en-US" b="0" dirty="0" err="1"/>
              <a:t>financiare</a:t>
            </a:r>
            <a:r>
              <a:rPr lang="en-US" b="0" dirty="0"/>
              <a:t> </a:t>
            </a:r>
            <a:r>
              <a:rPr lang="ro-RO" b="0" dirty="0"/>
              <a:t>europene și internaționale partenere tradiționale </a:t>
            </a:r>
            <a:r>
              <a:rPr lang="en-US" b="0" dirty="0"/>
              <a:t>ale UE, </a:t>
            </a:r>
            <a:r>
              <a:rPr lang="en-US" b="0" dirty="0" err="1"/>
              <a:t>Băncii</a:t>
            </a:r>
            <a:r>
              <a:rPr lang="en-US" b="0" dirty="0"/>
              <a:t> </a:t>
            </a:r>
            <a:r>
              <a:rPr lang="en-US" b="0" dirty="0" err="1"/>
              <a:t>Europene</a:t>
            </a:r>
            <a:r>
              <a:rPr lang="en-US" b="0" dirty="0"/>
              <a:t> de </a:t>
            </a:r>
            <a:r>
              <a:rPr lang="en-US" b="0" dirty="0" err="1"/>
              <a:t>Investiții</a:t>
            </a:r>
            <a:r>
              <a:rPr lang="en-US" b="0" dirty="0"/>
              <a:t>, </a:t>
            </a:r>
            <a:r>
              <a:rPr lang="en-US" b="0" dirty="0" err="1"/>
              <a:t>Fondului</a:t>
            </a:r>
            <a:r>
              <a:rPr lang="en-US" b="0" dirty="0"/>
              <a:t> European de </a:t>
            </a:r>
            <a:r>
              <a:rPr lang="en-US" b="0" dirty="0" err="1"/>
              <a:t>Investiții</a:t>
            </a:r>
            <a:r>
              <a:rPr lang="en-US" b="0" dirty="0"/>
              <a:t>, </a:t>
            </a:r>
            <a:r>
              <a:rPr lang="en-US" b="0" dirty="0" err="1"/>
              <a:t>Băncii</a:t>
            </a:r>
            <a:r>
              <a:rPr lang="en-US" b="0" dirty="0"/>
              <a:t> de </a:t>
            </a:r>
            <a:r>
              <a:rPr lang="en-US" b="0" dirty="0" err="1"/>
              <a:t>Dezvoltare</a:t>
            </a:r>
            <a:r>
              <a:rPr lang="en-US" b="0" dirty="0"/>
              <a:t> a </a:t>
            </a:r>
            <a:r>
              <a:rPr lang="en-US" b="0" dirty="0" err="1"/>
              <a:t>Consiliului</a:t>
            </a:r>
            <a:r>
              <a:rPr lang="en-US" b="0" dirty="0"/>
              <a:t> </a:t>
            </a:r>
            <a:r>
              <a:rPr lang="en-US" b="0" dirty="0" err="1"/>
              <a:t>Europei</a:t>
            </a:r>
            <a:r>
              <a:rPr lang="en-US" b="0" dirty="0"/>
              <a:t> </a:t>
            </a:r>
            <a:r>
              <a:rPr lang="en-US" b="0" dirty="0" err="1"/>
              <a:t>și</a:t>
            </a:r>
            <a:r>
              <a:rPr lang="en-US" b="0" dirty="0"/>
              <a:t> </a:t>
            </a:r>
            <a:r>
              <a:rPr lang="en-US" b="0" dirty="0" err="1"/>
              <a:t>Băncii</a:t>
            </a:r>
            <a:r>
              <a:rPr lang="en-US" b="0" dirty="0"/>
              <a:t> </a:t>
            </a:r>
            <a:r>
              <a:rPr lang="en-US" b="0" dirty="0" err="1"/>
              <a:t>Europene</a:t>
            </a:r>
            <a:r>
              <a:rPr lang="en-US" b="0" dirty="0"/>
              <a:t>. </a:t>
            </a:r>
            <a:r>
              <a:rPr lang="en-US" b="0" dirty="0" err="1"/>
              <a:t>Agenția</a:t>
            </a:r>
            <a:r>
              <a:rPr lang="en-US" b="0" dirty="0"/>
              <a:t> </a:t>
            </a:r>
            <a:r>
              <a:rPr lang="en-US" b="0" dirty="0" err="1"/>
              <a:t>pentru</a:t>
            </a:r>
            <a:r>
              <a:rPr lang="en-US" b="0" dirty="0"/>
              <a:t> </a:t>
            </a:r>
            <a:r>
              <a:rPr lang="en-US" b="0" dirty="0" err="1"/>
              <a:t>Reconstrucție</a:t>
            </a:r>
            <a:r>
              <a:rPr lang="en-US" b="0" dirty="0"/>
              <a:t> </a:t>
            </a:r>
            <a:r>
              <a:rPr lang="en-US" b="0" dirty="0" err="1"/>
              <a:t>și</a:t>
            </a:r>
            <a:r>
              <a:rPr lang="en-US" b="0" dirty="0"/>
              <a:t> </a:t>
            </a:r>
            <a:r>
              <a:rPr lang="en-US" b="0" dirty="0" err="1"/>
              <a:t>Dezvoltare</a:t>
            </a:r>
            <a:r>
              <a:rPr lang="en-US" b="0" dirty="0"/>
              <a:t>, precum </a:t>
            </a:r>
            <a:r>
              <a:rPr lang="en-US" b="0" dirty="0" err="1"/>
              <a:t>și</a:t>
            </a:r>
            <a:r>
              <a:rPr lang="en-US" b="0" dirty="0"/>
              <a:t> </a:t>
            </a:r>
            <a:r>
              <a:rPr lang="en-US" b="0" dirty="0" err="1"/>
              <a:t>alte</a:t>
            </a:r>
            <a:r>
              <a:rPr lang="en-US" b="0" dirty="0"/>
              <a:t> </a:t>
            </a:r>
            <a:r>
              <a:rPr lang="en-US" b="0" dirty="0" err="1"/>
              <a:t>instituții</a:t>
            </a:r>
            <a:r>
              <a:rPr lang="en-US" b="0" dirty="0"/>
              <a:t> </a:t>
            </a:r>
            <a:r>
              <a:rPr lang="en-US" b="0" dirty="0" err="1"/>
              <a:t>financiare</a:t>
            </a:r>
            <a:r>
              <a:rPr lang="en-US" b="0" dirty="0"/>
              <a:t> </a:t>
            </a:r>
            <a:r>
              <a:rPr lang="en-US" b="0" dirty="0" err="1"/>
              <a:t>prestigioase</a:t>
            </a:r>
            <a:r>
              <a:rPr lang="en-US" b="0" dirty="0"/>
              <a:t> din Italia, </a:t>
            </a:r>
            <a:r>
              <a:rPr lang="en-US" b="0" dirty="0" err="1"/>
              <a:t>Franța</a:t>
            </a:r>
            <a:r>
              <a:rPr lang="en-US" b="0" dirty="0"/>
              <a:t>, </a:t>
            </a:r>
            <a:r>
              <a:rPr lang="en-US" b="0" dirty="0" err="1"/>
              <a:t>Spania</a:t>
            </a:r>
            <a:r>
              <a:rPr lang="en-US" b="0" dirty="0"/>
              <a:t>, </a:t>
            </a:r>
            <a:r>
              <a:rPr lang="en-US" b="0" dirty="0" err="1"/>
              <a:t>Olanda</a:t>
            </a:r>
            <a:r>
              <a:rPr lang="en-US" b="0" dirty="0"/>
              <a:t>, </a:t>
            </a:r>
            <a:r>
              <a:rPr lang="en-US" b="0" dirty="0" err="1"/>
              <a:t>Belgia</a:t>
            </a:r>
            <a:r>
              <a:rPr lang="en-US" b="0" dirty="0"/>
              <a:t>, </a:t>
            </a:r>
            <a:r>
              <a:rPr lang="en-US" b="0" dirty="0" err="1"/>
              <a:t>Ungaria</a:t>
            </a:r>
            <a:r>
              <a:rPr lang="en-US" b="0" dirty="0"/>
              <a:t>, Polonia, Grecia</a:t>
            </a:r>
            <a:r>
              <a:rPr lang="ro-RO" b="0" dirty="0"/>
              <a:t>, Bulgaria,</a:t>
            </a:r>
            <a:r>
              <a:rPr lang="en-US" b="0" dirty="0"/>
              <a:t> Republica </a:t>
            </a:r>
            <a:r>
              <a:rPr lang="en-US" b="0" dirty="0" err="1"/>
              <a:t>Cehă</a:t>
            </a:r>
            <a:r>
              <a:rPr lang="ro-RO" b="0" dirty="0"/>
              <a:t> și Portugalia</a:t>
            </a:r>
            <a:r>
              <a:rPr lang="en-US" b="0" dirty="0"/>
              <a:t>.</a:t>
            </a:r>
            <a:endParaRPr lang="en-US" dirty="0"/>
          </a:p>
        </p:txBody>
      </p:sp>
      <p:sp>
        <p:nvSpPr>
          <p:cNvPr id="10" name="Rectangle 9">
            <a:extLst>
              <a:ext uri="{FF2B5EF4-FFF2-40B4-BE49-F238E27FC236}">
                <a16:creationId xmlns:a16="http://schemas.microsoft.com/office/drawing/2014/main" id="{D72281A7-1ADF-B23B-43FA-062808DED340}"/>
              </a:ext>
            </a:extLst>
          </p:cNvPr>
          <p:cNvSpPr/>
          <p:nvPr/>
        </p:nvSpPr>
        <p:spPr>
          <a:xfrm>
            <a:off x="750502" y="2112607"/>
            <a:ext cx="2539876" cy="584775"/>
          </a:xfrm>
          <a:prstGeom prst="rect">
            <a:avLst/>
          </a:prstGeom>
          <a:noFill/>
        </p:spPr>
        <p:txBody>
          <a:bodyPr wrap="square" lIns="91440" tIns="45720" rIns="91440" bIns="45720">
            <a:spAutoFit/>
          </a:bodyPr>
          <a:lstStyle/>
          <a:p>
            <a:r>
              <a:rPr lang="ro-RO" sz="3200" b="1" cap="none" spc="0" dirty="0">
                <a:ln w="22225">
                  <a:solidFill>
                    <a:schemeClr val="accent2"/>
                  </a:solidFill>
                  <a:prstDash val="solid"/>
                </a:ln>
                <a:solidFill>
                  <a:schemeClr val="accent2">
                    <a:lumMod val="40000"/>
                    <a:lumOff val="60000"/>
                  </a:schemeClr>
                </a:solidFill>
                <a:effectLst/>
              </a:rPr>
              <a:t>24.06.2024</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11" name="Text Placeholder 2">
            <a:extLst>
              <a:ext uri="{FF2B5EF4-FFF2-40B4-BE49-F238E27FC236}">
                <a16:creationId xmlns:a16="http://schemas.microsoft.com/office/drawing/2014/main" id="{5164E5F7-5E5C-234E-13B4-6142710C7CDF}"/>
              </a:ext>
            </a:extLst>
          </p:cNvPr>
          <p:cNvSpPr txBox="1">
            <a:spLocks/>
          </p:cNvSpPr>
          <p:nvPr/>
        </p:nvSpPr>
        <p:spPr>
          <a:xfrm>
            <a:off x="3290378" y="2116634"/>
            <a:ext cx="8157994" cy="848447"/>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Bef>
                <a:spcPts val="0"/>
              </a:spcBef>
              <a:spcAft>
                <a:spcPts val="800"/>
              </a:spcAft>
            </a:pPr>
            <a:r>
              <a:rPr lang="en-US" dirty="0" err="1"/>
              <a:t>Comisia</a:t>
            </a:r>
            <a:r>
              <a:rPr lang="en-US" dirty="0"/>
              <a:t> </a:t>
            </a:r>
            <a:r>
              <a:rPr lang="en-US" dirty="0" err="1"/>
              <a:t>Europeană</a:t>
            </a:r>
            <a:r>
              <a:rPr lang="en-US" dirty="0"/>
              <a:t> a</a:t>
            </a:r>
            <a:r>
              <a:rPr lang="ro-RO" dirty="0"/>
              <a:t> anunțat </a:t>
            </a:r>
            <a:r>
              <a:rPr lang="en-US" dirty="0" err="1"/>
              <a:t>rezultat</a:t>
            </a:r>
            <a:r>
              <a:rPr lang="ro-RO" dirty="0"/>
              <a:t>ul</a:t>
            </a:r>
            <a:r>
              <a:rPr lang="en-US" dirty="0"/>
              <a:t> </a:t>
            </a:r>
            <a:r>
              <a:rPr lang="en-US" dirty="0" err="1"/>
              <a:t>oficial</a:t>
            </a:r>
            <a:r>
              <a:rPr lang="en-US" dirty="0"/>
              <a:t> al </a:t>
            </a:r>
            <a:r>
              <a:rPr lang="en-US" dirty="0" err="1"/>
              <a:t>evaluării</a:t>
            </a:r>
            <a:r>
              <a:rPr lang="en-US" dirty="0"/>
              <a:t> pe </a:t>
            </a:r>
            <a:r>
              <a:rPr lang="en-US" dirty="0" err="1"/>
              <a:t>piloni</a:t>
            </a:r>
            <a:r>
              <a:rPr lang="en-US" dirty="0"/>
              <a:t>, </a:t>
            </a:r>
            <a:r>
              <a:rPr lang="en-US" dirty="0" err="1"/>
              <a:t>în</a:t>
            </a:r>
            <a:r>
              <a:rPr lang="en-US" dirty="0"/>
              <a:t> </a:t>
            </a:r>
            <a:r>
              <a:rPr lang="en-US" dirty="0" err="1"/>
              <a:t>vederea</a:t>
            </a:r>
            <a:r>
              <a:rPr lang="en-US" dirty="0"/>
              <a:t> </a:t>
            </a:r>
            <a:r>
              <a:rPr lang="en-US" dirty="0" err="1"/>
              <a:t>acceptării</a:t>
            </a:r>
            <a:r>
              <a:rPr lang="en-US" dirty="0"/>
              <a:t> FNGCIMM ca </a:t>
            </a:r>
            <a:r>
              <a:rPr lang="en-US" dirty="0" err="1"/>
              <a:t>partener</a:t>
            </a:r>
            <a:r>
              <a:rPr lang="en-US" dirty="0"/>
              <a:t> de </a:t>
            </a:r>
            <a:r>
              <a:rPr lang="en-US" dirty="0" err="1"/>
              <a:t>implementare</a:t>
            </a:r>
            <a:r>
              <a:rPr lang="en-US" dirty="0"/>
              <a:t> </a:t>
            </a:r>
            <a:r>
              <a:rPr lang="en-US" dirty="0" err="1"/>
              <a:t>în</a:t>
            </a:r>
            <a:r>
              <a:rPr lang="en-US" dirty="0"/>
              <a:t> </a:t>
            </a:r>
            <a:r>
              <a:rPr lang="en-US" dirty="0" err="1"/>
              <a:t>cadrul</a:t>
            </a:r>
            <a:r>
              <a:rPr lang="en-US" dirty="0"/>
              <a:t> </a:t>
            </a:r>
            <a:r>
              <a:rPr lang="en-US" dirty="0" err="1"/>
              <a:t>Programului</a:t>
            </a:r>
            <a:r>
              <a:rPr lang="en-US" dirty="0"/>
              <a:t> Invest EU.</a:t>
            </a:r>
            <a:endParaRPr lang="ro-RO" dirty="0"/>
          </a:p>
        </p:txBody>
      </p:sp>
    </p:spTree>
    <p:extLst>
      <p:ext uri="{BB962C8B-B14F-4D97-AF65-F5344CB8AC3E}">
        <p14:creationId xmlns:p14="http://schemas.microsoft.com/office/powerpoint/2010/main" val="260252678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AD-4137-990A-A483-E2B821EF4733}"/>
              </a:ext>
            </a:extLst>
          </p:cNvPr>
          <p:cNvSpPr>
            <a:spLocks noGrp="1"/>
          </p:cNvSpPr>
          <p:nvPr>
            <p:ph type="title"/>
          </p:nvPr>
        </p:nvSpPr>
        <p:spPr>
          <a:xfrm>
            <a:off x="771650" y="178938"/>
            <a:ext cx="7142921" cy="711168"/>
          </a:xfrm>
        </p:spPr>
        <p:txBody>
          <a:bodyPr/>
          <a:lstStyle/>
          <a:p>
            <a:r>
              <a:rPr lang="en-US" sz="2400" dirty="0">
                <a:solidFill>
                  <a:schemeClr val="bg1"/>
                </a:solidFill>
              </a:rPr>
              <a:t> </a:t>
            </a:r>
            <a:r>
              <a:rPr lang="ro-RO" sz="2400" dirty="0">
                <a:solidFill>
                  <a:schemeClr val="bg1"/>
                </a:solidFill>
              </a:rPr>
              <a:t>2</a:t>
            </a:r>
            <a:r>
              <a:rPr lang="en-US" sz="2400" dirty="0">
                <a:solidFill>
                  <a:schemeClr val="bg1"/>
                </a:solidFill>
              </a:rPr>
              <a:t>3</a:t>
            </a:r>
            <a:r>
              <a:rPr lang="ro-RO" sz="2400" dirty="0">
                <a:solidFill>
                  <a:schemeClr val="bg1"/>
                </a:solidFill>
              </a:rPr>
              <a:t> DE ANI DE EXPERIENȚĂ</a:t>
            </a:r>
          </a:p>
        </p:txBody>
      </p:sp>
      <p:sp>
        <p:nvSpPr>
          <p:cNvPr id="3" name="Text Placeholder 2">
            <a:extLst>
              <a:ext uri="{FF2B5EF4-FFF2-40B4-BE49-F238E27FC236}">
                <a16:creationId xmlns:a16="http://schemas.microsoft.com/office/drawing/2014/main" id="{CAE883F3-F1C7-8460-9516-6A0D2CFF5BA9}"/>
              </a:ext>
            </a:extLst>
          </p:cNvPr>
          <p:cNvSpPr>
            <a:spLocks noGrp="1"/>
          </p:cNvSpPr>
          <p:nvPr>
            <p:ph type="body" sz="quarter" idx="11"/>
          </p:nvPr>
        </p:nvSpPr>
        <p:spPr>
          <a:xfrm>
            <a:off x="843521" y="2006498"/>
            <a:ext cx="10369424" cy="4035287"/>
          </a:xfrm>
        </p:spPr>
        <p:txBody>
          <a:bodyPr/>
          <a:lstStyle/>
          <a:p>
            <a:pPr algn="just"/>
            <a:r>
              <a:rPr lang="en-US" sz="1600" b="0" dirty="0"/>
              <a:t>FNGCIMM a </a:t>
            </a:r>
            <a:r>
              <a:rPr lang="en-US" sz="1600" b="0" dirty="0" err="1"/>
              <a:t>fost</a:t>
            </a:r>
            <a:r>
              <a:rPr lang="en-US" sz="1600" b="0" dirty="0"/>
              <a:t> </a:t>
            </a:r>
            <a:r>
              <a:rPr lang="en-US" sz="1600" b="0" dirty="0" err="1"/>
              <a:t>înființat</a:t>
            </a:r>
            <a:r>
              <a:rPr lang="en-US" sz="1600" b="0" dirty="0"/>
              <a:t> </a:t>
            </a:r>
            <a:r>
              <a:rPr lang="en-US" sz="1600" b="0" dirty="0" err="1"/>
              <a:t>în</a:t>
            </a:r>
            <a:r>
              <a:rPr lang="en-US" sz="1600" b="0" dirty="0"/>
              <a:t> 2001 </a:t>
            </a:r>
            <a:r>
              <a:rPr lang="en-US" sz="1600" b="0" dirty="0" err="1"/>
              <a:t>pentru</a:t>
            </a:r>
            <a:r>
              <a:rPr lang="en-US" sz="1600" b="0" dirty="0"/>
              <a:t> a </a:t>
            </a:r>
            <a:r>
              <a:rPr lang="en-US" sz="1600" b="0" dirty="0" err="1"/>
              <a:t>stimula</a:t>
            </a:r>
            <a:r>
              <a:rPr lang="en-US" sz="1600" b="0" dirty="0"/>
              <a:t> </a:t>
            </a:r>
            <a:r>
              <a:rPr lang="en-US" sz="1600" b="0" dirty="0" err="1"/>
              <a:t>înființarea</a:t>
            </a:r>
            <a:r>
              <a:rPr lang="en-US" sz="1600" b="0" dirty="0"/>
              <a:t> </a:t>
            </a:r>
            <a:r>
              <a:rPr lang="en-US" sz="1600" b="0" dirty="0" err="1"/>
              <a:t>și</a:t>
            </a:r>
            <a:r>
              <a:rPr lang="en-US" sz="1600" b="0" dirty="0"/>
              <a:t> </a:t>
            </a:r>
            <a:r>
              <a:rPr lang="en-US" sz="1600" b="0" dirty="0" err="1"/>
              <a:t>dezvoltarea</a:t>
            </a:r>
            <a:r>
              <a:rPr lang="en-US" sz="1600" b="0" dirty="0"/>
              <a:t> </a:t>
            </a:r>
            <a:r>
              <a:rPr lang="en-US" sz="1600" b="0" dirty="0" err="1"/>
              <a:t>întreprinderilor</a:t>
            </a:r>
            <a:r>
              <a:rPr lang="en-US" sz="1600" b="0" dirty="0"/>
              <a:t> </a:t>
            </a:r>
            <a:r>
              <a:rPr lang="en-US" sz="1600" b="0" dirty="0" err="1"/>
              <a:t>mici</a:t>
            </a:r>
            <a:r>
              <a:rPr lang="en-US" sz="1600" b="0" dirty="0"/>
              <a:t> </a:t>
            </a:r>
            <a:r>
              <a:rPr lang="en-US" sz="1600" b="0" dirty="0" err="1"/>
              <a:t>și</a:t>
            </a:r>
            <a:r>
              <a:rPr lang="en-US" sz="1600" b="0" dirty="0"/>
              <a:t> </a:t>
            </a:r>
            <a:r>
              <a:rPr lang="en-US" sz="1600" b="0" dirty="0" err="1"/>
              <a:t>mijlocii</a:t>
            </a:r>
            <a:r>
              <a:rPr lang="en-US" sz="1600" b="0" dirty="0"/>
              <a:t>. Este o </a:t>
            </a:r>
            <a:r>
              <a:rPr lang="en-US" sz="1600" b="0" dirty="0" err="1"/>
              <a:t>instituție</a:t>
            </a:r>
            <a:r>
              <a:rPr lang="en-US" sz="1600" b="0" dirty="0"/>
              <a:t> </a:t>
            </a:r>
            <a:r>
              <a:rPr lang="en-US" sz="1600" b="0" dirty="0" err="1"/>
              <a:t>financiară</a:t>
            </a:r>
            <a:r>
              <a:rPr lang="en-US" sz="1600" b="0" dirty="0"/>
              <a:t> </a:t>
            </a:r>
            <a:r>
              <a:rPr lang="en-US" sz="1600" b="0" dirty="0" err="1"/>
              <a:t>nebancară</a:t>
            </a:r>
            <a:r>
              <a:rPr lang="en-US" sz="1600" b="0" dirty="0"/>
              <a:t>, </a:t>
            </a:r>
            <a:r>
              <a:rPr lang="en-US" sz="1600" b="0" dirty="0" err="1"/>
              <a:t>deținută</a:t>
            </a:r>
            <a:r>
              <a:rPr lang="en-US" sz="1600" b="0" dirty="0"/>
              <a:t> 100% de </a:t>
            </a:r>
            <a:r>
              <a:rPr lang="en-US" sz="1600" b="0" dirty="0" err="1"/>
              <a:t>statul</a:t>
            </a:r>
            <a:r>
              <a:rPr lang="en-US" sz="1600" b="0" dirty="0"/>
              <a:t> </a:t>
            </a:r>
            <a:r>
              <a:rPr lang="en-US" sz="1600" b="0" dirty="0" err="1"/>
              <a:t>român</a:t>
            </a:r>
            <a:r>
              <a:rPr lang="en-US" sz="1600" b="0" dirty="0"/>
              <a:t>, </a:t>
            </a:r>
            <a:r>
              <a:rPr lang="en-US" sz="1600" b="0" dirty="0" err="1"/>
              <a:t>reprezentat</a:t>
            </a:r>
            <a:r>
              <a:rPr lang="en-US" sz="1600" b="0" dirty="0"/>
              <a:t> de </a:t>
            </a:r>
            <a:r>
              <a:rPr lang="en-US" sz="1600" b="0" dirty="0" err="1"/>
              <a:t>Ministerul</a:t>
            </a:r>
            <a:r>
              <a:rPr lang="en-US" sz="1600" b="0" dirty="0"/>
              <a:t> </a:t>
            </a:r>
            <a:r>
              <a:rPr lang="en-US" sz="1600" b="0" dirty="0" err="1"/>
              <a:t>Finanțelor</a:t>
            </a:r>
            <a:r>
              <a:rPr lang="en-US" sz="1600" b="0" dirty="0"/>
              <a:t>.</a:t>
            </a:r>
          </a:p>
          <a:p>
            <a:pPr algn="just"/>
            <a:r>
              <a:rPr lang="en-US" sz="1600" b="0" dirty="0" err="1"/>
              <a:t>Misiunea</a:t>
            </a:r>
            <a:r>
              <a:rPr lang="en-US" sz="1600" b="0" dirty="0"/>
              <a:t> </a:t>
            </a:r>
            <a:r>
              <a:rPr lang="en-US" sz="1600" b="0" dirty="0" err="1"/>
              <a:t>Fondului</a:t>
            </a:r>
            <a:r>
              <a:rPr lang="en-US" sz="1600" b="0" dirty="0"/>
              <a:t> </a:t>
            </a:r>
            <a:r>
              <a:rPr lang="en-US" sz="1600" b="0" dirty="0" err="1"/>
              <a:t>Național</a:t>
            </a:r>
            <a:r>
              <a:rPr lang="en-US" sz="1600" b="0" dirty="0"/>
              <a:t> de Garantare a </a:t>
            </a:r>
            <a:r>
              <a:rPr lang="en-US" sz="1600" b="0" dirty="0" err="1"/>
              <a:t>Creditelor</a:t>
            </a:r>
            <a:r>
              <a:rPr lang="en-US" sz="1600" b="0" dirty="0"/>
              <a:t> </a:t>
            </a:r>
            <a:r>
              <a:rPr lang="en-US" sz="1600" b="0" dirty="0" err="1"/>
              <a:t>pentru</a:t>
            </a:r>
            <a:r>
              <a:rPr lang="en-US" sz="1600" b="0" dirty="0"/>
              <a:t> </a:t>
            </a:r>
            <a:r>
              <a:rPr lang="en-US" sz="1600" b="0" dirty="0" err="1"/>
              <a:t>Întreprinderile</a:t>
            </a:r>
            <a:r>
              <a:rPr lang="en-US" sz="1600" b="0" dirty="0"/>
              <a:t> </a:t>
            </a:r>
            <a:r>
              <a:rPr lang="en-US" sz="1600" b="0" dirty="0" err="1"/>
              <a:t>Mici</a:t>
            </a:r>
            <a:r>
              <a:rPr lang="en-US" sz="1600" b="0" dirty="0"/>
              <a:t> </a:t>
            </a:r>
            <a:r>
              <a:rPr lang="en-US" sz="1600" b="0" dirty="0" err="1"/>
              <a:t>și</a:t>
            </a:r>
            <a:r>
              <a:rPr lang="en-US" sz="1600" b="0" dirty="0"/>
              <a:t> </a:t>
            </a:r>
            <a:r>
              <a:rPr lang="en-US" sz="1600" b="0" dirty="0" err="1"/>
              <a:t>Mijlocii</a:t>
            </a:r>
            <a:r>
              <a:rPr lang="en-US" sz="1600" b="0" dirty="0"/>
              <a:t> (FNGCIMM) </a:t>
            </a:r>
            <a:r>
              <a:rPr lang="en-US" sz="1600" b="0" dirty="0" err="1"/>
              <a:t>este</a:t>
            </a:r>
            <a:r>
              <a:rPr lang="en-US" sz="1600" b="0" dirty="0"/>
              <a:t> de a </a:t>
            </a:r>
            <a:r>
              <a:rPr lang="en-US" sz="1600" b="0" dirty="0" err="1"/>
              <a:t>sprijini</a:t>
            </a:r>
            <a:r>
              <a:rPr lang="en-US" sz="1600" b="0" dirty="0"/>
              <a:t> </a:t>
            </a:r>
            <a:r>
              <a:rPr lang="en-US" sz="1600" b="0" dirty="0" err="1"/>
              <a:t>accesul</a:t>
            </a:r>
            <a:r>
              <a:rPr lang="en-US" sz="1600" b="0" dirty="0"/>
              <a:t> la </a:t>
            </a:r>
            <a:r>
              <a:rPr lang="en-US" sz="1600" b="0" dirty="0" err="1"/>
              <a:t>finanțare</a:t>
            </a:r>
            <a:r>
              <a:rPr lang="en-US" sz="1600" b="0" dirty="0"/>
              <a:t> </a:t>
            </a:r>
            <a:r>
              <a:rPr lang="en-US" sz="1600" b="0" dirty="0" err="1"/>
              <a:t>pentru</a:t>
            </a:r>
            <a:r>
              <a:rPr lang="en-US" sz="1600" b="0" dirty="0"/>
              <a:t> </a:t>
            </a:r>
            <a:r>
              <a:rPr lang="en-US" sz="1600" b="0" dirty="0" err="1"/>
              <a:t>întreprinderile</a:t>
            </a:r>
            <a:r>
              <a:rPr lang="en-US" sz="1600" b="0" dirty="0"/>
              <a:t> </a:t>
            </a:r>
            <a:r>
              <a:rPr lang="en-US" sz="1600" b="0" dirty="0" err="1"/>
              <a:t>mici</a:t>
            </a:r>
            <a:r>
              <a:rPr lang="en-US" sz="1600" b="0" dirty="0"/>
              <a:t> </a:t>
            </a:r>
            <a:r>
              <a:rPr lang="en-US" sz="1600" b="0" dirty="0" err="1"/>
              <a:t>și</a:t>
            </a:r>
            <a:r>
              <a:rPr lang="en-US" sz="1600" b="0" dirty="0"/>
              <a:t> </a:t>
            </a:r>
            <a:r>
              <a:rPr lang="en-US" sz="1600" b="0" dirty="0" err="1"/>
              <a:t>mijlocii</a:t>
            </a:r>
            <a:r>
              <a:rPr lang="en-US" sz="1600" b="0" dirty="0"/>
              <a:t> </a:t>
            </a:r>
            <a:r>
              <a:rPr lang="en-US" sz="1600" b="0" dirty="0" err="1"/>
              <a:t>și</a:t>
            </a:r>
            <a:r>
              <a:rPr lang="en-US" sz="1600" b="0" dirty="0"/>
              <a:t> </a:t>
            </a:r>
            <a:r>
              <a:rPr lang="en-US" sz="1600" b="0" dirty="0" err="1"/>
              <a:t>alte</a:t>
            </a:r>
            <a:r>
              <a:rPr lang="en-US" sz="1600" b="0" dirty="0"/>
              <a:t> </a:t>
            </a:r>
            <a:r>
              <a:rPr lang="en-US" sz="1600" b="0" dirty="0" err="1"/>
              <a:t>categorii</a:t>
            </a:r>
            <a:r>
              <a:rPr lang="en-US" sz="1600" b="0" dirty="0"/>
              <a:t> de </a:t>
            </a:r>
            <a:r>
              <a:rPr lang="en-US" sz="1600" b="0" dirty="0" err="1"/>
              <a:t>beneficiari</a:t>
            </a:r>
            <a:r>
              <a:rPr lang="en-US" sz="1600" b="0" dirty="0"/>
              <a:t> </a:t>
            </a:r>
            <a:r>
              <a:rPr lang="en-US" sz="1600" b="0" dirty="0" err="1"/>
              <a:t>prevazute</a:t>
            </a:r>
            <a:r>
              <a:rPr lang="en-US" sz="1600" b="0" dirty="0"/>
              <a:t> de </a:t>
            </a:r>
            <a:r>
              <a:rPr lang="en-US" sz="1600" b="0" dirty="0" err="1"/>
              <a:t>programele</a:t>
            </a:r>
            <a:r>
              <a:rPr lang="en-US" sz="1600" b="0" dirty="0"/>
              <a:t> </a:t>
            </a:r>
            <a:r>
              <a:rPr lang="en-US" sz="1600" b="0" dirty="0" err="1"/>
              <a:t>guvernamentale</a:t>
            </a:r>
            <a:r>
              <a:rPr lang="en-US" sz="1600" b="0" dirty="0"/>
              <a:t> destinate </a:t>
            </a:r>
            <a:r>
              <a:rPr lang="en-US" sz="1600" b="0" dirty="0" err="1"/>
              <a:t>relansării</a:t>
            </a:r>
            <a:r>
              <a:rPr lang="en-US" sz="1600" b="0" dirty="0"/>
              <a:t> </a:t>
            </a:r>
            <a:r>
              <a:rPr lang="en-US" sz="1600" b="0" dirty="0" err="1"/>
              <a:t>economice</a:t>
            </a:r>
            <a:r>
              <a:rPr lang="en-US" sz="1600" b="0" dirty="0"/>
              <a:t>, </a:t>
            </a:r>
            <a:r>
              <a:rPr lang="en-US" sz="1600" b="0" dirty="0" err="1"/>
              <a:t>dezvoltării</a:t>
            </a:r>
            <a:r>
              <a:rPr lang="en-US" sz="1600" b="0" dirty="0"/>
              <a:t> </a:t>
            </a:r>
            <a:r>
              <a:rPr lang="en-US" sz="1600" b="0" dirty="0" err="1"/>
              <a:t>mediului</a:t>
            </a:r>
            <a:r>
              <a:rPr lang="en-US" sz="1600" b="0" dirty="0"/>
              <a:t> de </a:t>
            </a:r>
            <a:r>
              <a:rPr lang="en-US" sz="1600" b="0" dirty="0" err="1"/>
              <a:t>afaceri</a:t>
            </a:r>
            <a:r>
              <a:rPr lang="en-US" sz="1600" b="0" dirty="0"/>
              <a:t>, precum </a:t>
            </a:r>
            <a:r>
              <a:rPr lang="en-US" sz="1600" b="0" dirty="0" err="1"/>
              <a:t>și</a:t>
            </a:r>
            <a:r>
              <a:rPr lang="en-US" sz="1600" b="0" dirty="0"/>
              <a:t> </a:t>
            </a:r>
            <a:r>
              <a:rPr lang="en-US" sz="1600" b="0" dirty="0" err="1"/>
              <a:t>creării</a:t>
            </a:r>
            <a:r>
              <a:rPr lang="en-US" sz="1600" b="0" dirty="0"/>
              <a:t> </a:t>
            </a:r>
            <a:r>
              <a:rPr lang="en-US" sz="1600" b="0" dirty="0" err="1"/>
              <a:t>și</a:t>
            </a:r>
            <a:r>
              <a:rPr lang="en-US" sz="1600" b="0" dirty="0"/>
              <a:t> </a:t>
            </a:r>
            <a:r>
              <a:rPr lang="en-US" sz="1600" b="0" dirty="0" err="1"/>
              <a:t>susținerii</a:t>
            </a:r>
            <a:r>
              <a:rPr lang="en-US" sz="1600" b="0" dirty="0"/>
              <a:t> de </a:t>
            </a:r>
            <a:r>
              <a:rPr lang="en-US" sz="1600" b="0" dirty="0" err="1"/>
              <a:t>locuri</a:t>
            </a:r>
            <a:r>
              <a:rPr lang="en-US" sz="1600" b="0" dirty="0"/>
              <a:t> de </a:t>
            </a:r>
            <a:r>
              <a:rPr lang="en-US" sz="1600" b="0" dirty="0" err="1"/>
              <a:t>muncă</a:t>
            </a:r>
            <a:endParaRPr lang="en-US" sz="1600" b="0" dirty="0"/>
          </a:p>
          <a:p>
            <a:pPr algn="just"/>
            <a:r>
              <a:rPr lang="en-US" sz="1600" b="0" dirty="0"/>
              <a:t>FNGCIMM </a:t>
            </a:r>
            <a:r>
              <a:rPr lang="en-US" sz="1600" b="0" dirty="0" err="1"/>
              <a:t>este</a:t>
            </a:r>
            <a:r>
              <a:rPr lang="en-US" sz="1600" b="0" dirty="0"/>
              <a:t> cel </a:t>
            </a:r>
            <a:r>
              <a:rPr lang="en-US" sz="1600" b="0" dirty="0" err="1"/>
              <a:t>mai</a:t>
            </a:r>
            <a:r>
              <a:rPr lang="en-US" sz="1600" b="0" dirty="0"/>
              <a:t> </a:t>
            </a:r>
            <a:r>
              <a:rPr lang="en-US" sz="1600" b="0" dirty="0" err="1"/>
              <a:t>reprezentativ</a:t>
            </a:r>
            <a:r>
              <a:rPr lang="en-US" sz="1600" b="0" dirty="0"/>
              <a:t> fond de </a:t>
            </a:r>
            <a:r>
              <a:rPr lang="en-US" sz="1600" b="0" dirty="0" err="1"/>
              <a:t>garantare</a:t>
            </a:r>
            <a:r>
              <a:rPr lang="en-US" sz="1600" b="0" dirty="0"/>
              <a:t> care </a:t>
            </a:r>
            <a:r>
              <a:rPr lang="en-US" sz="1600" b="0" dirty="0" err="1"/>
              <a:t>operează</a:t>
            </a:r>
            <a:r>
              <a:rPr lang="en-US" sz="1600" b="0" dirty="0"/>
              <a:t> </a:t>
            </a:r>
            <a:r>
              <a:rPr lang="en-US" sz="1600" b="0" dirty="0" err="1"/>
              <a:t>în</a:t>
            </a:r>
            <a:r>
              <a:rPr lang="en-US" sz="1600" b="0" dirty="0"/>
              <a:t> România, </a:t>
            </a:r>
            <a:r>
              <a:rPr lang="en-US" sz="1600" b="0" dirty="0" err="1"/>
              <a:t>în</a:t>
            </a:r>
            <a:r>
              <a:rPr lang="en-US" sz="1600" b="0" dirty="0"/>
              <a:t> </a:t>
            </a:r>
            <a:r>
              <a:rPr lang="en-US" sz="1600" b="0" dirty="0" err="1"/>
              <a:t>ceea</a:t>
            </a:r>
            <a:r>
              <a:rPr lang="en-US" sz="1600" b="0" dirty="0"/>
              <a:t> ce </a:t>
            </a:r>
            <a:r>
              <a:rPr lang="en-US" sz="1600" b="0" dirty="0" err="1"/>
              <a:t>privește</a:t>
            </a:r>
            <a:r>
              <a:rPr lang="en-US" sz="1600" b="0" dirty="0"/>
              <a:t> </a:t>
            </a:r>
            <a:r>
              <a:rPr lang="en-US" sz="1600" b="0" dirty="0" err="1"/>
              <a:t>valoarea</a:t>
            </a:r>
            <a:r>
              <a:rPr lang="en-US" sz="1600" b="0" dirty="0"/>
              <a:t> </a:t>
            </a:r>
            <a:r>
              <a:rPr lang="en-US" sz="1600" b="0" dirty="0" err="1"/>
              <a:t>capitalului</a:t>
            </a:r>
            <a:r>
              <a:rPr lang="en-US" sz="1600" b="0" dirty="0"/>
              <a:t> </a:t>
            </a:r>
            <a:r>
              <a:rPr lang="en-US" sz="1600" b="0" dirty="0" err="1"/>
              <a:t>său</a:t>
            </a:r>
            <a:r>
              <a:rPr lang="en-US" sz="1600" b="0" dirty="0"/>
              <a:t>, </a:t>
            </a:r>
            <a:r>
              <a:rPr lang="en-US" sz="1600" b="0" dirty="0" err="1"/>
              <a:t>complexitatea</a:t>
            </a:r>
            <a:r>
              <a:rPr lang="en-US" sz="1600" b="0" dirty="0"/>
              <a:t> </a:t>
            </a:r>
            <a:r>
              <a:rPr lang="en-US" sz="1600" b="0" dirty="0" err="1"/>
              <a:t>și</a:t>
            </a:r>
            <a:r>
              <a:rPr lang="en-US" sz="1600" b="0" dirty="0"/>
              <a:t> </a:t>
            </a:r>
            <a:r>
              <a:rPr lang="en-US" sz="1600" b="0" dirty="0" err="1"/>
              <a:t>volumul</a:t>
            </a:r>
            <a:r>
              <a:rPr lang="en-US" sz="1600" b="0" dirty="0"/>
              <a:t> </a:t>
            </a:r>
            <a:r>
              <a:rPr lang="en-US" sz="1600" b="0" dirty="0" err="1"/>
              <a:t>rețelei</a:t>
            </a:r>
            <a:r>
              <a:rPr lang="en-US" sz="1600" b="0" dirty="0"/>
              <a:t> de </a:t>
            </a:r>
            <a:r>
              <a:rPr lang="en-US" sz="1600" b="0" dirty="0" err="1"/>
              <a:t>garanție</a:t>
            </a:r>
            <a:r>
              <a:rPr lang="en-US" sz="1600" b="0" dirty="0"/>
              <a:t> </a:t>
            </a:r>
            <a:r>
              <a:rPr lang="en-US" sz="1600" b="0" dirty="0" err="1"/>
              <a:t>și</a:t>
            </a:r>
            <a:r>
              <a:rPr lang="en-US" sz="1600" b="0" dirty="0"/>
              <a:t> </a:t>
            </a:r>
            <a:r>
              <a:rPr lang="en-US" sz="1600" b="0" dirty="0" err="1"/>
              <a:t>teritoriale</a:t>
            </a:r>
            <a:r>
              <a:rPr lang="en-US" sz="1600" b="0" dirty="0"/>
              <a:t>.</a:t>
            </a:r>
          </a:p>
          <a:p>
            <a:pPr algn="just"/>
            <a:r>
              <a:rPr lang="en-US" sz="1600" b="0" dirty="0"/>
              <a:t>FNGCIMM </a:t>
            </a:r>
            <a:r>
              <a:rPr lang="en-US" sz="1600" b="0" dirty="0" err="1"/>
              <a:t>funcționează</a:t>
            </a:r>
            <a:r>
              <a:rPr lang="en-US" sz="1600" b="0" dirty="0"/>
              <a:t> sub </a:t>
            </a:r>
            <a:r>
              <a:rPr lang="en-US" sz="1600" b="0" dirty="0" err="1"/>
              <a:t>supravegherea</a:t>
            </a:r>
            <a:r>
              <a:rPr lang="en-US" sz="1600" b="0" dirty="0"/>
              <a:t> </a:t>
            </a:r>
            <a:r>
              <a:rPr lang="en-US" sz="1600" b="0" dirty="0" err="1"/>
              <a:t>prudențială</a:t>
            </a:r>
            <a:r>
              <a:rPr lang="en-US" sz="1600" b="0" dirty="0"/>
              <a:t> a </a:t>
            </a:r>
            <a:r>
              <a:rPr lang="en-US" sz="1600" b="0" dirty="0" err="1"/>
              <a:t>Băncii</a:t>
            </a:r>
            <a:r>
              <a:rPr lang="en-US" sz="1600" b="0" dirty="0"/>
              <a:t> </a:t>
            </a:r>
            <a:r>
              <a:rPr lang="en-US" sz="1600" b="0" dirty="0" err="1"/>
              <a:t>Naționale</a:t>
            </a:r>
            <a:r>
              <a:rPr lang="en-US" sz="1600" b="0" dirty="0"/>
              <a:t> a </a:t>
            </a:r>
            <a:r>
              <a:rPr lang="en-US" sz="1600" b="0" dirty="0" err="1"/>
              <a:t>României</a:t>
            </a:r>
            <a:r>
              <a:rPr lang="en-US" sz="1600" b="0" dirty="0"/>
              <a:t>, prin </a:t>
            </a:r>
            <a:r>
              <a:rPr lang="en-US" sz="1600" b="0" dirty="0" err="1"/>
              <a:t>Legea</a:t>
            </a:r>
            <a:r>
              <a:rPr lang="en-US" sz="1600" b="0" dirty="0"/>
              <a:t> nr. 93/2009 </a:t>
            </a:r>
            <a:r>
              <a:rPr lang="en-US" sz="1600" b="0" dirty="0" err="1"/>
              <a:t>privind</a:t>
            </a:r>
            <a:r>
              <a:rPr lang="en-US" sz="1600" b="0" dirty="0"/>
              <a:t> </a:t>
            </a:r>
            <a:r>
              <a:rPr lang="en-US" sz="1600" b="0" dirty="0" err="1"/>
              <a:t>instituțile</a:t>
            </a:r>
            <a:r>
              <a:rPr lang="en-US" sz="1600" b="0" dirty="0"/>
              <a:t> </a:t>
            </a:r>
            <a:r>
              <a:rPr lang="en-US" sz="1600" b="0" dirty="0" err="1"/>
              <a:t>financiare</a:t>
            </a:r>
            <a:r>
              <a:rPr lang="en-US" sz="1600" b="0" dirty="0"/>
              <a:t> </a:t>
            </a:r>
            <a:r>
              <a:rPr lang="en-US" sz="1600" b="0" dirty="0" err="1"/>
              <a:t>nebancare</a:t>
            </a:r>
            <a:r>
              <a:rPr lang="en-US" sz="1600" b="0" dirty="0"/>
              <a:t>.</a:t>
            </a:r>
            <a:endParaRPr lang="ro-RO" sz="1200" dirty="0"/>
          </a:p>
        </p:txBody>
      </p:sp>
      <p:sp>
        <p:nvSpPr>
          <p:cNvPr id="8" name="Text Placeholder 7">
            <a:extLst>
              <a:ext uri="{FF2B5EF4-FFF2-40B4-BE49-F238E27FC236}">
                <a16:creationId xmlns:a16="http://schemas.microsoft.com/office/drawing/2014/main" id="{171D94F3-5BB0-1356-5515-C59AF28B6ABC}"/>
              </a:ext>
            </a:extLst>
          </p:cNvPr>
          <p:cNvSpPr>
            <a:spLocks noGrp="1"/>
          </p:cNvSpPr>
          <p:nvPr>
            <p:ph type="body" sz="quarter" idx="12"/>
          </p:nvPr>
        </p:nvSpPr>
        <p:spPr>
          <a:xfrm>
            <a:off x="843521" y="1211841"/>
            <a:ext cx="7154178" cy="338554"/>
          </a:xfrm>
        </p:spPr>
        <p:txBody>
          <a:bodyPr/>
          <a:lstStyle/>
          <a:p>
            <a:r>
              <a:rPr lang="ro-RO" b="1" dirty="0">
                <a:solidFill>
                  <a:srgbClr val="0070C0"/>
                </a:solidFill>
              </a:rPr>
              <a:t>CINE SUNTEM</a:t>
            </a:r>
            <a:endParaRPr lang="en-US" b="1" dirty="0">
              <a:solidFill>
                <a:srgbClr val="0070C0"/>
              </a:solidFill>
            </a:endParaRPr>
          </a:p>
        </p:txBody>
      </p:sp>
    </p:spTree>
    <p:extLst>
      <p:ext uri="{BB962C8B-B14F-4D97-AF65-F5344CB8AC3E}">
        <p14:creationId xmlns:p14="http://schemas.microsoft.com/office/powerpoint/2010/main" val="40326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D2306E-13AA-40DB-EF78-1D7F8DAC57E8}"/>
              </a:ext>
            </a:extLst>
          </p:cNvPr>
          <p:cNvSpPr>
            <a:spLocks noGrp="1"/>
          </p:cNvSpPr>
          <p:nvPr>
            <p:ph type="body" sz="quarter" idx="11"/>
          </p:nvPr>
        </p:nvSpPr>
        <p:spPr>
          <a:xfrm>
            <a:off x="665607" y="1000967"/>
            <a:ext cx="10642106" cy="797415"/>
          </a:xfrm>
        </p:spPr>
        <p:txBody>
          <a:bodyPr/>
          <a:lstStyle/>
          <a:p>
            <a:pPr marL="0" marR="0" algn="just">
              <a:lnSpc>
                <a:spcPct val="107000"/>
              </a:lnSpc>
              <a:spcBef>
                <a:spcPts val="0"/>
              </a:spcBef>
              <a:spcAft>
                <a:spcPts val="800"/>
              </a:spcAft>
            </a:pPr>
            <a:r>
              <a:rPr lang="en-US" dirty="0"/>
              <a:t>Fondul Invest EU, </a:t>
            </a:r>
            <a:r>
              <a:rPr lang="en-US" dirty="0" err="1"/>
              <a:t>cea</a:t>
            </a:r>
            <a:r>
              <a:rPr lang="en-US" dirty="0"/>
              <a:t> </a:t>
            </a:r>
            <a:r>
              <a:rPr lang="en-US" dirty="0" err="1"/>
              <a:t>mai</a:t>
            </a:r>
            <a:r>
              <a:rPr lang="en-US" dirty="0"/>
              <a:t> </a:t>
            </a:r>
            <a:r>
              <a:rPr lang="en-US" dirty="0" err="1"/>
              <a:t>importantă</a:t>
            </a:r>
            <a:r>
              <a:rPr lang="en-US" dirty="0"/>
              <a:t> </a:t>
            </a:r>
            <a:r>
              <a:rPr lang="en-US" dirty="0" err="1"/>
              <a:t>componentă</a:t>
            </a:r>
            <a:r>
              <a:rPr lang="en-US" dirty="0"/>
              <a:t> a </a:t>
            </a:r>
            <a:r>
              <a:rPr lang="en-US" dirty="0" err="1"/>
              <a:t>Programului</a:t>
            </a:r>
            <a:r>
              <a:rPr lang="en-US" dirty="0"/>
              <a:t> Invest EU, </a:t>
            </a:r>
            <a:r>
              <a:rPr lang="en-US" dirty="0" err="1"/>
              <a:t>este</a:t>
            </a:r>
            <a:r>
              <a:rPr lang="en-US" dirty="0"/>
              <a:t> un instrument </a:t>
            </a:r>
            <a:r>
              <a:rPr lang="en-US" dirty="0" err="1"/>
              <a:t>creat</a:t>
            </a:r>
            <a:r>
              <a:rPr lang="en-US" dirty="0"/>
              <a:t> </a:t>
            </a:r>
            <a:r>
              <a:rPr lang="en-US" dirty="0" err="1"/>
              <a:t>pentru</a:t>
            </a:r>
            <a:r>
              <a:rPr lang="en-US" dirty="0"/>
              <a:t> a </a:t>
            </a:r>
            <a:r>
              <a:rPr lang="en-US" dirty="0" err="1"/>
              <a:t>susține</a:t>
            </a:r>
            <a:r>
              <a:rPr lang="en-US" dirty="0"/>
              <a:t> </a:t>
            </a:r>
            <a:r>
              <a:rPr lang="en-US" dirty="0" err="1"/>
              <a:t>investițiile</a:t>
            </a:r>
            <a:r>
              <a:rPr lang="en-US" dirty="0"/>
              <a:t> </a:t>
            </a:r>
            <a:r>
              <a:rPr lang="en-US" dirty="0" err="1"/>
              <a:t>în</a:t>
            </a:r>
            <a:r>
              <a:rPr lang="en-US" dirty="0"/>
              <a:t> </a:t>
            </a:r>
            <a:r>
              <a:rPr lang="en-US" dirty="0" err="1"/>
              <a:t>zonele</a:t>
            </a:r>
            <a:r>
              <a:rPr lang="en-US" dirty="0"/>
              <a:t> de </a:t>
            </a:r>
            <a:r>
              <a:rPr lang="en-US" dirty="0" err="1"/>
              <a:t>acțiune</a:t>
            </a:r>
            <a:r>
              <a:rPr lang="en-US" dirty="0"/>
              <a:t> </a:t>
            </a:r>
            <a:r>
              <a:rPr lang="en-US" dirty="0" err="1"/>
              <a:t>prioritare</a:t>
            </a:r>
            <a:r>
              <a:rPr lang="en-US" dirty="0"/>
              <a:t> ale </a:t>
            </a:r>
            <a:r>
              <a:rPr lang="en-US" dirty="0" err="1"/>
              <a:t>Uniunii</a:t>
            </a:r>
            <a:r>
              <a:rPr lang="en-US" dirty="0"/>
              <a:t> </a:t>
            </a:r>
            <a:r>
              <a:rPr lang="en-US" dirty="0" err="1"/>
              <a:t>Europene</a:t>
            </a:r>
            <a:r>
              <a:rPr lang="en-US" dirty="0"/>
              <a:t>, </a:t>
            </a:r>
            <a:r>
              <a:rPr lang="en-US" dirty="0" err="1"/>
              <a:t>în</a:t>
            </a:r>
            <a:r>
              <a:rPr lang="en-US" dirty="0"/>
              <a:t> </a:t>
            </a:r>
            <a:r>
              <a:rPr lang="en-US" dirty="0" err="1"/>
              <a:t>vederea</a:t>
            </a:r>
            <a:r>
              <a:rPr lang="en-US" dirty="0"/>
              <a:t> </a:t>
            </a:r>
            <a:r>
              <a:rPr lang="en-US" dirty="0" err="1"/>
              <a:t>remedierii</a:t>
            </a:r>
            <a:r>
              <a:rPr lang="en-US" dirty="0"/>
              <a:t> </a:t>
            </a:r>
            <a:r>
              <a:rPr lang="en-US" dirty="0" err="1"/>
              <a:t>deficiențelor</a:t>
            </a:r>
            <a:r>
              <a:rPr lang="en-US" dirty="0"/>
              <a:t> </a:t>
            </a:r>
            <a:r>
              <a:rPr lang="en-US" dirty="0" err="1"/>
              <a:t>pieței</a:t>
            </a:r>
            <a:r>
              <a:rPr lang="en-US" dirty="0"/>
              <a:t> </a:t>
            </a:r>
            <a:r>
              <a:rPr lang="en-US" dirty="0" err="1"/>
              <a:t>sau</a:t>
            </a:r>
            <a:r>
              <a:rPr lang="en-US" dirty="0"/>
              <a:t> a </a:t>
            </a:r>
            <a:r>
              <a:rPr lang="en-US" dirty="0" err="1"/>
              <a:t>zonelor</a:t>
            </a:r>
            <a:r>
              <a:rPr lang="en-US" dirty="0"/>
              <a:t> cu </a:t>
            </a:r>
            <a:r>
              <a:rPr lang="en-US" dirty="0" err="1"/>
              <a:t>investiții</a:t>
            </a:r>
            <a:r>
              <a:rPr lang="en-US" dirty="0"/>
              <a:t> </a:t>
            </a:r>
            <a:r>
              <a:rPr lang="en-US" dirty="0" err="1"/>
              <a:t>suboptime</a:t>
            </a:r>
            <a:r>
              <a:rPr lang="en-US" dirty="0"/>
              <a:t>. </a:t>
            </a:r>
            <a:endParaRPr lang="ro-RO" dirty="0"/>
          </a:p>
        </p:txBody>
      </p:sp>
      <p:sp>
        <p:nvSpPr>
          <p:cNvPr id="2" name="Text Placeholder 3">
            <a:extLst>
              <a:ext uri="{FF2B5EF4-FFF2-40B4-BE49-F238E27FC236}">
                <a16:creationId xmlns:a16="http://schemas.microsoft.com/office/drawing/2014/main" id="{1B7E527C-A733-4BBC-BACC-BCBEB2CEDF76}"/>
              </a:ext>
            </a:extLst>
          </p:cNvPr>
          <p:cNvSpPr txBox="1">
            <a:spLocks/>
          </p:cNvSpPr>
          <p:nvPr/>
        </p:nvSpPr>
        <p:spPr>
          <a:xfrm>
            <a:off x="665607" y="177348"/>
            <a:ext cx="715417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r>
              <a:rPr lang="ro-RO" sz="2000" b="1" dirty="0">
                <a:solidFill>
                  <a:srgbClr val="FFFF00"/>
                </a:solidFill>
                <a:ea typeface="+mj-ea"/>
                <a:cs typeface="+mj-cs"/>
              </a:rPr>
              <a:t>GARANȚIA INVEST EU</a:t>
            </a:r>
            <a:endParaRPr lang="en-US" sz="2000" b="1" dirty="0">
              <a:solidFill>
                <a:srgbClr val="FFFF00"/>
              </a:solidFill>
              <a:ea typeface="+mj-ea"/>
              <a:cs typeface="+mj-cs"/>
            </a:endParaRPr>
          </a:p>
        </p:txBody>
      </p:sp>
      <p:pic>
        <p:nvPicPr>
          <p:cNvPr id="7" name="Picture 2" descr="Inforegio - Download centre for visual elements">
            <a:extLst>
              <a:ext uri="{FF2B5EF4-FFF2-40B4-BE49-F238E27FC236}">
                <a16:creationId xmlns:a16="http://schemas.microsoft.com/office/drawing/2014/main" id="{0BA406C9-0FD5-A6EC-B135-70E60A3B4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8372" y="-19602"/>
            <a:ext cx="743627" cy="694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0C4201B3-ED2C-C3CE-B7EC-7109C9D834A3}"/>
              </a:ext>
            </a:extLst>
          </p:cNvPr>
          <p:cNvSpPr txBox="1">
            <a:spLocks/>
          </p:cNvSpPr>
          <p:nvPr/>
        </p:nvSpPr>
        <p:spPr>
          <a:xfrm>
            <a:off x="665607" y="1970225"/>
            <a:ext cx="10243009" cy="389154"/>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Bef>
                <a:spcPts val="0"/>
              </a:spcBef>
              <a:spcAft>
                <a:spcPts val="800"/>
              </a:spcAft>
            </a:pPr>
            <a:r>
              <a:rPr lang="ro-RO" sz="2000" dirty="0">
                <a:solidFill>
                  <a:schemeClr val="accent2"/>
                </a:solidFill>
                <a:latin typeface="+mj-lt"/>
                <a:ea typeface="+mj-ea"/>
                <a:cs typeface="+mj-cs"/>
              </a:rPr>
              <a:t>L</a:t>
            </a:r>
            <a:r>
              <a:rPr lang="en-US" sz="2000" dirty="0">
                <a:solidFill>
                  <a:schemeClr val="accent2"/>
                </a:solidFill>
                <a:latin typeface="+mj-lt"/>
                <a:ea typeface="+mj-ea"/>
                <a:cs typeface="+mj-cs"/>
              </a:rPr>
              <a:t>INII DE POLITICĂ </a:t>
            </a:r>
            <a:r>
              <a:rPr lang="ro-RO" sz="2000" dirty="0">
                <a:solidFill>
                  <a:schemeClr val="accent2"/>
                </a:solidFill>
                <a:latin typeface="+mj-lt"/>
                <a:ea typeface="+mj-ea"/>
                <a:cs typeface="+mj-cs"/>
              </a:rPr>
              <a:t>ALE PROGRAMULUI  - </a:t>
            </a:r>
            <a:r>
              <a:rPr lang="en-US" b="0" dirty="0" err="1"/>
              <a:t>reflectă</a:t>
            </a:r>
            <a:r>
              <a:rPr lang="en-US" b="0" dirty="0"/>
              <a:t> </a:t>
            </a:r>
            <a:r>
              <a:rPr lang="en-US" b="0" dirty="0" err="1"/>
              <a:t>prioritățile</a:t>
            </a:r>
            <a:r>
              <a:rPr lang="en-US" b="0" dirty="0"/>
              <a:t> </a:t>
            </a:r>
            <a:r>
              <a:rPr lang="en-US" b="0" dirty="0" err="1"/>
              <a:t>politice</a:t>
            </a:r>
            <a:r>
              <a:rPr lang="en-US" b="0" dirty="0"/>
              <a:t> </a:t>
            </a:r>
            <a:r>
              <a:rPr lang="en-US" b="0" dirty="0" err="1"/>
              <a:t>cheie</a:t>
            </a:r>
            <a:r>
              <a:rPr lang="en-US" b="0" dirty="0"/>
              <a:t> ale </a:t>
            </a:r>
            <a:r>
              <a:rPr lang="en-US" b="0" dirty="0" err="1"/>
              <a:t>Uniunii</a:t>
            </a:r>
            <a:r>
              <a:rPr lang="en-US" b="0" dirty="0"/>
              <a:t>:</a:t>
            </a:r>
          </a:p>
          <a:p>
            <a:pPr algn="just">
              <a:lnSpc>
                <a:spcPct val="107000"/>
              </a:lnSpc>
              <a:spcBef>
                <a:spcPts val="0"/>
              </a:spcBef>
              <a:spcAft>
                <a:spcPts val="800"/>
              </a:spcAft>
            </a:pPr>
            <a:endParaRPr lang="en-US" b="0" dirty="0"/>
          </a:p>
        </p:txBody>
      </p:sp>
      <p:sp>
        <p:nvSpPr>
          <p:cNvPr id="8" name="Text Placeholder 2">
            <a:extLst>
              <a:ext uri="{FF2B5EF4-FFF2-40B4-BE49-F238E27FC236}">
                <a16:creationId xmlns:a16="http://schemas.microsoft.com/office/drawing/2014/main" id="{5DAA9B53-EC71-81F6-E5BB-F3063D7BF3BF}"/>
              </a:ext>
            </a:extLst>
          </p:cNvPr>
          <p:cNvSpPr txBox="1">
            <a:spLocks/>
          </p:cNvSpPr>
          <p:nvPr/>
        </p:nvSpPr>
        <p:spPr>
          <a:xfrm>
            <a:off x="743628" y="4816311"/>
            <a:ext cx="10642106" cy="1071254"/>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Bef>
                <a:spcPts val="0"/>
              </a:spcBef>
              <a:spcAft>
                <a:spcPts val="800"/>
              </a:spcAft>
            </a:pPr>
            <a:r>
              <a:rPr lang="en-US" b="0" dirty="0"/>
              <a:t>FNGCIMM SA IFN </a:t>
            </a:r>
            <a:r>
              <a:rPr lang="en-US" b="0" dirty="0" err="1"/>
              <a:t>va</a:t>
            </a:r>
            <a:r>
              <a:rPr lang="en-US" b="0" dirty="0"/>
              <a:t> </a:t>
            </a:r>
            <a:r>
              <a:rPr lang="en-US" b="0" dirty="0" err="1"/>
              <a:t>putea</a:t>
            </a:r>
            <a:r>
              <a:rPr lang="en-US" b="0" dirty="0"/>
              <a:t> </a:t>
            </a:r>
            <a:r>
              <a:rPr lang="en-US" b="0" dirty="0" err="1"/>
              <a:t>iniția</a:t>
            </a:r>
            <a:r>
              <a:rPr lang="en-US" b="0" dirty="0"/>
              <a:t> </a:t>
            </a:r>
            <a:r>
              <a:rPr lang="en-US" b="0" dirty="0" err="1"/>
              <a:t>demersurile</a:t>
            </a:r>
            <a:r>
              <a:rPr lang="en-US" b="0" dirty="0"/>
              <a:t> </a:t>
            </a:r>
            <a:r>
              <a:rPr lang="en-US" b="0" dirty="0" err="1"/>
              <a:t>pentru</a:t>
            </a:r>
            <a:r>
              <a:rPr lang="en-US" b="0" dirty="0"/>
              <a:t> a </a:t>
            </a:r>
            <a:r>
              <a:rPr lang="en-US" b="0" dirty="0" err="1"/>
              <a:t>participa</a:t>
            </a:r>
            <a:r>
              <a:rPr lang="en-US" b="0" dirty="0"/>
              <a:t> la al </a:t>
            </a:r>
            <a:r>
              <a:rPr lang="en-US" b="0" dirty="0" err="1"/>
              <a:t>doilea</a:t>
            </a:r>
            <a:r>
              <a:rPr lang="en-US" b="0" dirty="0"/>
              <a:t> </a:t>
            </a:r>
            <a:r>
              <a:rPr lang="en-US" b="0" dirty="0" err="1"/>
              <a:t>apel</a:t>
            </a:r>
            <a:r>
              <a:rPr lang="en-US" b="0" dirty="0"/>
              <a:t> de </a:t>
            </a:r>
            <a:r>
              <a:rPr lang="en-US" b="0" dirty="0" err="1"/>
              <a:t>selecție</a:t>
            </a:r>
            <a:r>
              <a:rPr lang="en-US" b="0" dirty="0"/>
              <a:t> a </a:t>
            </a:r>
            <a:r>
              <a:rPr lang="en-US" b="0" dirty="0" err="1"/>
              <a:t>partenerilor</a:t>
            </a:r>
            <a:r>
              <a:rPr lang="en-US" b="0" dirty="0"/>
              <a:t> de </a:t>
            </a:r>
            <a:r>
              <a:rPr lang="en-US" b="0" dirty="0" err="1"/>
              <a:t>implementare</a:t>
            </a:r>
            <a:r>
              <a:rPr lang="en-US" b="0" dirty="0"/>
              <a:t> </a:t>
            </a:r>
            <a:r>
              <a:rPr lang="en-US" b="0" dirty="0" err="1"/>
              <a:t>în</a:t>
            </a:r>
            <a:r>
              <a:rPr lang="en-US" b="0" dirty="0"/>
              <a:t> </a:t>
            </a:r>
            <a:r>
              <a:rPr lang="en-US" b="0" dirty="0" err="1"/>
              <a:t>cadrul</a:t>
            </a:r>
            <a:r>
              <a:rPr lang="en-US" b="0" dirty="0"/>
              <a:t> </a:t>
            </a:r>
            <a:r>
              <a:rPr lang="en-US" b="0" dirty="0" err="1"/>
              <a:t>Programului</a:t>
            </a:r>
            <a:r>
              <a:rPr lang="en-US" b="0" dirty="0"/>
              <a:t> Invest EU </a:t>
            </a:r>
            <a:r>
              <a:rPr lang="en-US" b="0" dirty="0" err="1"/>
              <a:t>organizat</a:t>
            </a:r>
            <a:r>
              <a:rPr lang="en-US" b="0" dirty="0"/>
              <a:t> de </a:t>
            </a:r>
            <a:r>
              <a:rPr lang="en-US" b="0" dirty="0" err="1"/>
              <a:t>Comisia</a:t>
            </a:r>
            <a:r>
              <a:rPr lang="en-US" b="0" dirty="0"/>
              <a:t> </a:t>
            </a:r>
            <a:r>
              <a:rPr lang="en-US" b="0" dirty="0" err="1"/>
              <a:t>Europeană</a:t>
            </a:r>
            <a:r>
              <a:rPr lang="en-US" b="0" dirty="0"/>
              <a:t> </a:t>
            </a:r>
            <a:r>
              <a:rPr lang="en-US" b="0" dirty="0" err="1"/>
              <a:t>în</a:t>
            </a:r>
            <a:r>
              <a:rPr lang="en-US" b="0" dirty="0"/>
              <a:t> 2025, </a:t>
            </a:r>
            <a:r>
              <a:rPr lang="en-US" b="0" dirty="0" err="1"/>
              <a:t>apel</a:t>
            </a:r>
            <a:r>
              <a:rPr lang="en-US" b="0" dirty="0"/>
              <a:t> </a:t>
            </a:r>
            <a:r>
              <a:rPr lang="en-US" b="0" dirty="0" err="1"/>
              <a:t>pentru</a:t>
            </a:r>
            <a:r>
              <a:rPr lang="en-US" b="0" dirty="0"/>
              <a:t> care le sunt </a:t>
            </a:r>
            <a:r>
              <a:rPr lang="en-US" b="0" dirty="0" err="1"/>
              <a:t>alocate</a:t>
            </a:r>
            <a:r>
              <a:rPr lang="en-US" b="0" dirty="0"/>
              <a:t> </a:t>
            </a:r>
            <a:r>
              <a:rPr lang="en-US" b="0" dirty="0" err="1"/>
              <a:t>fonduri</a:t>
            </a:r>
            <a:r>
              <a:rPr lang="en-US" b="0" dirty="0"/>
              <a:t> </a:t>
            </a:r>
            <a:r>
              <a:rPr lang="en-US" b="0" dirty="0" err="1"/>
              <a:t>în</a:t>
            </a:r>
            <a:r>
              <a:rPr lang="en-US" b="0" dirty="0"/>
              <a:t> </a:t>
            </a:r>
            <a:r>
              <a:rPr lang="en-US" b="0" dirty="0" err="1"/>
              <a:t>valoare</a:t>
            </a:r>
            <a:r>
              <a:rPr lang="en-US" b="0" dirty="0"/>
              <a:t> de </a:t>
            </a:r>
            <a:r>
              <a:rPr lang="en-US" dirty="0"/>
              <a:t>1,37 </a:t>
            </a:r>
            <a:r>
              <a:rPr lang="en-US" dirty="0" err="1"/>
              <a:t>miliarde</a:t>
            </a:r>
            <a:r>
              <a:rPr lang="en-US" dirty="0"/>
              <a:t> euro (</a:t>
            </a:r>
            <a:r>
              <a:rPr lang="en-US" dirty="0" err="1"/>
              <a:t>garanție</a:t>
            </a:r>
            <a:r>
              <a:rPr lang="en-US" dirty="0"/>
              <a:t> UE).</a:t>
            </a:r>
          </a:p>
        </p:txBody>
      </p:sp>
      <p:sp>
        <p:nvSpPr>
          <p:cNvPr id="9" name="Text Placeholder 2">
            <a:extLst>
              <a:ext uri="{FF2B5EF4-FFF2-40B4-BE49-F238E27FC236}">
                <a16:creationId xmlns:a16="http://schemas.microsoft.com/office/drawing/2014/main" id="{B2585BD7-0968-0386-4BDD-10BF18A83D65}"/>
              </a:ext>
            </a:extLst>
          </p:cNvPr>
          <p:cNvSpPr txBox="1">
            <a:spLocks/>
          </p:cNvSpPr>
          <p:nvPr/>
        </p:nvSpPr>
        <p:spPr>
          <a:xfrm>
            <a:off x="743628" y="4062580"/>
            <a:ext cx="10673425" cy="271146"/>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Bef>
                <a:spcPts val="0"/>
              </a:spcBef>
              <a:spcAft>
                <a:spcPts val="800"/>
              </a:spcAft>
            </a:pPr>
            <a:r>
              <a:rPr lang="en-US" sz="1200" dirty="0">
                <a:solidFill>
                  <a:schemeClr val="accent2"/>
                </a:solidFill>
                <a:latin typeface="+mj-lt"/>
                <a:ea typeface="+mj-ea"/>
                <a:cs typeface="+mj-cs"/>
              </a:rPr>
              <a:t>INFRASTRUCTUR</a:t>
            </a:r>
            <a:r>
              <a:rPr lang="ro-RO" sz="1200" dirty="0">
                <a:solidFill>
                  <a:schemeClr val="accent2"/>
                </a:solidFill>
                <a:latin typeface="+mj-lt"/>
                <a:ea typeface="+mj-ea"/>
                <a:cs typeface="+mj-cs"/>
              </a:rPr>
              <a:t>Ă</a:t>
            </a:r>
            <a:r>
              <a:rPr lang="en-US" sz="1200" dirty="0">
                <a:solidFill>
                  <a:schemeClr val="accent2"/>
                </a:solidFill>
                <a:latin typeface="+mj-lt"/>
                <a:ea typeface="+mj-ea"/>
                <a:cs typeface="+mj-cs"/>
              </a:rPr>
              <a:t> DURABILĂ</a:t>
            </a:r>
            <a:r>
              <a:rPr lang="ro-RO" sz="1200" dirty="0">
                <a:solidFill>
                  <a:schemeClr val="accent2"/>
                </a:solidFill>
                <a:latin typeface="+mj-lt"/>
                <a:ea typeface="+mj-ea"/>
                <a:cs typeface="+mj-cs"/>
              </a:rPr>
              <a:t>         </a:t>
            </a:r>
            <a:r>
              <a:rPr lang="en-US" sz="1200" dirty="0">
                <a:solidFill>
                  <a:schemeClr val="accent2"/>
                </a:solidFill>
                <a:latin typeface="+mj-lt"/>
                <a:ea typeface="+mj-ea"/>
                <a:cs typeface="+mj-cs"/>
              </a:rPr>
              <a:t>CERCETARE, INOVARE ȘI DIGITALIZARE</a:t>
            </a:r>
            <a:r>
              <a:rPr lang="ro-RO" sz="1200" dirty="0">
                <a:solidFill>
                  <a:schemeClr val="accent2"/>
                </a:solidFill>
                <a:latin typeface="+mj-lt"/>
                <a:ea typeface="+mj-ea"/>
                <a:cs typeface="+mj-cs"/>
              </a:rPr>
              <a:t>            </a:t>
            </a:r>
            <a:r>
              <a:rPr lang="en-US" sz="1200" dirty="0">
                <a:solidFill>
                  <a:schemeClr val="accent2"/>
                </a:solidFill>
                <a:latin typeface="+mj-lt"/>
                <a:ea typeface="+mj-ea"/>
                <a:cs typeface="+mj-cs"/>
              </a:rPr>
              <a:t>IMM URI</a:t>
            </a:r>
            <a:r>
              <a:rPr lang="ro-RO" sz="1200" dirty="0">
                <a:solidFill>
                  <a:schemeClr val="accent2"/>
                </a:solidFill>
                <a:latin typeface="+mj-lt"/>
                <a:ea typeface="+mj-ea"/>
                <a:cs typeface="+mj-cs"/>
              </a:rPr>
              <a:t>    </a:t>
            </a:r>
            <a:r>
              <a:rPr lang="en-US" sz="1200" dirty="0">
                <a:solidFill>
                  <a:schemeClr val="accent2"/>
                </a:solidFill>
                <a:latin typeface="+mj-lt"/>
                <a:ea typeface="+mj-ea"/>
                <a:cs typeface="+mj-cs"/>
              </a:rPr>
              <a:t> </a:t>
            </a:r>
            <a:r>
              <a:rPr lang="ro-RO" sz="1200" dirty="0">
                <a:solidFill>
                  <a:schemeClr val="accent2"/>
                </a:solidFill>
                <a:latin typeface="+mj-lt"/>
                <a:ea typeface="+mj-ea"/>
                <a:cs typeface="+mj-cs"/>
              </a:rPr>
              <a:t>             </a:t>
            </a:r>
            <a:r>
              <a:rPr lang="en-US" sz="1200" dirty="0">
                <a:solidFill>
                  <a:schemeClr val="accent2"/>
                </a:solidFill>
                <a:latin typeface="+mj-lt"/>
                <a:ea typeface="+mj-ea"/>
                <a:cs typeface="+mj-cs"/>
              </a:rPr>
              <a:t>INVESTIȚII SOCIALE ȘI ABILITĂȚI</a:t>
            </a:r>
          </a:p>
          <a:p>
            <a:pPr algn="just">
              <a:lnSpc>
                <a:spcPct val="107000"/>
              </a:lnSpc>
              <a:spcBef>
                <a:spcPts val="0"/>
              </a:spcBef>
              <a:spcAft>
                <a:spcPts val="800"/>
              </a:spcAft>
            </a:pPr>
            <a:endParaRPr lang="en-US" sz="1200" b="0" dirty="0"/>
          </a:p>
        </p:txBody>
      </p:sp>
      <p:grpSp>
        <p:nvGrpSpPr>
          <p:cNvPr id="16" name="Group 15">
            <a:extLst>
              <a:ext uri="{FF2B5EF4-FFF2-40B4-BE49-F238E27FC236}">
                <a16:creationId xmlns:a16="http://schemas.microsoft.com/office/drawing/2014/main" id="{AC078908-9C39-3395-4290-1A14D05BB5F4}"/>
              </a:ext>
            </a:extLst>
          </p:cNvPr>
          <p:cNvGrpSpPr/>
          <p:nvPr/>
        </p:nvGrpSpPr>
        <p:grpSpPr>
          <a:xfrm>
            <a:off x="4072877" y="2812295"/>
            <a:ext cx="1625431" cy="953264"/>
            <a:chOff x="4361229" y="2847622"/>
            <a:chExt cx="1625431" cy="953264"/>
          </a:xfrm>
        </p:grpSpPr>
        <p:pic>
          <p:nvPicPr>
            <p:cNvPr id="13" name="Graphic 12" descr="Scientific Thought outline">
              <a:extLst>
                <a:ext uri="{FF2B5EF4-FFF2-40B4-BE49-F238E27FC236}">
                  <a16:creationId xmlns:a16="http://schemas.microsoft.com/office/drawing/2014/main" id="{EF9C9A4B-6964-BC6F-4BE1-2E5D05730F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1229" y="2847622"/>
              <a:ext cx="914400" cy="914400"/>
            </a:xfrm>
            <a:prstGeom prst="rect">
              <a:avLst/>
            </a:prstGeom>
          </p:spPr>
        </p:pic>
        <p:pic>
          <p:nvPicPr>
            <p:cNvPr id="15" name="Graphic 14" descr="Cloud Computing outline">
              <a:extLst>
                <a:ext uri="{FF2B5EF4-FFF2-40B4-BE49-F238E27FC236}">
                  <a16:creationId xmlns:a16="http://schemas.microsoft.com/office/drawing/2014/main" id="{498A8C00-E50F-9325-3324-22C443734A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2260" y="2886486"/>
              <a:ext cx="914400" cy="914400"/>
            </a:xfrm>
            <a:prstGeom prst="rect">
              <a:avLst/>
            </a:prstGeom>
          </p:spPr>
        </p:pic>
      </p:grpSp>
      <p:grpSp>
        <p:nvGrpSpPr>
          <p:cNvPr id="21" name="Group 20">
            <a:extLst>
              <a:ext uri="{FF2B5EF4-FFF2-40B4-BE49-F238E27FC236}">
                <a16:creationId xmlns:a16="http://schemas.microsoft.com/office/drawing/2014/main" id="{12A7411A-905A-58D4-F9E1-400C6F282743}"/>
              </a:ext>
            </a:extLst>
          </p:cNvPr>
          <p:cNvGrpSpPr/>
          <p:nvPr/>
        </p:nvGrpSpPr>
        <p:grpSpPr>
          <a:xfrm>
            <a:off x="7116838" y="2649691"/>
            <a:ext cx="1587811" cy="1188726"/>
            <a:chOff x="7114228" y="2823550"/>
            <a:chExt cx="1525694" cy="1070215"/>
          </a:xfrm>
        </p:grpSpPr>
        <p:pic>
          <p:nvPicPr>
            <p:cNvPr id="18" name="Graphic 17" descr="Loan outline">
              <a:extLst>
                <a:ext uri="{FF2B5EF4-FFF2-40B4-BE49-F238E27FC236}">
                  <a16:creationId xmlns:a16="http://schemas.microsoft.com/office/drawing/2014/main" id="{6100BB80-5549-B33A-3CD5-370B42DE3E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8224" y="3024402"/>
              <a:ext cx="611698" cy="611698"/>
            </a:xfrm>
            <a:prstGeom prst="rect">
              <a:avLst/>
            </a:prstGeom>
          </p:spPr>
        </p:pic>
        <p:pic>
          <p:nvPicPr>
            <p:cNvPr id="20" name="Graphic 19" descr="Remote work outline">
              <a:extLst>
                <a:ext uri="{FF2B5EF4-FFF2-40B4-BE49-F238E27FC236}">
                  <a16:creationId xmlns:a16="http://schemas.microsoft.com/office/drawing/2014/main" id="{A070246C-9BE4-CBFF-AD0B-901DF9A11E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4228" y="2823550"/>
              <a:ext cx="1070215" cy="1070215"/>
            </a:xfrm>
            <a:prstGeom prst="rect">
              <a:avLst/>
            </a:prstGeom>
          </p:spPr>
        </p:pic>
      </p:grpSp>
      <p:pic>
        <p:nvPicPr>
          <p:cNvPr id="29" name="Graphic 28" descr="Music notes outline">
            <a:extLst>
              <a:ext uri="{FF2B5EF4-FFF2-40B4-BE49-F238E27FC236}">
                <a16:creationId xmlns:a16="http://schemas.microsoft.com/office/drawing/2014/main" id="{A35FEE29-692D-1E15-EE8A-94662B1FF6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78739" y="2972749"/>
            <a:ext cx="283448" cy="283448"/>
          </a:xfrm>
          <a:prstGeom prst="rect">
            <a:avLst/>
          </a:prstGeom>
        </p:spPr>
      </p:pic>
      <p:grpSp>
        <p:nvGrpSpPr>
          <p:cNvPr id="35" name="Group 34">
            <a:extLst>
              <a:ext uri="{FF2B5EF4-FFF2-40B4-BE49-F238E27FC236}">
                <a16:creationId xmlns:a16="http://schemas.microsoft.com/office/drawing/2014/main" id="{C411EFAA-5C5A-6B35-55B2-83C542963272}"/>
              </a:ext>
            </a:extLst>
          </p:cNvPr>
          <p:cNvGrpSpPr/>
          <p:nvPr/>
        </p:nvGrpSpPr>
        <p:grpSpPr>
          <a:xfrm>
            <a:off x="9409215" y="2660508"/>
            <a:ext cx="1266596" cy="1219618"/>
            <a:chOff x="9305553" y="2734341"/>
            <a:chExt cx="1266596" cy="1219618"/>
          </a:xfrm>
        </p:grpSpPr>
        <p:pic>
          <p:nvPicPr>
            <p:cNvPr id="23" name="Graphic 22" descr="Connections outline">
              <a:extLst>
                <a:ext uri="{FF2B5EF4-FFF2-40B4-BE49-F238E27FC236}">
                  <a16:creationId xmlns:a16="http://schemas.microsoft.com/office/drawing/2014/main" id="{E4BC04A1-79B8-BE10-86D6-CC3D67EAA6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56289" y="2764226"/>
              <a:ext cx="1189733" cy="1189733"/>
            </a:xfrm>
            <a:prstGeom prst="rect">
              <a:avLst/>
            </a:prstGeom>
          </p:spPr>
        </p:pic>
        <p:grpSp>
          <p:nvGrpSpPr>
            <p:cNvPr id="30" name="Group 29">
              <a:extLst>
                <a:ext uri="{FF2B5EF4-FFF2-40B4-BE49-F238E27FC236}">
                  <a16:creationId xmlns:a16="http://schemas.microsoft.com/office/drawing/2014/main" id="{C04FA0BD-105D-BF33-09C9-7C25A58938EA}"/>
                </a:ext>
              </a:extLst>
            </p:cNvPr>
            <p:cNvGrpSpPr/>
            <p:nvPr/>
          </p:nvGrpSpPr>
          <p:grpSpPr>
            <a:xfrm>
              <a:off x="10092525" y="3470045"/>
              <a:ext cx="479624" cy="483914"/>
              <a:chOff x="10385931" y="2789864"/>
              <a:chExt cx="733455" cy="822580"/>
            </a:xfrm>
          </p:grpSpPr>
          <p:pic>
            <p:nvPicPr>
              <p:cNvPr id="25" name="Graphic 24" descr="Paint brush outline">
                <a:extLst>
                  <a:ext uri="{FF2B5EF4-FFF2-40B4-BE49-F238E27FC236}">
                    <a16:creationId xmlns:a16="http://schemas.microsoft.com/office/drawing/2014/main" id="{134D6921-FF8F-4123-1550-CF4E6CF2E0B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85931" y="2789864"/>
                <a:ext cx="678560" cy="389153"/>
              </a:xfrm>
              <a:prstGeom prst="rect">
                <a:avLst/>
              </a:prstGeom>
            </p:spPr>
          </p:pic>
          <p:pic>
            <p:nvPicPr>
              <p:cNvPr id="27" name="Graphic 26" descr="Palette outline">
                <a:extLst>
                  <a:ext uri="{FF2B5EF4-FFF2-40B4-BE49-F238E27FC236}">
                    <a16:creationId xmlns:a16="http://schemas.microsoft.com/office/drawing/2014/main" id="{DD8298CE-EE9B-B4EB-84AE-EAA20A66FF5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40827" y="2933885"/>
                <a:ext cx="678559" cy="678559"/>
              </a:xfrm>
              <a:prstGeom prst="rect">
                <a:avLst/>
              </a:prstGeom>
            </p:spPr>
          </p:pic>
        </p:grpSp>
        <p:pic>
          <p:nvPicPr>
            <p:cNvPr id="32" name="Graphic 31" descr="Pencil outline">
              <a:extLst>
                <a:ext uri="{FF2B5EF4-FFF2-40B4-BE49-F238E27FC236}">
                  <a16:creationId xmlns:a16="http://schemas.microsoft.com/office/drawing/2014/main" id="{EBB8D514-952C-F40E-D030-90D32F2698A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7754585">
              <a:off x="9305553" y="3422695"/>
              <a:ext cx="299077" cy="299077"/>
            </a:xfrm>
            <a:prstGeom prst="rect">
              <a:avLst/>
            </a:prstGeom>
          </p:spPr>
        </p:pic>
        <p:pic>
          <p:nvPicPr>
            <p:cNvPr id="34" name="Graphic 33" descr="Lightbulb and gear outline">
              <a:extLst>
                <a:ext uri="{FF2B5EF4-FFF2-40B4-BE49-F238E27FC236}">
                  <a16:creationId xmlns:a16="http://schemas.microsoft.com/office/drawing/2014/main" id="{75F0DF02-1DE3-EF4C-27A5-BAE5FF162A1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433495" y="2734341"/>
              <a:ext cx="389155" cy="389155"/>
            </a:xfrm>
            <a:prstGeom prst="rect">
              <a:avLst/>
            </a:prstGeom>
          </p:spPr>
        </p:pic>
      </p:grpSp>
      <p:grpSp>
        <p:nvGrpSpPr>
          <p:cNvPr id="44" name="Group 43">
            <a:extLst>
              <a:ext uri="{FF2B5EF4-FFF2-40B4-BE49-F238E27FC236}">
                <a16:creationId xmlns:a16="http://schemas.microsoft.com/office/drawing/2014/main" id="{B387831C-972F-15C0-2F34-00B2512F4C3C}"/>
              </a:ext>
            </a:extLst>
          </p:cNvPr>
          <p:cNvGrpSpPr/>
          <p:nvPr/>
        </p:nvGrpSpPr>
        <p:grpSpPr>
          <a:xfrm>
            <a:off x="1159280" y="2592622"/>
            <a:ext cx="1274117" cy="1321447"/>
            <a:chOff x="759341" y="2574416"/>
            <a:chExt cx="1274117" cy="1321447"/>
          </a:xfrm>
        </p:grpSpPr>
        <p:pic>
          <p:nvPicPr>
            <p:cNvPr id="5" name="Graphic 4" descr="Blueprint with solid fill">
              <a:extLst>
                <a:ext uri="{FF2B5EF4-FFF2-40B4-BE49-F238E27FC236}">
                  <a16:creationId xmlns:a16="http://schemas.microsoft.com/office/drawing/2014/main" id="{614C24D8-D501-A387-15A0-8744E3F2A7C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61754" y="2574416"/>
              <a:ext cx="651432" cy="651432"/>
            </a:xfrm>
            <a:prstGeom prst="rect">
              <a:avLst/>
            </a:prstGeom>
          </p:spPr>
        </p:pic>
        <p:pic>
          <p:nvPicPr>
            <p:cNvPr id="37" name="Graphic 36" descr="Fork In Road with solid fill">
              <a:extLst>
                <a:ext uri="{FF2B5EF4-FFF2-40B4-BE49-F238E27FC236}">
                  <a16:creationId xmlns:a16="http://schemas.microsoft.com/office/drawing/2014/main" id="{E8C85ADB-9608-97B1-CD08-E0989EFCCD8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59341" y="2972749"/>
              <a:ext cx="914400" cy="914400"/>
            </a:xfrm>
            <a:prstGeom prst="rect">
              <a:avLst/>
            </a:prstGeom>
          </p:spPr>
        </p:pic>
        <p:pic>
          <p:nvPicPr>
            <p:cNvPr id="39" name="Graphic 38" descr="Excavator outline">
              <a:extLst>
                <a:ext uri="{FF2B5EF4-FFF2-40B4-BE49-F238E27FC236}">
                  <a16:creationId xmlns:a16="http://schemas.microsoft.com/office/drawing/2014/main" id="{4B2CD2C2-52B4-46EA-5E3C-785362B4D4E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481143" y="2982948"/>
              <a:ext cx="552315" cy="552315"/>
            </a:xfrm>
            <a:prstGeom prst="rect">
              <a:avLst/>
            </a:prstGeom>
          </p:spPr>
        </p:pic>
        <p:pic>
          <p:nvPicPr>
            <p:cNvPr id="41" name="Graphic 40" descr="Modern architecture outline">
              <a:extLst>
                <a:ext uri="{FF2B5EF4-FFF2-40B4-BE49-F238E27FC236}">
                  <a16:creationId xmlns:a16="http://schemas.microsoft.com/office/drawing/2014/main" id="{29592A5E-7875-871E-732A-4DCC3E3BFD3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527501" y="2589102"/>
              <a:ext cx="494573" cy="494573"/>
            </a:xfrm>
            <a:prstGeom prst="rect">
              <a:avLst/>
            </a:prstGeom>
          </p:spPr>
        </p:pic>
        <p:pic>
          <p:nvPicPr>
            <p:cNvPr id="43" name="Graphic 42" descr="Building Brick Wall outline">
              <a:extLst>
                <a:ext uri="{FF2B5EF4-FFF2-40B4-BE49-F238E27FC236}">
                  <a16:creationId xmlns:a16="http://schemas.microsoft.com/office/drawing/2014/main" id="{14CB6FC2-BE7C-8245-B327-B8F821B3CA2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550525" y="3431628"/>
              <a:ext cx="464235" cy="464235"/>
            </a:xfrm>
            <a:prstGeom prst="rect">
              <a:avLst/>
            </a:prstGeom>
          </p:spPr>
        </p:pic>
      </p:grpSp>
    </p:spTree>
    <p:extLst>
      <p:ext uri="{BB962C8B-B14F-4D97-AF65-F5344CB8AC3E}">
        <p14:creationId xmlns:p14="http://schemas.microsoft.com/office/powerpoint/2010/main" val="277983617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C54D73-DAB2-B77E-E5D3-E80A465B8CD6}"/>
              </a:ext>
            </a:extLst>
          </p:cNvPr>
          <p:cNvSpPr>
            <a:spLocks noGrp="1"/>
          </p:cNvSpPr>
          <p:nvPr>
            <p:ph type="body" sz="quarter" idx="12"/>
          </p:nvPr>
        </p:nvSpPr>
        <p:spPr>
          <a:xfrm>
            <a:off x="461764" y="1129021"/>
            <a:ext cx="7154178" cy="338554"/>
          </a:xfrm>
        </p:spPr>
        <p:txBody>
          <a:bodyPr/>
          <a:lstStyle/>
          <a:p>
            <a:r>
              <a:rPr lang="en-US" sz="1800" b="1" kern="100" dirty="0">
                <a:solidFill>
                  <a:srgbClr val="0070C0"/>
                </a:solidFill>
                <a:latin typeface="Calibri" panose="020F0502020204030204" pitchFamily="34" charset="0"/>
                <a:cs typeface="Calibri" panose="020F0502020204030204" pitchFamily="34" charset="0"/>
              </a:rPr>
              <a:t>1</a:t>
            </a:r>
            <a:r>
              <a:rPr lang="en-US" b="1" dirty="0">
                <a:solidFill>
                  <a:srgbClr val="0070C0"/>
                </a:solidFill>
                <a:latin typeface="+mn-lt"/>
              </a:rPr>
              <a:t>. SĂNĂTATE ȘI GARAN</a:t>
            </a:r>
            <a:r>
              <a:rPr lang="ro-RO" b="1" dirty="0">
                <a:solidFill>
                  <a:srgbClr val="0070C0"/>
                </a:solidFill>
                <a:latin typeface="+mn-lt"/>
              </a:rPr>
              <a:t>Ț</a:t>
            </a:r>
            <a:r>
              <a:rPr lang="en-US" b="1" dirty="0">
                <a:solidFill>
                  <a:srgbClr val="0070C0"/>
                </a:solidFill>
                <a:latin typeface="+mn-lt"/>
              </a:rPr>
              <a:t>IE DE CAPITAL MEDICAL</a:t>
            </a:r>
            <a:endParaRPr lang="en-US" dirty="0">
              <a:solidFill>
                <a:srgbClr val="FF0000"/>
              </a:solidFill>
            </a:endParaRPr>
          </a:p>
        </p:txBody>
      </p:sp>
      <p:sp>
        <p:nvSpPr>
          <p:cNvPr id="5" name="Text Placeholder 3">
            <a:extLst>
              <a:ext uri="{FF2B5EF4-FFF2-40B4-BE49-F238E27FC236}">
                <a16:creationId xmlns:a16="http://schemas.microsoft.com/office/drawing/2014/main" id="{114AEC94-5A6D-A077-35D3-D90D5E154295}"/>
              </a:ext>
            </a:extLst>
          </p:cNvPr>
          <p:cNvSpPr txBox="1">
            <a:spLocks/>
          </p:cNvSpPr>
          <p:nvPr/>
        </p:nvSpPr>
        <p:spPr>
          <a:xfrm>
            <a:off x="390743" y="3564385"/>
            <a:ext cx="715417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FF0000"/>
              </a:solidFill>
            </a:endParaRPr>
          </a:p>
        </p:txBody>
      </p:sp>
      <p:sp>
        <p:nvSpPr>
          <p:cNvPr id="8" name="Text Placeholder 3">
            <a:extLst>
              <a:ext uri="{FF2B5EF4-FFF2-40B4-BE49-F238E27FC236}">
                <a16:creationId xmlns:a16="http://schemas.microsoft.com/office/drawing/2014/main" id="{54949890-9AB2-9F0B-D6C8-075C07AE8380}"/>
              </a:ext>
            </a:extLst>
          </p:cNvPr>
          <p:cNvSpPr txBox="1">
            <a:spLocks/>
          </p:cNvSpPr>
          <p:nvPr/>
        </p:nvSpPr>
        <p:spPr>
          <a:xfrm>
            <a:off x="575295" y="158273"/>
            <a:ext cx="715417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PRODUSE DE GARANȚIE PREGĂTITE DE FNGCIMM PENTRU A FI PROPUSE SELECȚIEI CE ÎN VEDEREA OBȚINERII GARANȚIEI UE</a:t>
            </a:r>
            <a:endParaRPr lang="en-US" sz="2400" b="1" dirty="0">
              <a:ea typeface="+mj-ea"/>
              <a:cs typeface="+mj-cs"/>
            </a:endParaRPr>
          </a:p>
        </p:txBody>
      </p:sp>
      <p:pic>
        <p:nvPicPr>
          <p:cNvPr id="10" name="Picture 2" descr="Inforegio - Download centre for visual elements">
            <a:extLst>
              <a:ext uri="{FF2B5EF4-FFF2-40B4-BE49-F238E27FC236}">
                <a16:creationId xmlns:a16="http://schemas.microsoft.com/office/drawing/2014/main" id="{556FA62C-43B3-FEDE-B3E8-AD49E7E6E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8372" y="-19602"/>
            <a:ext cx="743627" cy="6943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F2F90929-E222-42C2-9BC1-B6B4C14B5B2F}"/>
              </a:ext>
            </a:extLst>
          </p:cNvPr>
          <p:cNvSpPr txBox="1">
            <a:spLocks/>
          </p:cNvSpPr>
          <p:nvPr/>
        </p:nvSpPr>
        <p:spPr>
          <a:xfrm>
            <a:off x="461764" y="1633929"/>
            <a:ext cx="10821279" cy="3362614"/>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50000"/>
              </a:lnSpc>
              <a:spcBef>
                <a:spcPts val="0"/>
              </a:spcBef>
              <a:spcAft>
                <a:spcPts val="800"/>
              </a:spcAft>
              <a:buFont typeface="Wingdings" panose="05000000000000000000" pitchFamily="2" charset="2"/>
              <a:buChar char="§"/>
            </a:pPr>
            <a:r>
              <a:rPr lang="en-US" b="0" dirty="0" err="1"/>
              <a:t>Garanția</a:t>
            </a:r>
            <a:r>
              <a:rPr lang="en-US" b="0" dirty="0"/>
              <a:t> de </a:t>
            </a:r>
            <a:r>
              <a:rPr lang="en-US" b="0" dirty="0" err="1"/>
              <a:t>portofoliu</a:t>
            </a:r>
            <a:r>
              <a:rPr lang="en-US" b="0" dirty="0"/>
              <a:t> </a:t>
            </a:r>
            <a:r>
              <a:rPr lang="en-US" b="0" dirty="0" err="1"/>
              <a:t>plafonată</a:t>
            </a:r>
            <a:r>
              <a:rPr lang="en-US" b="0" dirty="0"/>
              <a:t> </a:t>
            </a:r>
            <a:r>
              <a:rPr lang="en-US" b="0" dirty="0" err="1"/>
              <a:t>va</a:t>
            </a:r>
            <a:r>
              <a:rPr lang="en-US" b="0" dirty="0"/>
              <a:t> </a:t>
            </a:r>
            <a:r>
              <a:rPr lang="en-US" b="0" dirty="0" err="1"/>
              <a:t>sprijini</a:t>
            </a:r>
            <a:r>
              <a:rPr lang="en-US" b="0" dirty="0"/>
              <a:t> </a:t>
            </a:r>
            <a:r>
              <a:rPr lang="en-US" b="0" dirty="0" err="1"/>
              <a:t>accesul</a:t>
            </a:r>
            <a:r>
              <a:rPr lang="en-US" b="0" dirty="0"/>
              <a:t> la </a:t>
            </a:r>
            <a:r>
              <a:rPr lang="en-US" b="0" dirty="0" err="1"/>
              <a:t>împrumuturi</a:t>
            </a:r>
            <a:r>
              <a:rPr lang="en-US" b="0" dirty="0"/>
              <a:t> </a:t>
            </a:r>
            <a:r>
              <a:rPr lang="en-US" b="0" dirty="0" err="1"/>
              <a:t>pentru</a:t>
            </a:r>
            <a:r>
              <a:rPr lang="en-US" b="0" dirty="0"/>
              <a:t> </a:t>
            </a:r>
            <a:r>
              <a:rPr lang="en-US" dirty="0" err="1"/>
              <a:t>beneficiarii</a:t>
            </a:r>
            <a:r>
              <a:rPr lang="en-US" dirty="0"/>
              <a:t> din </a:t>
            </a:r>
            <a:r>
              <a:rPr lang="en-US" dirty="0" err="1"/>
              <a:t>sectoarele</a:t>
            </a:r>
            <a:r>
              <a:rPr lang="en-US" dirty="0"/>
              <a:t> </a:t>
            </a:r>
            <a:r>
              <a:rPr lang="en-US" dirty="0" err="1"/>
              <a:t>medicale</a:t>
            </a:r>
            <a:r>
              <a:rPr lang="en-US" dirty="0"/>
              <a:t> </a:t>
            </a:r>
            <a:r>
              <a:rPr lang="en-US" dirty="0" err="1"/>
              <a:t>și</a:t>
            </a:r>
            <a:r>
              <a:rPr lang="en-US" dirty="0"/>
              <a:t> </a:t>
            </a:r>
            <a:r>
              <a:rPr lang="en-US" dirty="0" err="1"/>
              <a:t>conexe</a:t>
            </a:r>
            <a:r>
              <a:rPr lang="en-US" b="0" dirty="0"/>
              <a:t>, </a:t>
            </a:r>
            <a:r>
              <a:rPr lang="en-US" b="0" dirty="0" err="1"/>
              <a:t>pentru</a:t>
            </a:r>
            <a:r>
              <a:rPr lang="en-US" b="0" dirty="0"/>
              <a:t> </a:t>
            </a:r>
            <a:r>
              <a:rPr lang="en-US" dirty="0" err="1"/>
              <a:t>furnizorii</a:t>
            </a:r>
            <a:r>
              <a:rPr lang="en-US" dirty="0"/>
              <a:t> de </a:t>
            </a:r>
            <a:r>
              <a:rPr lang="en-US" dirty="0" err="1"/>
              <a:t>servicii</a:t>
            </a:r>
            <a:r>
              <a:rPr lang="en-US" dirty="0"/>
              <a:t> </a:t>
            </a:r>
            <a:r>
              <a:rPr lang="en-US" dirty="0" err="1"/>
              <a:t>medicale</a:t>
            </a:r>
            <a:r>
              <a:rPr lang="en-US" dirty="0"/>
              <a:t> </a:t>
            </a:r>
            <a:r>
              <a:rPr lang="en-US" dirty="0" err="1"/>
              <a:t>și</a:t>
            </a:r>
            <a:r>
              <a:rPr lang="en-US" dirty="0"/>
              <a:t> </a:t>
            </a:r>
            <a:r>
              <a:rPr lang="en-US" dirty="0" err="1"/>
              <a:t>sociale</a:t>
            </a:r>
            <a:r>
              <a:rPr lang="en-US" b="0" dirty="0"/>
              <a:t>. </a:t>
            </a:r>
            <a:r>
              <a:rPr lang="en-US" b="0" dirty="0" err="1"/>
              <a:t>Solicitanții</a:t>
            </a:r>
            <a:r>
              <a:rPr lang="en-US" b="0" dirty="0"/>
              <a:t> sunt IMM-</a:t>
            </a:r>
            <a:r>
              <a:rPr lang="en-US" b="0" dirty="0" err="1"/>
              <a:t>uri</a:t>
            </a:r>
            <a:r>
              <a:rPr lang="en-US" b="0" dirty="0"/>
              <a:t> </a:t>
            </a:r>
            <a:r>
              <a:rPr lang="en-US" b="0" dirty="0" err="1"/>
              <a:t>sau</a:t>
            </a:r>
            <a:r>
              <a:rPr lang="en-US" b="0" dirty="0"/>
              <a:t> </a:t>
            </a:r>
            <a:r>
              <a:rPr lang="en-US" b="0" dirty="0" err="1"/>
              <a:t>orice</a:t>
            </a:r>
            <a:r>
              <a:rPr lang="en-US" b="0" dirty="0"/>
              <a:t> </a:t>
            </a:r>
            <a:r>
              <a:rPr lang="en-US" b="0" dirty="0" err="1"/>
              <a:t>alte</a:t>
            </a:r>
            <a:r>
              <a:rPr lang="en-US" b="0" dirty="0"/>
              <a:t> </a:t>
            </a:r>
            <a:r>
              <a:rPr lang="en-US" b="0" dirty="0" err="1"/>
              <a:t>forme</a:t>
            </a:r>
            <a:r>
              <a:rPr lang="en-US" b="0" dirty="0"/>
              <a:t> private de </a:t>
            </a:r>
            <a:r>
              <a:rPr lang="en-US" b="0" dirty="0" err="1"/>
              <a:t>organizare</a:t>
            </a:r>
            <a:r>
              <a:rPr lang="en-US" b="0" dirty="0"/>
              <a:t> a </a:t>
            </a:r>
            <a:r>
              <a:rPr lang="en-US" b="0" dirty="0" err="1"/>
              <a:t>activităților</a:t>
            </a:r>
            <a:r>
              <a:rPr lang="en-US" b="0" dirty="0"/>
              <a:t> </a:t>
            </a:r>
            <a:r>
              <a:rPr lang="en-US" b="0" dirty="0" err="1"/>
              <a:t>medicale</a:t>
            </a:r>
            <a:r>
              <a:rPr lang="en-US" b="0" dirty="0"/>
              <a:t>, </a:t>
            </a:r>
            <a:r>
              <a:rPr lang="en-US" b="0" dirty="0" err="1"/>
              <a:t>aflate</a:t>
            </a:r>
            <a:r>
              <a:rPr lang="en-US" b="0" dirty="0"/>
              <a:t> </a:t>
            </a:r>
            <a:r>
              <a:rPr lang="en-US" b="0" dirty="0" err="1"/>
              <a:t>în</a:t>
            </a:r>
            <a:r>
              <a:rPr lang="en-US" b="0" dirty="0"/>
              <a:t> </a:t>
            </a:r>
            <a:r>
              <a:rPr lang="en-US" b="0" dirty="0" err="1"/>
              <a:t>stadiul</a:t>
            </a:r>
            <a:r>
              <a:rPr lang="en-US" b="0" dirty="0"/>
              <a:t> de </a:t>
            </a:r>
            <a:r>
              <a:rPr lang="en-US" b="0" dirty="0" err="1"/>
              <a:t>creștere</a:t>
            </a:r>
            <a:r>
              <a:rPr lang="ro-RO" b="0" dirty="0"/>
              <a:t>,</a:t>
            </a:r>
            <a:r>
              <a:rPr lang="en-US" b="0" dirty="0"/>
              <a:t> </a:t>
            </a:r>
            <a:r>
              <a:rPr lang="en-US" b="0" dirty="0" err="1"/>
              <a:t>încep</a:t>
            </a:r>
            <a:r>
              <a:rPr lang="ro-RO" b="0" dirty="0"/>
              <a:t>ând</a:t>
            </a:r>
            <a:r>
              <a:rPr lang="en-US" b="0" dirty="0"/>
              <a:t> cu al </a:t>
            </a:r>
            <a:r>
              <a:rPr lang="en-US" b="0" dirty="0" err="1"/>
              <a:t>patrulea</a:t>
            </a:r>
            <a:r>
              <a:rPr lang="en-US" b="0" dirty="0"/>
              <a:t> an de </a:t>
            </a:r>
            <a:r>
              <a:rPr lang="en-US" b="0" dirty="0" err="1"/>
              <a:t>activitate</a:t>
            </a:r>
            <a:r>
              <a:rPr lang="en-US" b="0" dirty="0"/>
              <a:t>.</a:t>
            </a:r>
            <a:endParaRPr lang="ro-RO" b="0" dirty="0"/>
          </a:p>
          <a:p>
            <a:pPr marL="285750" indent="-285750" algn="just">
              <a:lnSpc>
                <a:spcPct val="150000"/>
              </a:lnSpc>
              <a:spcBef>
                <a:spcPts val="0"/>
              </a:spcBef>
              <a:spcAft>
                <a:spcPts val="800"/>
              </a:spcAft>
              <a:buFont typeface="Wingdings" panose="05000000000000000000" pitchFamily="2" charset="2"/>
              <a:buChar char="§"/>
            </a:pPr>
            <a:r>
              <a:rPr lang="en-US" b="0" dirty="0"/>
              <a:t>Suma </a:t>
            </a:r>
            <a:r>
              <a:rPr lang="en-US" b="0" dirty="0" err="1"/>
              <a:t>maximă</a:t>
            </a:r>
            <a:r>
              <a:rPr lang="en-US" b="0" dirty="0"/>
              <a:t> </a:t>
            </a:r>
            <a:r>
              <a:rPr lang="en-US" b="0" dirty="0" err="1"/>
              <a:t>garantată</a:t>
            </a:r>
            <a:r>
              <a:rPr lang="en-US" b="0" dirty="0"/>
              <a:t> </a:t>
            </a:r>
            <a:r>
              <a:rPr lang="en-US" b="0" dirty="0" err="1"/>
              <a:t>este</a:t>
            </a:r>
            <a:r>
              <a:rPr lang="en-US" b="0" dirty="0"/>
              <a:t> de maximum </a:t>
            </a:r>
            <a:r>
              <a:rPr lang="en-US" dirty="0"/>
              <a:t>200.000 EUR per </a:t>
            </a:r>
            <a:r>
              <a:rPr lang="en-US" dirty="0" err="1"/>
              <a:t>operațiune</a:t>
            </a:r>
            <a:r>
              <a:rPr lang="en-US" dirty="0"/>
              <a:t>/</a:t>
            </a:r>
            <a:r>
              <a:rPr lang="en-US" dirty="0" err="1"/>
              <a:t>împrumut</a:t>
            </a:r>
            <a:r>
              <a:rPr lang="en-US" b="0" dirty="0"/>
              <a:t>.</a:t>
            </a:r>
            <a:endParaRPr lang="ro-RO" b="0" dirty="0"/>
          </a:p>
          <a:p>
            <a:pPr marL="285750" indent="-285750" algn="just">
              <a:lnSpc>
                <a:spcPct val="150000"/>
              </a:lnSpc>
              <a:spcBef>
                <a:spcPts val="0"/>
              </a:spcBef>
              <a:spcAft>
                <a:spcPts val="800"/>
              </a:spcAft>
              <a:buFont typeface="Wingdings" panose="05000000000000000000" pitchFamily="2" charset="2"/>
              <a:buChar char="§"/>
            </a:pPr>
            <a:r>
              <a:rPr lang="en-US" dirty="0"/>
              <a:t>Rata de </a:t>
            </a:r>
            <a:r>
              <a:rPr lang="en-US" dirty="0" err="1"/>
              <a:t>acoperire</a:t>
            </a:r>
            <a:r>
              <a:rPr lang="en-US" dirty="0"/>
              <a:t> </a:t>
            </a:r>
            <a:r>
              <a:rPr lang="ro-RO" dirty="0"/>
              <a:t>cu</a:t>
            </a:r>
            <a:r>
              <a:rPr lang="en-US" dirty="0"/>
              <a:t> </a:t>
            </a:r>
            <a:r>
              <a:rPr lang="en-US" dirty="0" err="1"/>
              <a:t>garanți</a:t>
            </a:r>
            <a:r>
              <a:rPr lang="ro-RO" dirty="0"/>
              <a:t>a InvestEU</a:t>
            </a:r>
            <a:r>
              <a:rPr lang="en-US" dirty="0"/>
              <a:t> </a:t>
            </a:r>
            <a:r>
              <a:rPr lang="en-US" dirty="0" err="1"/>
              <a:t>este</a:t>
            </a:r>
            <a:r>
              <a:rPr lang="en-US" dirty="0"/>
              <a:t> de </a:t>
            </a:r>
            <a:r>
              <a:rPr lang="en-US" dirty="0" err="1"/>
              <a:t>până</a:t>
            </a:r>
            <a:r>
              <a:rPr lang="en-US" dirty="0"/>
              <a:t> la </a:t>
            </a:r>
            <a:r>
              <a:rPr lang="ro-RO" dirty="0"/>
              <a:t>7</a:t>
            </a:r>
            <a:r>
              <a:rPr lang="en-US" dirty="0"/>
              <a:t>0% </a:t>
            </a:r>
            <a:r>
              <a:rPr lang="en-US" b="0" dirty="0"/>
              <a:t>din </a:t>
            </a:r>
            <a:r>
              <a:rPr lang="en-US" b="0" dirty="0" err="1"/>
              <a:t>facilitatea</a:t>
            </a:r>
            <a:r>
              <a:rPr lang="en-US" b="0" dirty="0"/>
              <a:t> de </a:t>
            </a:r>
            <a:r>
              <a:rPr lang="en-US" b="0" dirty="0" err="1"/>
              <a:t>împrumut</a:t>
            </a:r>
            <a:r>
              <a:rPr lang="en-US" b="0" dirty="0"/>
              <a:t>, 25% </a:t>
            </a:r>
            <a:r>
              <a:rPr lang="en-US" b="0" dirty="0" err="1"/>
              <a:t>este</a:t>
            </a:r>
            <a:r>
              <a:rPr lang="en-US" b="0" dirty="0"/>
              <a:t> </a:t>
            </a:r>
            <a:r>
              <a:rPr lang="en-US" b="0" dirty="0" err="1"/>
              <a:t>acoperită</a:t>
            </a:r>
            <a:r>
              <a:rPr lang="en-US" b="0" dirty="0"/>
              <a:t> de FNGCIMM </a:t>
            </a:r>
            <a:r>
              <a:rPr lang="en-US" b="0" dirty="0" err="1"/>
              <a:t>și</a:t>
            </a:r>
            <a:r>
              <a:rPr lang="en-US" b="0" dirty="0"/>
              <a:t> 75% de </a:t>
            </a:r>
            <a:r>
              <a:rPr lang="en-US" b="0" dirty="0" err="1"/>
              <a:t>garanția</a:t>
            </a:r>
            <a:r>
              <a:rPr lang="en-US" b="0" dirty="0"/>
              <a:t> UE.</a:t>
            </a:r>
            <a:endParaRPr lang="ro-RO" b="0" dirty="0"/>
          </a:p>
          <a:p>
            <a:pPr marL="285750" indent="-285750" algn="just">
              <a:lnSpc>
                <a:spcPct val="150000"/>
              </a:lnSpc>
              <a:spcBef>
                <a:spcPts val="0"/>
              </a:spcBef>
              <a:spcAft>
                <a:spcPts val="800"/>
              </a:spcAft>
              <a:buFont typeface="Wingdings" panose="05000000000000000000" pitchFamily="2" charset="2"/>
              <a:buChar char="§"/>
            </a:pPr>
            <a:r>
              <a:rPr lang="en-US" b="0" dirty="0"/>
              <a:t>Cel </a:t>
            </a:r>
            <a:r>
              <a:rPr lang="en-US" b="0" dirty="0" err="1"/>
              <a:t>puțin</a:t>
            </a:r>
            <a:r>
              <a:rPr lang="en-US" b="0" dirty="0"/>
              <a:t> </a:t>
            </a:r>
            <a:r>
              <a:rPr lang="en-US" dirty="0"/>
              <a:t>20% din </a:t>
            </a:r>
            <a:r>
              <a:rPr lang="en-US" dirty="0" err="1"/>
              <a:t>costul</a:t>
            </a:r>
            <a:r>
              <a:rPr lang="en-US" dirty="0"/>
              <a:t> total al </a:t>
            </a:r>
            <a:r>
              <a:rPr lang="en-US" dirty="0" err="1"/>
              <a:t>proiectului</a:t>
            </a:r>
            <a:r>
              <a:rPr lang="en-US" dirty="0"/>
              <a:t> </a:t>
            </a:r>
            <a:r>
              <a:rPr lang="en-US" dirty="0" err="1"/>
              <a:t>urmează</a:t>
            </a:r>
            <a:r>
              <a:rPr lang="en-US" dirty="0"/>
              <a:t> </a:t>
            </a:r>
            <a:r>
              <a:rPr lang="en-US" dirty="0" err="1"/>
              <a:t>să</a:t>
            </a:r>
            <a:r>
              <a:rPr lang="en-US" dirty="0"/>
              <a:t> fie </a:t>
            </a:r>
            <a:r>
              <a:rPr lang="en-US" dirty="0" err="1"/>
              <a:t>finanțat</a:t>
            </a:r>
            <a:r>
              <a:rPr lang="en-US" dirty="0"/>
              <a:t> din </a:t>
            </a:r>
            <a:r>
              <a:rPr lang="en-US" dirty="0" err="1"/>
              <a:t>resursele</a:t>
            </a:r>
            <a:r>
              <a:rPr lang="en-US" dirty="0"/>
              <a:t> </a:t>
            </a:r>
            <a:r>
              <a:rPr lang="en-US" dirty="0" err="1"/>
              <a:t>proprii</a:t>
            </a:r>
            <a:r>
              <a:rPr lang="en-US" dirty="0"/>
              <a:t> ale </a:t>
            </a:r>
            <a:r>
              <a:rPr lang="en-US" dirty="0" err="1"/>
              <a:t>beneficiarilor</a:t>
            </a:r>
            <a:r>
              <a:rPr lang="ro-RO" dirty="0"/>
              <a:t>.</a:t>
            </a:r>
          </a:p>
          <a:p>
            <a:pPr marL="285750" indent="-285750" algn="just">
              <a:lnSpc>
                <a:spcPct val="150000"/>
              </a:lnSpc>
              <a:spcBef>
                <a:spcPts val="0"/>
              </a:spcBef>
              <a:spcAft>
                <a:spcPts val="800"/>
              </a:spcAft>
              <a:buFont typeface="Wingdings" panose="05000000000000000000" pitchFamily="2" charset="2"/>
              <a:buChar char="§"/>
            </a:pPr>
            <a:r>
              <a:rPr lang="ro-RO" b="0" dirty="0"/>
              <a:t>L</a:t>
            </a:r>
            <a:r>
              <a:rPr lang="it-IT" b="0" dirty="0"/>
              <a:t>inii de business</a:t>
            </a:r>
            <a:r>
              <a:rPr lang="ro-RO" b="0" dirty="0"/>
              <a:t> eligibile:</a:t>
            </a:r>
            <a:r>
              <a:rPr lang="it-IT" b="0" dirty="0"/>
              <a:t> IMM, </a:t>
            </a:r>
            <a:r>
              <a:rPr lang="ro-RO" b="0" dirty="0"/>
              <a:t>toate formele legale de organizare a activității medicale private.</a:t>
            </a:r>
          </a:p>
          <a:p>
            <a:pPr marL="285750" indent="-285750" algn="just">
              <a:lnSpc>
                <a:spcPct val="100000"/>
              </a:lnSpc>
              <a:spcBef>
                <a:spcPts val="0"/>
              </a:spcBef>
              <a:spcAft>
                <a:spcPts val="800"/>
              </a:spcAft>
              <a:buFont typeface="Wingdings" panose="05000000000000000000" pitchFamily="2" charset="2"/>
              <a:buChar char="§"/>
            </a:pPr>
            <a:endParaRPr lang="en-US" b="0" dirty="0"/>
          </a:p>
        </p:txBody>
      </p:sp>
      <p:pic>
        <p:nvPicPr>
          <p:cNvPr id="3" name="Graphic 2" descr="Inpatient outline">
            <a:extLst>
              <a:ext uri="{FF2B5EF4-FFF2-40B4-BE49-F238E27FC236}">
                <a16:creationId xmlns:a16="http://schemas.microsoft.com/office/drawing/2014/main" id="{75B98C8F-3673-22D1-FAA8-9956BE24AB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9300" y="4879522"/>
            <a:ext cx="914400" cy="914400"/>
          </a:xfrm>
          <a:prstGeom prst="rect">
            <a:avLst/>
          </a:prstGeom>
        </p:spPr>
      </p:pic>
      <p:pic>
        <p:nvPicPr>
          <p:cNvPr id="7" name="Graphic 6" descr="Doctor female outline">
            <a:extLst>
              <a:ext uri="{FF2B5EF4-FFF2-40B4-BE49-F238E27FC236}">
                <a16:creationId xmlns:a16="http://schemas.microsoft.com/office/drawing/2014/main" id="{36A78674-9310-FCA3-D469-BE9AC015FB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3740" y="4422322"/>
            <a:ext cx="914400" cy="914400"/>
          </a:xfrm>
          <a:prstGeom prst="rect">
            <a:avLst/>
          </a:prstGeom>
        </p:spPr>
      </p:pic>
    </p:spTree>
    <p:extLst>
      <p:ext uri="{BB962C8B-B14F-4D97-AF65-F5344CB8AC3E}">
        <p14:creationId xmlns:p14="http://schemas.microsoft.com/office/powerpoint/2010/main" val="389786600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D9FA0B-ACFC-5D99-2402-E7F676118023}"/>
              </a:ext>
            </a:extLst>
          </p:cNvPr>
          <p:cNvSpPr>
            <a:spLocks noGrp="1"/>
          </p:cNvSpPr>
          <p:nvPr>
            <p:ph type="body" sz="quarter" idx="12"/>
          </p:nvPr>
        </p:nvSpPr>
        <p:spPr>
          <a:xfrm>
            <a:off x="677699" y="554146"/>
            <a:ext cx="7154178" cy="338554"/>
          </a:xfrm>
        </p:spPr>
        <p:txBody>
          <a:bodyPr/>
          <a:lstStyle/>
          <a:p>
            <a:endParaRPr lang="en-US" b="1" dirty="0">
              <a:solidFill>
                <a:srgbClr val="0070C0"/>
              </a:solidFill>
              <a:latin typeface="+mn-lt"/>
            </a:endParaRPr>
          </a:p>
          <a:p>
            <a:r>
              <a:rPr lang="ro-RO" b="1" dirty="0">
                <a:solidFill>
                  <a:srgbClr val="0070C0"/>
                </a:solidFill>
                <a:latin typeface="+mn-lt"/>
              </a:rPr>
              <a:t>2</a:t>
            </a:r>
            <a:r>
              <a:rPr lang="en-US" b="1" dirty="0">
                <a:solidFill>
                  <a:srgbClr val="0070C0"/>
                </a:solidFill>
                <a:latin typeface="+mn-lt"/>
              </a:rPr>
              <a:t>.</a:t>
            </a:r>
            <a:r>
              <a:rPr lang="ro-RO" b="1" dirty="0">
                <a:solidFill>
                  <a:srgbClr val="0070C0"/>
                </a:solidFill>
                <a:latin typeface="+mn-lt"/>
              </a:rPr>
              <a:t> GARANȚII</a:t>
            </a:r>
            <a:r>
              <a:rPr lang="en-US" b="1" dirty="0">
                <a:solidFill>
                  <a:srgbClr val="0070C0"/>
                </a:solidFill>
                <a:latin typeface="+mn-lt"/>
              </a:rPr>
              <a:t> SCALEUP</a:t>
            </a:r>
            <a:endParaRPr lang="en-US" dirty="0">
              <a:solidFill>
                <a:srgbClr val="FF0000"/>
              </a:solidFill>
            </a:endParaRPr>
          </a:p>
        </p:txBody>
      </p:sp>
      <p:sp>
        <p:nvSpPr>
          <p:cNvPr id="5" name="Text Placeholder 3">
            <a:extLst>
              <a:ext uri="{FF2B5EF4-FFF2-40B4-BE49-F238E27FC236}">
                <a16:creationId xmlns:a16="http://schemas.microsoft.com/office/drawing/2014/main" id="{F5324387-9A0F-7B55-A58B-D5711A59964F}"/>
              </a:ext>
            </a:extLst>
          </p:cNvPr>
          <p:cNvSpPr txBox="1">
            <a:spLocks/>
          </p:cNvSpPr>
          <p:nvPr/>
        </p:nvSpPr>
        <p:spPr>
          <a:xfrm>
            <a:off x="677699" y="3792339"/>
            <a:ext cx="715417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FF0000"/>
              </a:solidFill>
            </a:endParaRPr>
          </a:p>
        </p:txBody>
      </p:sp>
      <p:pic>
        <p:nvPicPr>
          <p:cNvPr id="2" name="Picture 2" descr="Inforegio - Download centre for visual elements">
            <a:extLst>
              <a:ext uri="{FF2B5EF4-FFF2-40B4-BE49-F238E27FC236}">
                <a16:creationId xmlns:a16="http://schemas.microsoft.com/office/drawing/2014/main" id="{1C5932B9-5F06-5F37-0165-597073089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8372" y="-19602"/>
            <a:ext cx="743627" cy="6943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
            <a:extLst>
              <a:ext uri="{FF2B5EF4-FFF2-40B4-BE49-F238E27FC236}">
                <a16:creationId xmlns:a16="http://schemas.microsoft.com/office/drawing/2014/main" id="{1D32652B-4673-5A47-DABB-595DACC8D325}"/>
              </a:ext>
            </a:extLst>
          </p:cNvPr>
          <p:cNvSpPr txBox="1">
            <a:spLocks/>
          </p:cNvSpPr>
          <p:nvPr/>
        </p:nvSpPr>
        <p:spPr>
          <a:xfrm>
            <a:off x="619364" y="1189420"/>
            <a:ext cx="10953272" cy="3544505"/>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0000"/>
              </a:lnSpc>
              <a:spcBef>
                <a:spcPts val="0"/>
              </a:spcBef>
              <a:spcAft>
                <a:spcPts val="800"/>
              </a:spcAft>
              <a:buFont typeface="Wingdings" panose="05000000000000000000" pitchFamily="2" charset="2"/>
              <a:buChar char="§"/>
            </a:pPr>
            <a:r>
              <a:rPr lang="en-US" b="0" dirty="0" err="1"/>
              <a:t>Beneficiari</a:t>
            </a:r>
            <a:r>
              <a:rPr lang="en-US" b="0" dirty="0"/>
              <a:t> </a:t>
            </a:r>
            <a:r>
              <a:rPr lang="en-US" b="0" dirty="0" err="1"/>
              <a:t>eligibili</a:t>
            </a:r>
            <a:r>
              <a:rPr lang="en-US" b="0" dirty="0"/>
              <a:t> - </a:t>
            </a:r>
            <a:r>
              <a:rPr lang="en-US" dirty="0" err="1"/>
              <a:t>firmele</a:t>
            </a:r>
            <a:r>
              <a:rPr lang="en-US" dirty="0"/>
              <a:t> care au cel </a:t>
            </a:r>
            <a:r>
              <a:rPr lang="en-US" dirty="0" err="1"/>
              <a:t>pu</a:t>
            </a:r>
            <a:r>
              <a:rPr lang="ro-RO" dirty="0"/>
              <a:t>ț</a:t>
            </a:r>
            <a:r>
              <a:rPr lang="en-US" dirty="0"/>
              <a:t>in 10 </a:t>
            </a:r>
            <a:r>
              <a:rPr lang="en-US" dirty="0" err="1"/>
              <a:t>angaja</a:t>
            </a:r>
            <a:r>
              <a:rPr lang="ro-RO" dirty="0"/>
              <a:t>ț</a:t>
            </a:r>
            <a:r>
              <a:rPr lang="en-US" dirty="0"/>
              <a:t>i cu 3 ani </a:t>
            </a:r>
            <a:r>
              <a:rPr lang="ro-RO" dirty="0"/>
              <a:t>î</a:t>
            </a:r>
            <a:r>
              <a:rPr lang="en-US" dirty="0" err="1"/>
              <a:t>nainte</a:t>
            </a:r>
            <a:r>
              <a:rPr lang="en-US" dirty="0"/>
              <a:t> de data </a:t>
            </a:r>
            <a:r>
              <a:rPr lang="en-US" dirty="0" err="1"/>
              <a:t>ultimelor</a:t>
            </a:r>
            <a:r>
              <a:rPr lang="en-US" dirty="0"/>
              <a:t> </a:t>
            </a:r>
            <a:r>
              <a:rPr lang="en-US" dirty="0" err="1"/>
              <a:t>situa</a:t>
            </a:r>
            <a:r>
              <a:rPr lang="ro-RO" dirty="0"/>
              <a:t>ț</a:t>
            </a:r>
            <a:r>
              <a:rPr lang="en-US" dirty="0"/>
              <a:t>ii </a:t>
            </a:r>
            <a:r>
              <a:rPr lang="en-US" dirty="0" err="1"/>
              <a:t>financiare</a:t>
            </a:r>
            <a:r>
              <a:rPr lang="en-US" dirty="0"/>
              <a:t> </a:t>
            </a:r>
            <a:r>
              <a:rPr lang="en-US" dirty="0" err="1"/>
              <a:t>depuse</a:t>
            </a:r>
            <a:r>
              <a:rPr lang="en-US" dirty="0"/>
              <a:t>, rata </a:t>
            </a:r>
            <a:r>
              <a:rPr lang="en-US" dirty="0" err="1"/>
              <a:t>medie</a:t>
            </a:r>
            <a:r>
              <a:rPr lang="en-US" dirty="0"/>
              <a:t> </a:t>
            </a:r>
            <a:r>
              <a:rPr lang="en-US" dirty="0" err="1"/>
              <a:t>anual</a:t>
            </a:r>
            <a:r>
              <a:rPr lang="ro-RO" dirty="0"/>
              <a:t>ă</a:t>
            </a:r>
            <a:r>
              <a:rPr lang="en-US" dirty="0"/>
              <a:t> de </a:t>
            </a:r>
            <a:r>
              <a:rPr lang="en-US" dirty="0" err="1"/>
              <a:t>cre</a:t>
            </a:r>
            <a:r>
              <a:rPr lang="ro-RO" dirty="0"/>
              <a:t>ș</a:t>
            </a:r>
            <a:r>
              <a:rPr lang="en-US" dirty="0" err="1"/>
              <a:t>tere</a:t>
            </a:r>
            <a:r>
              <a:rPr lang="en-US" dirty="0"/>
              <a:t> a </a:t>
            </a:r>
            <a:r>
              <a:rPr lang="en-US" dirty="0" err="1"/>
              <a:t>cifrei</a:t>
            </a:r>
            <a:r>
              <a:rPr lang="en-US" dirty="0"/>
              <a:t> de </a:t>
            </a:r>
            <a:r>
              <a:rPr lang="en-US" dirty="0" err="1"/>
              <a:t>afaceri</a:t>
            </a:r>
            <a:r>
              <a:rPr lang="en-US" dirty="0"/>
              <a:t> </a:t>
            </a:r>
            <a:r>
              <a:rPr lang="en-US" dirty="0" err="1"/>
              <a:t>sau</a:t>
            </a:r>
            <a:r>
              <a:rPr lang="en-US" dirty="0"/>
              <a:t> a num</a:t>
            </a:r>
            <a:r>
              <a:rPr lang="ro-RO" dirty="0"/>
              <a:t>ă</a:t>
            </a:r>
            <a:r>
              <a:rPr lang="en-US" dirty="0" err="1"/>
              <a:t>rului</a:t>
            </a:r>
            <a:r>
              <a:rPr lang="en-US" dirty="0"/>
              <a:t> de </a:t>
            </a:r>
            <a:r>
              <a:rPr lang="en-US" dirty="0" err="1"/>
              <a:t>salaria</a:t>
            </a:r>
            <a:r>
              <a:rPr lang="ro-RO" dirty="0"/>
              <a:t>ț</a:t>
            </a:r>
            <a:r>
              <a:rPr lang="en-US" dirty="0"/>
              <a:t>i a </a:t>
            </a:r>
            <a:r>
              <a:rPr lang="en-US" dirty="0" err="1"/>
              <a:t>fost</a:t>
            </a:r>
            <a:r>
              <a:rPr lang="en-US" dirty="0"/>
              <a:t> </a:t>
            </a:r>
            <a:r>
              <a:rPr lang="en-US" dirty="0" err="1"/>
              <a:t>mai</a:t>
            </a:r>
            <a:r>
              <a:rPr lang="en-US" dirty="0"/>
              <a:t> mare </a:t>
            </a:r>
            <a:r>
              <a:rPr lang="en-US" dirty="0" err="1"/>
              <a:t>sau</a:t>
            </a:r>
            <a:r>
              <a:rPr lang="en-US" dirty="0"/>
              <a:t> egal</a:t>
            </a:r>
            <a:r>
              <a:rPr lang="ro-RO" dirty="0"/>
              <a:t>ă cu</a:t>
            </a:r>
            <a:r>
              <a:rPr lang="en-US" dirty="0"/>
              <a:t> </a:t>
            </a:r>
            <a:r>
              <a:rPr lang="ro-RO" dirty="0"/>
              <a:t>1</a:t>
            </a:r>
            <a:r>
              <a:rPr lang="en-US" dirty="0"/>
              <a:t>0% conform </a:t>
            </a:r>
            <a:r>
              <a:rPr lang="en-US" dirty="0" err="1"/>
              <a:t>mediei</a:t>
            </a:r>
            <a:r>
              <a:rPr lang="en-US" dirty="0"/>
              <a:t> </a:t>
            </a:r>
            <a:r>
              <a:rPr lang="en-US" dirty="0" err="1"/>
              <a:t>ultimelor</a:t>
            </a:r>
            <a:r>
              <a:rPr lang="en-US" dirty="0"/>
              <a:t> 3 </a:t>
            </a:r>
            <a:r>
              <a:rPr lang="en-US" dirty="0" err="1"/>
              <a:t>exerci</a:t>
            </a:r>
            <a:r>
              <a:rPr lang="ro-RO" dirty="0"/>
              <a:t>ț</a:t>
            </a:r>
            <a:r>
              <a:rPr lang="en-US" dirty="0"/>
              <a:t>ii </a:t>
            </a:r>
            <a:r>
              <a:rPr lang="en-US" dirty="0" err="1"/>
              <a:t>financiare</a:t>
            </a:r>
            <a:r>
              <a:rPr lang="en-US" dirty="0"/>
              <a:t> </a:t>
            </a:r>
            <a:r>
              <a:rPr lang="ro-RO" dirty="0"/>
              <a:t>î</a:t>
            </a:r>
            <a:r>
              <a:rPr lang="en-US" dirty="0" err="1"/>
              <a:t>ncheiate</a:t>
            </a:r>
            <a:r>
              <a:rPr lang="en-US" b="0" dirty="0"/>
              <a:t>.</a:t>
            </a:r>
            <a:endParaRPr lang="ro-RO" b="0" dirty="0"/>
          </a:p>
          <a:p>
            <a:pPr marL="285750" indent="-285750" algn="just">
              <a:lnSpc>
                <a:spcPct val="100000"/>
              </a:lnSpc>
              <a:spcBef>
                <a:spcPts val="0"/>
              </a:spcBef>
              <a:spcAft>
                <a:spcPts val="800"/>
              </a:spcAft>
              <a:buFont typeface="Wingdings" panose="05000000000000000000" pitchFamily="2" charset="2"/>
              <a:buChar char="§"/>
            </a:pPr>
            <a:r>
              <a:rPr lang="en-US" b="0" dirty="0"/>
              <a:t>Suma </a:t>
            </a:r>
            <a:r>
              <a:rPr lang="en-US" b="0" dirty="0" err="1"/>
              <a:t>maximă</a:t>
            </a:r>
            <a:r>
              <a:rPr lang="en-US" b="0" dirty="0"/>
              <a:t> pe </a:t>
            </a:r>
            <a:r>
              <a:rPr lang="en-US" b="0" dirty="0" err="1"/>
              <a:t>finanțare</a:t>
            </a:r>
            <a:r>
              <a:rPr lang="en-US" b="0" dirty="0"/>
              <a:t> - </a:t>
            </a:r>
            <a:r>
              <a:rPr lang="en-US" dirty="0"/>
              <a:t>1.000.000 EUR</a:t>
            </a:r>
            <a:r>
              <a:rPr lang="en-US" b="0" dirty="0"/>
              <a:t>, rata de </a:t>
            </a:r>
            <a:r>
              <a:rPr lang="en-US" b="0" dirty="0" err="1"/>
              <a:t>acoperire</a:t>
            </a:r>
            <a:r>
              <a:rPr lang="en-US" b="0" dirty="0"/>
              <a:t> a </a:t>
            </a:r>
            <a:r>
              <a:rPr lang="en-US" b="0" dirty="0" err="1"/>
              <a:t>instituției</a:t>
            </a:r>
            <a:r>
              <a:rPr lang="en-US" b="0" dirty="0"/>
              <a:t> de credit – 3</a:t>
            </a:r>
            <a:r>
              <a:rPr lang="ro-RO" b="0" dirty="0"/>
              <a:t>0</a:t>
            </a:r>
            <a:r>
              <a:rPr lang="en-US" b="0" dirty="0"/>
              <a:t>0.000 EUR (35% din </a:t>
            </a:r>
            <a:r>
              <a:rPr lang="en-US" b="0" dirty="0" err="1"/>
              <a:t>împrumut</a:t>
            </a:r>
            <a:r>
              <a:rPr lang="en-US" b="0" dirty="0"/>
              <a:t>), rata </a:t>
            </a:r>
            <a:r>
              <a:rPr lang="en-US" b="0" dirty="0" err="1"/>
              <a:t>garanției</a:t>
            </a:r>
            <a:r>
              <a:rPr lang="en-US" b="0" dirty="0"/>
              <a:t> </a:t>
            </a:r>
            <a:r>
              <a:rPr lang="ro-RO" b="0" dirty="0"/>
              <a:t>70</a:t>
            </a:r>
            <a:r>
              <a:rPr lang="en-US" b="0" dirty="0"/>
              <a:t>0.000 EUR, din care 35</a:t>
            </a:r>
            <a:r>
              <a:rPr lang="ro-RO" b="0" dirty="0"/>
              <a:t>0</a:t>
            </a:r>
            <a:r>
              <a:rPr lang="en-US" b="0" dirty="0"/>
              <a:t>.000 EUR </a:t>
            </a:r>
            <a:r>
              <a:rPr lang="en-US" b="0" dirty="0" err="1"/>
              <a:t>reprezintă</a:t>
            </a:r>
            <a:r>
              <a:rPr lang="en-US" b="0" dirty="0"/>
              <a:t> </a:t>
            </a:r>
            <a:r>
              <a:rPr lang="en-US" b="0" dirty="0" err="1"/>
              <a:t>garanția</a:t>
            </a:r>
            <a:r>
              <a:rPr lang="en-US" b="0" dirty="0"/>
              <a:t> </a:t>
            </a:r>
            <a:r>
              <a:rPr lang="en-US" b="0" dirty="0" err="1"/>
              <a:t>acordat</a:t>
            </a:r>
            <a:r>
              <a:rPr lang="ro-RO" b="0" dirty="0"/>
              <a:t>ă în parteneriat FNGCIMM-</a:t>
            </a:r>
            <a:r>
              <a:rPr lang="en-US" b="0" dirty="0"/>
              <a:t>UE (32,5% din </a:t>
            </a:r>
            <a:r>
              <a:rPr lang="ro-RO" b="0" dirty="0"/>
              <a:t>împrumu</a:t>
            </a:r>
            <a:r>
              <a:rPr lang="en-US" b="0" dirty="0"/>
              <a:t>t) </a:t>
            </a:r>
            <a:r>
              <a:rPr lang="en-US" b="0" dirty="0" err="1"/>
              <a:t>și</a:t>
            </a:r>
            <a:r>
              <a:rPr lang="en-US" b="0" dirty="0"/>
              <a:t> 35</a:t>
            </a:r>
            <a:r>
              <a:rPr lang="ro-RO" b="0" dirty="0"/>
              <a:t>0</a:t>
            </a:r>
            <a:r>
              <a:rPr lang="en-US" b="0" dirty="0"/>
              <a:t>.000 EUR euro </a:t>
            </a:r>
            <a:r>
              <a:rPr lang="en-US" b="0" dirty="0" err="1"/>
              <a:t>garanție</a:t>
            </a:r>
            <a:r>
              <a:rPr lang="en-US" b="0" dirty="0"/>
              <a:t> a FNGCIMM (32,5% din </a:t>
            </a:r>
            <a:r>
              <a:rPr lang="en-US" b="0" dirty="0" err="1"/>
              <a:t>împrumut</a:t>
            </a:r>
            <a:r>
              <a:rPr lang="en-US" b="0" dirty="0"/>
              <a:t>).</a:t>
            </a:r>
            <a:endParaRPr lang="ro-RO" b="0" dirty="0"/>
          </a:p>
          <a:p>
            <a:pPr marL="285750" indent="-285750" algn="just">
              <a:lnSpc>
                <a:spcPct val="100000"/>
              </a:lnSpc>
              <a:spcBef>
                <a:spcPts val="0"/>
              </a:spcBef>
              <a:spcAft>
                <a:spcPts val="800"/>
              </a:spcAft>
              <a:buFont typeface="Wingdings" panose="05000000000000000000" pitchFamily="2" charset="2"/>
              <a:buChar char="§"/>
            </a:pPr>
            <a:r>
              <a:rPr lang="en-US" b="0" dirty="0"/>
              <a:t>Se </a:t>
            </a:r>
            <a:r>
              <a:rPr lang="en-US" b="0" dirty="0" err="1"/>
              <a:t>va</a:t>
            </a:r>
            <a:r>
              <a:rPr lang="en-US" b="0" dirty="0"/>
              <a:t> </a:t>
            </a:r>
            <a:r>
              <a:rPr lang="en-US" b="0" dirty="0" err="1"/>
              <a:t>acorda</a:t>
            </a:r>
            <a:r>
              <a:rPr lang="en-US" b="0" dirty="0"/>
              <a:t> </a:t>
            </a:r>
            <a:r>
              <a:rPr lang="en-US" b="0" dirty="0" err="1"/>
              <a:t>sprijin</a:t>
            </a:r>
            <a:r>
              <a:rPr lang="en-US" b="0" dirty="0"/>
              <a:t> </a:t>
            </a:r>
            <a:r>
              <a:rPr lang="en-US" b="0" dirty="0" err="1"/>
              <a:t>pentru</a:t>
            </a:r>
            <a:r>
              <a:rPr lang="en-US" b="0" dirty="0"/>
              <a:t> </a:t>
            </a:r>
            <a:r>
              <a:rPr lang="en-US" b="0" dirty="0" err="1"/>
              <a:t>finanțare</a:t>
            </a:r>
            <a:r>
              <a:rPr lang="en-US" b="0" dirty="0"/>
              <a:t> pe o </a:t>
            </a:r>
            <a:r>
              <a:rPr lang="en-US" b="0" dirty="0" err="1"/>
              <a:t>durată</a:t>
            </a:r>
            <a:r>
              <a:rPr lang="en-US" b="0" dirty="0"/>
              <a:t> de </a:t>
            </a:r>
            <a:r>
              <a:rPr lang="en-US" dirty="0"/>
              <a:t>7 ani </a:t>
            </a:r>
            <a:r>
              <a:rPr lang="en-US" dirty="0" err="1"/>
              <a:t>pentru</a:t>
            </a:r>
            <a:r>
              <a:rPr lang="en-US" dirty="0"/>
              <a:t> </a:t>
            </a:r>
            <a:r>
              <a:rPr lang="en-US" dirty="0" err="1"/>
              <a:t>investiții</a:t>
            </a:r>
            <a:r>
              <a:rPr lang="en-US" b="0" dirty="0"/>
              <a:t>, </a:t>
            </a:r>
            <a:r>
              <a:rPr lang="en-US" b="0" dirty="0" err="1"/>
              <a:t>respectiv</a:t>
            </a:r>
            <a:r>
              <a:rPr lang="en-US" b="0" dirty="0"/>
              <a:t> 3 ani </a:t>
            </a:r>
            <a:r>
              <a:rPr lang="en-US" b="0" dirty="0" err="1"/>
              <a:t>pentru</a:t>
            </a:r>
            <a:r>
              <a:rPr lang="en-US" b="0" dirty="0"/>
              <a:t> </a:t>
            </a:r>
            <a:r>
              <a:rPr lang="en-US" b="0" dirty="0" err="1"/>
              <a:t>liniile</a:t>
            </a:r>
            <a:r>
              <a:rPr lang="en-US" b="0" dirty="0"/>
              <a:t> de credit cu </a:t>
            </a:r>
            <a:r>
              <a:rPr lang="en-US" b="0" dirty="0" err="1"/>
              <a:t>posibilitate</a:t>
            </a:r>
            <a:r>
              <a:rPr lang="en-US" b="0" dirty="0"/>
              <a:t> de </a:t>
            </a:r>
            <a:r>
              <a:rPr lang="en-US" b="0" dirty="0" err="1"/>
              <a:t>prelungire</a:t>
            </a:r>
            <a:r>
              <a:rPr lang="en-US" b="0" dirty="0"/>
              <a:t> cu </a:t>
            </a:r>
            <a:r>
              <a:rPr lang="en-US" b="0" dirty="0" err="1"/>
              <a:t>încă</a:t>
            </a:r>
            <a:r>
              <a:rPr lang="en-US" b="0" dirty="0"/>
              <a:t> 3 ani.</a:t>
            </a:r>
            <a:endParaRPr lang="ro-RO" b="0" dirty="0"/>
          </a:p>
          <a:p>
            <a:pPr marL="285750" indent="-285750" algn="just">
              <a:lnSpc>
                <a:spcPct val="100000"/>
              </a:lnSpc>
              <a:spcBef>
                <a:spcPts val="0"/>
              </a:spcBef>
              <a:spcAft>
                <a:spcPts val="800"/>
              </a:spcAft>
              <a:buFont typeface="Wingdings" panose="05000000000000000000" pitchFamily="2" charset="2"/>
              <a:buChar char="§"/>
            </a:pPr>
            <a:r>
              <a:rPr lang="ro-RO" b="0" dirty="0"/>
              <a:t>Se pot finanța</a:t>
            </a:r>
            <a:r>
              <a:rPr lang="it-IT" b="0" dirty="0"/>
              <a:t> liniile de business: IMM, Corporate, Large Corporate, Agribusiness, Profesii Liberale</a:t>
            </a:r>
            <a:endParaRPr lang="ro-RO" b="0" dirty="0"/>
          </a:p>
          <a:p>
            <a:pPr algn="just">
              <a:lnSpc>
                <a:spcPct val="100000"/>
              </a:lnSpc>
              <a:spcBef>
                <a:spcPts val="0"/>
              </a:spcBef>
              <a:spcAft>
                <a:spcPts val="800"/>
              </a:spcAft>
            </a:pPr>
            <a:r>
              <a:rPr lang="ro-RO" sz="1800" kern="100" dirty="0">
                <a:solidFill>
                  <a:srgbClr val="0070C0"/>
                </a:solidFill>
                <a:latin typeface="Calibri" panose="020F0502020204030204" pitchFamily="34" charset="0"/>
                <a:cs typeface="Calibri" panose="020F0502020204030204" pitchFamily="34" charset="0"/>
              </a:rPr>
              <a:t>  </a:t>
            </a:r>
          </a:p>
          <a:p>
            <a:pPr algn="just">
              <a:lnSpc>
                <a:spcPct val="100000"/>
              </a:lnSpc>
              <a:spcBef>
                <a:spcPts val="0"/>
              </a:spcBef>
              <a:spcAft>
                <a:spcPts val="800"/>
              </a:spcAft>
            </a:pPr>
            <a:endParaRPr lang="ro-RO" sz="800" kern="100" dirty="0">
              <a:solidFill>
                <a:srgbClr val="0070C0"/>
              </a:solidFill>
              <a:latin typeface="Calibri" panose="020F0502020204030204" pitchFamily="34" charset="0"/>
              <a:cs typeface="Calibri" panose="020F0502020204030204" pitchFamily="34" charset="0"/>
            </a:endParaRPr>
          </a:p>
          <a:p>
            <a:pPr algn="just">
              <a:lnSpc>
                <a:spcPct val="100000"/>
              </a:lnSpc>
              <a:spcBef>
                <a:spcPts val="0"/>
              </a:spcBef>
              <a:spcAft>
                <a:spcPts val="800"/>
              </a:spcAft>
            </a:pPr>
            <a:r>
              <a:rPr lang="ro-RO" sz="1800" kern="100" dirty="0">
                <a:solidFill>
                  <a:srgbClr val="0070C0"/>
                </a:solidFill>
                <a:latin typeface="Calibri" panose="020F0502020204030204" pitchFamily="34" charset="0"/>
                <a:cs typeface="Calibri" panose="020F0502020204030204" pitchFamily="34" charset="0"/>
              </a:rPr>
              <a:t>3</a:t>
            </a:r>
            <a:r>
              <a:rPr lang="en-US" sz="1800" kern="100" dirty="0">
                <a:solidFill>
                  <a:srgbClr val="0070C0"/>
                </a:solidFill>
                <a:latin typeface="Calibri" panose="020F0502020204030204" pitchFamily="34" charset="0"/>
                <a:cs typeface="Calibri" panose="020F0502020204030204" pitchFamily="34" charset="0"/>
              </a:rPr>
              <a:t>. </a:t>
            </a:r>
            <a:r>
              <a:rPr lang="en-US" sz="1600" dirty="0">
                <a:solidFill>
                  <a:srgbClr val="0070C0"/>
                </a:solidFill>
              </a:rPr>
              <a:t>GARAN</a:t>
            </a:r>
            <a:r>
              <a:rPr lang="ro-RO" sz="1600" dirty="0">
                <a:solidFill>
                  <a:srgbClr val="0070C0"/>
                </a:solidFill>
              </a:rPr>
              <a:t>Ț</a:t>
            </a:r>
            <a:r>
              <a:rPr lang="en-US" sz="1600" dirty="0">
                <a:solidFill>
                  <a:srgbClr val="0070C0"/>
                </a:solidFill>
              </a:rPr>
              <a:t>IA DE CAPITAL A PORTOFOLIULUI </a:t>
            </a:r>
            <a:r>
              <a:rPr lang="ro-RO" sz="1600" dirty="0">
                <a:solidFill>
                  <a:srgbClr val="0070C0"/>
                </a:solidFill>
              </a:rPr>
              <a:t>DE </a:t>
            </a:r>
            <a:r>
              <a:rPr lang="en-US" sz="1600" dirty="0">
                <a:solidFill>
                  <a:srgbClr val="0070C0"/>
                </a:solidFill>
              </a:rPr>
              <a:t>AGRICULTUR</a:t>
            </a:r>
            <a:r>
              <a:rPr lang="ro-RO" sz="1600" dirty="0">
                <a:solidFill>
                  <a:srgbClr val="0070C0"/>
                </a:solidFill>
              </a:rPr>
              <a:t>Ă</a:t>
            </a:r>
            <a:r>
              <a:rPr lang="en-US" sz="1600" dirty="0">
                <a:solidFill>
                  <a:srgbClr val="0070C0"/>
                </a:solidFill>
              </a:rPr>
              <a:t> DURABILĂ</a:t>
            </a:r>
            <a:endParaRPr lang="ro-RO" sz="1600" dirty="0">
              <a:solidFill>
                <a:srgbClr val="0070C0"/>
              </a:solidFill>
            </a:endParaRPr>
          </a:p>
          <a:p>
            <a:pPr algn="just">
              <a:lnSpc>
                <a:spcPct val="100000"/>
              </a:lnSpc>
              <a:spcBef>
                <a:spcPts val="0"/>
              </a:spcBef>
              <a:spcAft>
                <a:spcPts val="800"/>
              </a:spcAft>
            </a:pPr>
            <a:endParaRPr lang="ro-RO" sz="1600" dirty="0">
              <a:solidFill>
                <a:srgbClr val="0070C0"/>
              </a:solidFill>
            </a:endParaRPr>
          </a:p>
          <a:p>
            <a:pPr algn="just">
              <a:lnSpc>
                <a:spcPct val="100000"/>
              </a:lnSpc>
              <a:spcBef>
                <a:spcPts val="0"/>
              </a:spcBef>
              <a:spcAft>
                <a:spcPts val="800"/>
              </a:spcAft>
            </a:pPr>
            <a:endParaRPr lang="en-US" dirty="0"/>
          </a:p>
        </p:txBody>
      </p:sp>
      <p:sp>
        <p:nvSpPr>
          <p:cNvPr id="17" name="TextBox 16">
            <a:extLst>
              <a:ext uri="{FF2B5EF4-FFF2-40B4-BE49-F238E27FC236}">
                <a16:creationId xmlns:a16="http://schemas.microsoft.com/office/drawing/2014/main" id="{9AB56B1B-2816-272D-41F2-91E013C8A684}"/>
              </a:ext>
            </a:extLst>
          </p:cNvPr>
          <p:cNvSpPr txBox="1"/>
          <p:nvPr/>
        </p:nvSpPr>
        <p:spPr>
          <a:xfrm>
            <a:off x="561028" y="4427613"/>
            <a:ext cx="10887343" cy="1374735"/>
          </a:xfrm>
          <a:prstGeom prst="rect">
            <a:avLst/>
          </a:prstGeom>
          <a:noFill/>
        </p:spPr>
        <p:txBody>
          <a:bodyPr wrap="square">
            <a:spAutoFit/>
          </a:bodyPr>
          <a:lstStyle/>
          <a:p>
            <a:pPr marL="285750" marR="0" indent="-285750" algn="just">
              <a:spcAft>
                <a:spcPts val="800"/>
              </a:spcAft>
              <a:buFont typeface="Wingdings" panose="05000000000000000000" pitchFamily="2" charset="2"/>
              <a:buChar char="§"/>
            </a:pPr>
            <a:r>
              <a:rPr lang="en-US" sz="1400" dirty="0" err="1"/>
              <a:t>Beneficiarii</a:t>
            </a:r>
            <a:r>
              <a:rPr lang="en-US" sz="1400" dirty="0"/>
              <a:t> </a:t>
            </a:r>
            <a:r>
              <a:rPr lang="en-US" sz="1400" dirty="0" err="1"/>
              <a:t>eligibili</a:t>
            </a:r>
            <a:r>
              <a:rPr lang="en-US" sz="1400" dirty="0"/>
              <a:t> –</a:t>
            </a:r>
            <a:r>
              <a:rPr lang="ro-RO" sz="1400" dirty="0"/>
              <a:t> </a:t>
            </a:r>
            <a:r>
              <a:rPr lang="ro-RO" sz="1400" b="1" dirty="0"/>
              <a:t>afacerile din zona agribusiness</a:t>
            </a:r>
            <a:r>
              <a:rPr lang="ro-RO" sz="1400" dirty="0"/>
              <a:t>, </a:t>
            </a:r>
            <a:r>
              <a:rPr lang="en-US" sz="1400" dirty="0" err="1"/>
              <a:t>toate</a:t>
            </a:r>
            <a:r>
              <a:rPr lang="en-US" sz="1400" dirty="0"/>
              <a:t> </a:t>
            </a:r>
            <a:r>
              <a:rPr lang="en-US" sz="1400" dirty="0" err="1"/>
              <a:t>categoriile</a:t>
            </a:r>
            <a:r>
              <a:rPr lang="en-US" sz="1400" dirty="0"/>
              <a:t> de </a:t>
            </a:r>
            <a:r>
              <a:rPr lang="en-US" sz="1400" b="1" dirty="0" err="1"/>
              <a:t>fermieri</a:t>
            </a:r>
            <a:r>
              <a:rPr lang="en-US" sz="1400" dirty="0"/>
              <a:t>, </a:t>
            </a:r>
            <a:r>
              <a:rPr lang="en-US" sz="1400" dirty="0" err="1"/>
              <a:t>inclusiv</a:t>
            </a:r>
            <a:r>
              <a:rPr lang="en-US" sz="1400" dirty="0"/>
              <a:t> IMM-</a:t>
            </a:r>
            <a:r>
              <a:rPr lang="en-US" sz="1400" dirty="0" err="1"/>
              <a:t>uri</a:t>
            </a:r>
            <a:r>
              <a:rPr lang="en-US" sz="1400" dirty="0"/>
              <a:t>, </a:t>
            </a:r>
            <a:r>
              <a:rPr lang="en-US" sz="1400" dirty="0" err="1"/>
              <a:t>întreprinderi</a:t>
            </a:r>
            <a:r>
              <a:rPr lang="en-US" sz="1400" dirty="0"/>
              <a:t> </a:t>
            </a:r>
            <a:r>
              <a:rPr lang="en-US" sz="1400" dirty="0" err="1"/>
              <a:t>mici</a:t>
            </a:r>
            <a:r>
              <a:rPr lang="en-US" sz="1400" dirty="0"/>
              <a:t> cu </a:t>
            </a:r>
            <a:r>
              <a:rPr lang="en-US" sz="1400" dirty="0" err="1"/>
              <a:t>capitalizare</a:t>
            </a:r>
            <a:r>
              <a:rPr lang="en-US" sz="1400" dirty="0"/>
              <a:t> </a:t>
            </a:r>
            <a:r>
              <a:rPr lang="en-US" sz="1400" dirty="0" err="1"/>
              <a:t>medie</a:t>
            </a:r>
            <a:r>
              <a:rPr lang="en-US" sz="1400" dirty="0"/>
              <a:t> </a:t>
            </a:r>
            <a:r>
              <a:rPr lang="en-US" sz="1400" dirty="0" err="1"/>
              <a:t>bursieră</a:t>
            </a:r>
            <a:r>
              <a:rPr lang="en-US" sz="1400" dirty="0"/>
              <a:t>, </a:t>
            </a:r>
            <a:r>
              <a:rPr lang="en-US" sz="1400" dirty="0" err="1"/>
              <a:t>întreprinderi</a:t>
            </a:r>
            <a:r>
              <a:rPr lang="en-US" sz="1400" dirty="0"/>
              <a:t> </a:t>
            </a:r>
            <a:r>
              <a:rPr lang="en-US" sz="1400" dirty="0" err="1"/>
              <a:t>mari</a:t>
            </a:r>
            <a:r>
              <a:rPr lang="en-US" sz="1400" dirty="0"/>
              <a:t>, </a:t>
            </a:r>
            <a:r>
              <a:rPr lang="en-US" sz="1400" dirty="0" err="1"/>
              <a:t>începând</a:t>
            </a:r>
            <a:r>
              <a:rPr lang="en-US" sz="1400" dirty="0"/>
              <a:t> cu </a:t>
            </a:r>
            <a:r>
              <a:rPr lang="en-US" sz="1400" dirty="0" err="1"/>
              <a:t>trei</a:t>
            </a:r>
            <a:r>
              <a:rPr lang="en-US" sz="1400" dirty="0"/>
              <a:t> ani de </a:t>
            </a:r>
            <a:r>
              <a:rPr lang="en-US" sz="1400" dirty="0" err="1"/>
              <a:t>activitate</a:t>
            </a:r>
            <a:r>
              <a:rPr lang="en-US" sz="1400" dirty="0"/>
              <a:t>.</a:t>
            </a:r>
            <a:endParaRPr lang="ro-RO" sz="1400" dirty="0"/>
          </a:p>
          <a:p>
            <a:pPr marL="285750" marR="0" indent="-285750" algn="just">
              <a:spcAft>
                <a:spcPts val="800"/>
              </a:spcAft>
              <a:buFont typeface="Wingdings" panose="05000000000000000000" pitchFamily="2" charset="2"/>
              <a:buChar char="§"/>
            </a:pPr>
            <a:r>
              <a:rPr lang="en-US" sz="1400" dirty="0"/>
              <a:t>Suma </a:t>
            </a:r>
            <a:r>
              <a:rPr lang="en-US" sz="1400" dirty="0" err="1"/>
              <a:t>maximă</a:t>
            </a:r>
            <a:r>
              <a:rPr lang="en-US" sz="1400" dirty="0"/>
              <a:t> pe </a:t>
            </a:r>
            <a:r>
              <a:rPr lang="en-US" sz="1400" dirty="0" err="1"/>
              <a:t>finanțare</a:t>
            </a:r>
            <a:r>
              <a:rPr lang="en-US" sz="1400" dirty="0"/>
              <a:t> </a:t>
            </a:r>
            <a:r>
              <a:rPr lang="en-US" sz="1400" dirty="0" err="1"/>
              <a:t>va</a:t>
            </a:r>
            <a:r>
              <a:rPr lang="en-US" sz="1400" dirty="0"/>
              <a:t> fi de </a:t>
            </a:r>
            <a:r>
              <a:rPr lang="en-US" sz="1400" b="1" dirty="0"/>
              <a:t>200.000 EURO</a:t>
            </a:r>
            <a:r>
              <a:rPr lang="en-US" sz="1400" dirty="0"/>
              <a:t>. </a:t>
            </a:r>
            <a:r>
              <a:rPr lang="ro-RO" sz="1400" dirty="0"/>
              <a:t>Finanțările sunt</a:t>
            </a:r>
            <a:r>
              <a:rPr lang="en-US" sz="1400" dirty="0"/>
              <a:t> </a:t>
            </a:r>
            <a:r>
              <a:rPr lang="ro-RO" sz="1400" dirty="0"/>
              <a:t>acoperi</a:t>
            </a:r>
            <a:r>
              <a:rPr lang="en-US" sz="1400" dirty="0"/>
              <a:t>t</a:t>
            </a:r>
            <a:r>
              <a:rPr lang="ro-RO" sz="1400" dirty="0"/>
              <a:t>e</a:t>
            </a:r>
            <a:r>
              <a:rPr lang="en-US" sz="1400" dirty="0"/>
              <a:t> </a:t>
            </a:r>
            <a:r>
              <a:rPr lang="en-US" sz="1400" dirty="0" err="1"/>
              <a:t>în</a:t>
            </a:r>
            <a:r>
              <a:rPr lang="en-US" sz="1400" dirty="0"/>
              <a:t> </a:t>
            </a:r>
            <a:r>
              <a:rPr lang="en-US" sz="1400" dirty="0" err="1"/>
              <a:t>proporție</a:t>
            </a:r>
            <a:r>
              <a:rPr lang="en-US" sz="1400" dirty="0"/>
              <a:t> de </a:t>
            </a:r>
            <a:r>
              <a:rPr lang="en-US" sz="1400" dirty="0" err="1"/>
              <a:t>până</a:t>
            </a:r>
            <a:r>
              <a:rPr lang="en-US" sz="1400" dirty="0"/>
              <a:t> la </a:t>
            </a:r>
            <a:r>
              <a:rPr lang="ro-RO" sz="1400" dirty="0"/>
              <a:t>70</a:t>
            </a:r>
            <a:r>
              <a:rPr lang="en-US" sz="1400" dirty="0"/>
              <a:t>% de </a:t>
            </a:r>
            <a:r>
              <a:rPr lang="en-US" sz="1400" dirty="0" err="1"/>
              <a:t>garanția</a:t>
            </a:r>
            <a:r>
              <a:rPr lang="en-US" sz="1400" dirty="0"/>
              <a:t> </a:t>
            </a:r>
            <a:r>
              <a:rPr lang="ro-RO" sz="1400" dirty="0"/>
              <a:t>acordată în parteneriat FNGCIMM-</a:t>
            </a:r>
            <a:r>
              <a:rPr lang="en-US" sz="1400" dirty="0"/>
              <a:t>UE, din care </a:t>
            </a:r>
            <a:r>
              <a:rPr lang="ro-RO" sz="1400" dirty="0"/>
              <a:t>50 </a:t>
            </a:r>
            <a:r>
              <a:rPr lang="en-US" sz="1400" dirty="0"/>
              <a:t>% de FNGCIMM.</a:t>
            </a:r>
          </a:p>
          <a:p>
            <a:pPr marL="285750" marR="0" indent="-285750" algn="just">
              <a:spcAft>
                <a:spcPts val="800"/>
              </a:spcAft>
              <a:buFont typeface="Wingdings" panose="05000000000000000000" pitchFamily="2" charset="2"/>
              <a:buChar char="§"/>
            </a:pPr>
            <a:r>
              <a:rPr lang="en-US" sz="1400" dirty="0"/>
              <a:t>Se </a:t>
            </a:r>
            <a:r>
              <a:rPr lang="en-US" sz="1400" dirty="0" err="1"/>
              <a:t>va</a:t>
            </a:r>
            <a:r>
              <a:rPr lang="en-US" sz="1400" dirty="0"/>
              <a:t> </a:t>
            </a:r>
            <a:r>
              <a:rPr lang="en-US" sz="1400" dirty="0" err="1"/>
              <a:t>acorda</a:t>
            </a:r>
            <a:r>
              <a:rPr lang="en-US" sz="1400" dirty="0"/>
              <a:t> </a:t>
            </a:r>
            <a:r>
              <a:rPr lang="en-US" sz="1400" dirty="0" err="1"/>
              <a:t>sprijin</a:t>
            </a:r>
            <a:r>
              <a:rPr lang="en-US" sz="1400" dirty="0"/>
              <a:t> </a:t>
            </a:r>
            <a:r>
              <a:rPr lang="en-US" sz="1400" dirty="0" err="1"/>
              <a:t>pentru</a:t>
            </a:r>
            <a:r>
              <a:rPr lang="en-US" sz="1400" dirty="0"/>
              <a:t> </a:t>
            </a:r>
            <a:r>
              <a:rPr lang="en-US" sz="1400" dirty="0" err="1"/>
              <a:t>finanțarea</a:t>
            </a:r>
            <a:r>
              <a:rPr lang="en-US" sz="1400" dirty="0"/>
              <a:t> pe termen </a:t>
            </a:r>
            <a:r>
              <a:rPr lang="en-US" sz="1400" dirty="0" err="1"/>
              <a:t>scurt</a:t>
            </a:r>
            <a:r>
              <a:rPr lang="en-US" sz="1400" dirty="0"/>
              <a:t> </a:t>
            </a:r>
            <a:r>
              <a:rPr lang="en-US" sz="1400" dirty="0" err="1"/>
              <a:t>și</a:t>
            </a:r>
            <a:r>
              <a:rPr lang="en-US" sz="1400" dirty="0"/>
              <a:t> </a:t>
            </a:r>
            <a:r>
              <a:rPr lang="en-US" sz="1400" dirty="0" err="1"/>
              <a:t>mediu</a:t>
            </a:r>
            <a:r>
              <a:rPr lang="en-US" sz="1400" dirty="0"/>
              <a:t> de </a:t>
            </a:r>
            <a:r>
              <a:rPr lang="en-US" sz="1400" dirty="0" err="1"/>
              <a:t>până</a:t>
            </a:r>
            <a:r>
              <a:rPr lang="en-US" sz="1400" dirty="0"/>
              <a:t> la </a:t>
            </a:r>
            <a:r>
              <a:rPr lang="en-US" sz="1400" b="1" dirty="0"/>
              <a:t>60 de </a:t>
            </a:r>
            <a:r>
              <a:rPr lang="en-US" sz="1400" b="1" dirty="0" err="1"/>
              <a:t>luni</a:t>
            </a:r>
            <a:r>
              <a:rPr lang="en-US" sz="1400" b="1" dirty="0"/>
              <a:t>.</a:t>
            </a:r>
          </a:p>
        </p:txBody>
      </p:sp>
      <p:sp>
        <p:nvSpPr>
          <p:cNvPr id="18" name="Text Placeholder 3">
            <a:extLst>
              <a:ext uri="{FF2B5EF4-FFF2-40B4-BE49-F238E27FC236}">
                <a16:creationId xmlns:a16="http://schemas.microsoft.com/office/drawing/2014/main" id="{6AA20E29-CB05-A91F-9045-8C057146116A}"/>
              </a:ext>
            </a:extLst>
          </p:cNvPr>
          <p:cNvSpPr txBox="1">
            <a:spLocks/>
          </p:cNvSpPr>
          <p:nvPr/>
        </p:nvSpPr>
        <p:spPr>
          <a:xfrm>
            <a:off x="575295" y="158273"/>
            <a:ext cx="715417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PRODUSE DE GARANȚIE PREGĂTITE DE FNGCIMM PENTRU A FI PROPUSE SELECȚIEI CE ÎN VEDEREA OBȚINERII GARANȚIEI UE</a:t>
            </a:r>
            <a:endParaRPr lang="en-US" sz="2400" b="1" dirty="0">
              <a:ea typeface="+mj-ea"/>
              <a:cs typeface="+mj-cs"/>
            </a:endParaRPr>
          </a:p>
        </p:txBody>
      </p:sp>
      <p:pic>
        <p:nvPicPr>
          <p:cNvPr id="6" name="Graphic 5" descr="Farmer male outline">
            <a:extLst>
              <a:ext uri="{FF2B5EF4-FFF2-40B4-BE49-F238E27FC236}">
                <a16:creationId xmlns:a16="http://schemas.microsoft.com/office/drawing/2014/main" id="{8BF40837-112F-C60D-9C66-84A5F09FE8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5900" y="5345148"/>
            <a:ext cx="914400" cy="914400"/>
          </a:xfrm>
          <a:prstGeom prst="rect">
            <a:avLst/>
          </a:prstGeom>
        </p:spPr>
      </p:pic>
      <p:pic>
        <p:nvPicPr>
          <p:cNvPr id="8" name="Graphic 7" descr="Farm scene outline">
            <a:extLst>
              <a:ext uri="{FF2B5EF4-FFF2-40B4-BE49-F238E27FC236}">
                <a16:creationId xmlns:a16="http://schemas.microsoft.com/office/drawing/2014/main" id="{122D22F9-DB69-55F8-6D17-97DB7778A4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6450" y="5345148"/>
            <a:ext cx="914400" cy="914400"/>
          </a:xfrm>
          <a:prstGeom prst="rect">
            <a:avLst/>
          </a:prstGeom>
        </p:spPr>
      </p:pic>
      <p:pic>
        <p:nvPicPr>
          <p:cNvPr id="10" name="Graphic 9" descr="Business Growth outline">
            <a:extLst>
              <a:ext uri="{FF2B5EF4-FFF2-40B4-BE49-F238E27FC236}">
                <a16:creationId xmlns:a16="http://schemas.microsoft.com/office/drawing/2014/main" id="{6A0A4BF7-854C-032B-BEF8-0A4C625609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84361" y="2961672"/>
            <a:ext cx="1288275" cy="1288275"/>
          </a:xfrm>
          <a:prstGeom prst="rect">
            <a:avLst/>
          </a:prstGeom>
        </p:spPr>
      </p:pic>
    </p:spTree>
    <p:extLst>
      <p:ext uri="{BB962C8B-B14F-4D97-AF65-F5344CB8AC3E}">
        <p14:creationId xmlns:p14="http://schemas.microsoft.com/office/powerpoint/2010/main" val="5799792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5A7F5C-2731-5580-FACC-75ECA9407339}"/>
              </a:ext>
            </a:extLst>
          </p:cNvPr>
          <p:cNvSpPr>
            <a:spLocks noGrp="1"/>
          </p:cNvSpPr>
          <p:nvPr>
            <p:ph type="body" sz="quarter" idx="11"/>
          </p:nvPr>
        </p:nvSpPr>
        <p:spPr>
          <a:xfrm>
            <a:off x="399001" y="1872239"/>
            <a:ext cx="6563095" cy="2875398"/>
          </a:xfrm>
        </p:spPr>
        <p:txBody>
          <a:bodyPr/>
          <a:lstStyle/>
          <a:p>
            <a:pPr algn="ctr"/>
            <a:r>
              <a:rPr lang="ro-RO" sz="2400" dirty="0">
                <a:solidFill>
                  <a:srgbClr val="0070C0"/>
                </a:solidFill>
                <a:latin typeface="+mj-lt"/>
              </a:rPr>
              <a:t>VĂ MULȚUMIM PENTRU ATENȚIE</a:t>
            </a:r>
            <a:r>
              <a:rPr lang="en-US" sz="2400" dirty="0">
                <a:solidFill>
                  <a:srgbClr val="0070C0"/>
                </a:solidFill>
                <a:latin typeface="+mj-lt"/>
              </a:rPr>
              <a:t>!</a:t>
            </a:r>
            <a:endParaRPr lang="ro-RO" sz="2400" dirty="0">
              <a:solidFill>
                <a:srgbClr val="0070C0"/>
              </a:solidFill>
              <a:latin typeface="+mj-lt"/>
            </a:endParaRPr>
          </a:p>
          <a:p>
            <a:pPr algn="ctr"/>
            <a:endParaRPr lang="en-US" sz="2000" dirty="0">
              <a:solidFill>
                <a:srgbClr val="0070C0"/>
              </a:solidFill>
              <a:latin typeface="+mj-lt"/>
            </a:endParaRPr>
          </a:p>
          <a:p>
            <a:pPr algn="ctr"/>
            <a:r>
              <a:rPr lang="en-US" sz="2000" dirty="0">
                <a:solidFill>
                  <a:srgbClr val="0070C0"/>
                </a:solidFill>
                <a:latin typeface="+mj-lt"/>
              </a:rPr>
              <a:t>Dumitru NANCU</a:t>
            </a:r>
          </a:p>
          <a:p>
            <a:pPr algn="ctr"/>
            <a:r>
              <a:rPr lang="ro-RO" sz="2000" b="0" dirty="0">
                <a:ea typeface="+mj-ea"/>
                <a:cs typeface="+mj-cs"/>
              </a:rPr>
              <a:t>Director General </a:t>
            </a:r>
            <a:r>
              <a:rPr lang="en-US" sz="2000" b="0" dirty="0">
                <a:ea typeface="+mj-ea"/>
                <a:cs typeface="+mj-cs"/>
              </a:rPr>
              <a:t>FNGCIMM S.A-IFN</a:t>
            </a:r>
          </a:p>
          <a:p>
            <a:pPr algn="ctr"/>
            <a:r>
              <a:rPr lang="it-IT" sz="2000" b="0" dirty="0">
                <a:ea typeface="+mj-ea"/>
                <a:cs typeface="+mj-cs"/>
              </a:rPr>
              <a:t>Membru al Consiliului de Administrație al AECM</a:t>
            </a:r>
            <a:endParaRPr lang="en-US" sz="2000" b="0" dirty="0">
              <a:ea typeface="+mj-ea"/>
              <a:cs typeface="+mj-cs"/>
            </a:endParaRPr>
          </a:p>
        </p:txBody>
      </p:sp>
      <p:pic>
        <p:nvPicPr>
          <p:cNvPr id="2" name="Picture 2" descr="Inforegio - Download centre for visual elements">
            <a:extLst>
              <a:ext uri="{FF2B5EF4-FFF2-40B4-BE49-F238E27FC236}">
                <a16:creationId xmlns:a16="http://schemas.microsoft.com/office/drawing/2014/main" id="{9B72256F-4CEF-99C1-5039-BB3DFE407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8372" y="-19602"/>
            <a:ext cx="743627" cy="6943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in a suit&#10;&#10;Description automatically generated">
            <a:extLst>
              <a:ext uri="{FF2B5EF4-FFF2-40B4-BE49-F238E27FC236}">
                <a16:creationId xmlns:a16="http://schemas.microsoft.com/office/drawing/2014/main" id="{E0DCCEEB-7D83-6590-7B57-8374D8840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096" y="1066800"/>
            <a:ext cx="4486276" cy="4486276"/>
          </a:xfrm>
          <a:prstGeom prst="rect">
            <a:avLst/>
          </a:prstGeom>
        </p:spPr>
      </p:pic>
    </p:spTree>
    <p:extLst>
      <p:ext uri="{BB962C8B-B14F-4D97-AF65-F5344CB8AC3E}">
        <p14:creationId xmlns:p14="http://schemas.microsoft.com/office/powerpoint/2010/main" val="336633763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18B8FDD-6477-0859-4CF6-B915ACB049DC}"/>
              </a:ext>
            </a:extLst>
          </p:cNvPr>
          <p:cNvSpPr>
            <a:spLocks noGrp="1"/>
          </p:cNvSpPr>
          <p:nvPr>
            <p:ph type="title"/>
          </p:nvPr>
        </p:nvSpPr>
        <p:spPr>
          <a:xfrm>
            <a:off x="551956" y="862878"/>
            <a:ext cx="3295739" cy="1435188"/>
          </a:xfrm>
        </p:spPr>
        <p:txBody>
          <a:bodyPr/>
          <a:lstStyle/>
          <a:p>
            <a:pPr>
              <a:spcBef>
                <a:spcPts val="1200"/>
              </a:spcBef>
            </a:pPr>
            <a:r>
              <a:rPr lang="ro-RO" sz="2800" dirty="0"/>
              <a:t>Rezultatele activității de garantare</a:t>
            </a:r>
            <a:endParaRPr lang="ro-RO" sz="2800" dirty="0">
              <a:solidFill>
                <a:schemeClr val="tx1"/>
              </a:solidFill>
            </a:endParaRPr>
          </a:p>
        </p:txBody>
      </p:sp>
      <p:sp>
        <p:nvSpPr>
          <p:cNvPr id="5" name="TextBox 4">
            <a:extLst>
              <a:ext uri="{FF2B5EF4-FFF2-40B4-BE49-F238E27FC236}">
                <a16:creationId xmlns:a16="http://schemas.microsoft.com/office/drawing/2014/main" id="{5D21BA45-1D5F-D768-C024-E45468D29058}"/>
              </a:ext>
            </a:extLst>
          </p:cNvPr>
          <p:cNvSpPr txBox="1"/>
          <p:nvPr/>
        </p:nvSpPr>
        <p:spPr>
          <a:xfrm>
            <a:off x="613662" y="2664792"/>
            <a:ext cx="3953402" cy="954107"/>
          </a:xfrm>
          <a:prstGeom prst="rect">
            <a:avLst/>
          </a:prstGeom>
          <a:noFill/>
        </p:spPr>
        <p:txBody>
          <a:bodyPr wrap="square">
            <a:spAutoFit/>
          </a:bodyPr>
          <a:lstStyle/>
          <a:p>
            <a:endParaRPr lang="en-US" sz="1400" dirty="0"/>
          </a:p>
          <a:p>
            <a:r>
              <a:rPr lang="en-US" sz="1400" dirty="0" err="1"/>
              <a:t>Numărul</a:t>
            </a:r>
            <a:r>
              <a:rPr lang="en-US" sz="1400" dirty="0"/>
              <a:t> de </a:t>
            </a:r>
            <a:r>
              <a:rPr lang="en-US" sz="1400" dirty="0" err="1"/>
              <a:t>garanții</a:t>
            </a:r>
            <a:r>
              <a:rPr lang="en-US" sz="1400" dirty="0"/>
              <a:t> </a:t>
            </a:r>
            <a:r>
              <a:rPr lang="en-US" sz="1400" dirty="0" err="1"/>
              <a:t>acordate</a:t>
            </a:r>
            <a:r>
              <a:rPr lang="en-US" sz="1400" dirty="0"/>
              <a:t>: </a:t>
            </a:r>
            <a:r>
              <a:rPr lang="ro-RO" sz="1400" b="1" dirty="0">
                <a:solidFill>
                  <a:schemeClr val="accent2"/>
                </a:solidFill>
              </a:rPr>
              <a:t>498</a:t>
            </a:r>
            <a:r>
              <a:rPr lang="en-US" sz="1400" b="1" dirty="0">
                <a:solidFill>
                  <a:schemeClr val="accent2"/>
                </a:solidFill>
              </a:rPr>
              <a:t>.</a:t>
            </a:r>
            <a:r>
              <a:rPr lang="ro-RO" sz="1400" b="1" dirty="0">
                <a:solidFill>
                  <a:schemeClr val="accent2"/>
                </a:solidFill>
              </a:rPr>
              <a:t>447</a:t>
            </a:r>
          </a:p>
          <a:p>
            <a:r>
              <a:rPr lang="ro-RO" sz="1400" dirty="0"/>
              <a:t>Valoarea finanțărilor</a:t>
            </a:r>
            <a:r>
              <a:rPr lang="en-US" sz="1400" dirty="0"/>
              <a:t>: </a:t>
            </a:r>
            <a:r>
              <a:rPr lang="en-US" sz="1400" b="1" dirty="0">
                <a:solidFill>
                  <a:schemeClr val="accent2"/>
                </a:solidFill>
              </a:rPr>
              <a:t>196.</a:t>
            </a:r>
            <a:r>
              <a:rPr lang="ro-RO" sz="1400" b="1" dirty="0">
                <a:solidFill>
                  <a:schemeClr val="accent2"/>
                </a:solidFill>
              </a:rPr>
              <a:t>104</a:t>
            </a:r>
            <a:r>
              <a:rPr lang="en-US" sz="1400" b="1" dirty="0">
                <a:solidFill>
                  <a:schemeClr val="accent2"/>
                </a:solidFill>
              </a:rPr>
              <a:t> mil. lei</a:t>
            </a:r>
          </a:p>
          <a:p>
            <a:r>
              <a:rPr lang="ro-RO" sz="1400" dirty="0"/>
              <a:t>Valoarea garanțiilor</a:t>
            </a:r>
            <a:r>
              <a:rPr lang="en-US" sz="1400" dirty="0"/>
              <a:t>: </a:t>
            </a:r>
            <a:r>
              <a:rPr lang="en-US" sz="1400" b="1" dirty="0">
                <a:solidFill>
                  <a:schemeClr val="accent2"/>
                </a:solidFill>
              </a:rPr>
              <a:t>1</a:t>
            </a:r>
            <a:r>
              <a:rPr lang="ro-RO" sz="1400" b="1" dirty="0">
                <a:solidFill>
                  <a:schemeClr val="accent2"/>
                </a:solidFill>
              </a:rPr>
              <a:t>39</a:t>
            </a:r>
            <a:r>
              <a:rPr lang="en-US" sz="1400" b="1" dirty="0">
                <a:solidFill>
                  <a:schemeClr val="accent2"/>
                </a:solidFill>
              </a:rPr>
              <a:t>.</a:t>
            </a:r>
            <a:r>
              <a:rPr lang="ro-RO" sz="1400" b="1" dirty="0">
                <a:solidFill>
                  <a:schemeClr val="accent2"/>
                </a:solidFill>
              </a:rPr>
              <a:t>788</a:t>
            </a:r>
            <a:r>
              <a:rPr lang="en-US" sz="1400" b="1" dirty="0">
                <a:solidFill>
                  <a:schemeClr val="accent2"/>
                </a:solidFill>
              </a:rPr>
              <a:t> mil. lei</a:t>
            </a:r>
          </a:p>
        </p:txBody>
      </p:sp>
      <p:cxnSp>
        <p:nvCxnSpPr>
          <p:cNvPr id="7" name="Straight Connector 6">
            <a:extLst>
              <a:ext uri="{FF2B5EF4-FFF2-40B4-BE49-F238E27FC236}">
                <a16:creationId xmlns:a16="http://schemas.microsoft.com/office/drawing/2014/main" id="{BAA23176-22EA-8ED0-F35D-94F25BFB8EFC}"/>
              </a:ext>
            </a:extLst>
          </p:cNvPr>
          <p:cNvCxnSpPr>
            <a:cxnSpLocks/>
          </p:cNvCxnSpPr>
          <p:nvPr/>
        </p:nvCxnSpPr>
        <p:spPr>
          <a:xfrm>
            <a:off x="698795" y="2803510"/>
            <a:ext cx="2275076"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A093B9C-A27F-EEB6-A391-C9C5A8B9FF30}"/>
              </a:ext>
            </a:extLst>
          </p:cNvPr>
          <p:cNvSpPr txBox="1"/>
          <p:nvPr/>
        </p:nvSpPr>
        <p:spPr>
          <a:xfrm>
            <a:off x="595041" y="3815356"/>
            <a:ext cx="3953402" cy="1231106"/>
          </a:xfrm>
          <a:prstGeom prst="rect">
            <a:avLst/>
          </a:prstGeom>
          <a:noFill/>
        </p:spPr>
        <p:txBody>
          <a:bodyPr wrap="square">
            <a:spAutoFit/>
          </a:bodyPr>
          <a:lstStyle/>
          <a:p>
            <a:r>
              <a:rPr lang="en-US" b="1" dirty="0"/>
              <a:t> 2024</a:t>
            </a:r>
          </a:p>
          <a:p>
            <a:endParaRPr lang="en-US" sz="1400" dirty="0"/>
          </a:p>
          <a:p>
            <a:r>
              <a:rPr lang="en-US" sz="1400" dirty="0" err="1"/>
              <a:t>Numărul</a:t>
            </a:r>
            <a:r>
              <a:rPr lang="en-US" sz="1400" dirty="0"/>
              <a:t> de </a:t>
            </a:r>
            <a:r>
              <a:rPr lang="en-US" sz="1400" dirty="0" err="1"/>
              <a:t>garanții</a:t>
            </a:r>
            <a:r>
              <a:rPr lang="en-US" sz="1400" dirty="0"/>
              <a:t> </a:t>
            </a:r>
            <a:r>
              <a:rPr lang="en-US" sz="1400" dirty="0" err="1"/>
              <a:t>acordate</a:t>
            </a:r>
            <a:r>
              <a:rPr lang="en-US" sz="1400" dirty="0"/>
              <a:t>: </a:t>
            </a:r>
            <a:r>
              <a:rPr lang="en-US" sz="1400" b="1" dirty="0">
                <a:solidFill>
                  <a:schemeClr val="accent2"/>
                </a:solidFill>
              </a:rPr>
              <a:t>15.9</a:t>
            </a:r>
            <a:r>
              <a:rPr lang="ro-RO" sz="1400" b="1" dirty="0">
                <a:solidFill>
                  <a:schemeClr val="accent2"/>
                </a:solidFill>
              </a:rPr>
              <a:t>79</a:t>
            </a:r>
            <a:endParaRPr lang="en-US" sz="1400" b="1" dirty="0">
              <a:solidFill>
                <a:schemeClr val="accent2"/>
              </a:solidFill>
            </a:endParaRPr>
          </a:p>
          <a:p>
            <a:r>
              <a:rPr lang="ro-RO" sz="1400" dirty="0"/>
              <a:t>Valoarea finanțărilor</a:t>
            </a:r>
            <a:r>
              <a:rPr lang="en-US" sz="1400" dirty="0"/>
              <a:t>: </a:t>
            </a:r>
            <a:r>
              <a:rPr lang="en-US" sz="1400" b="1" dirty="0">
                <a:solidFill>
                  <a:schemeClr val="accent2"/>
                </a:solidFill>
              </a:rPr>
              <a:t>15.72</a:t>
            </a:r>
            <a:r>
              <a:rPr lang="ro-RO" sz="1400" b="1" dirty="0">
                <a:solidFill>
                  <a:schemeClr val="accent2"/>
                </a:solidFill>
              </a:rPr>
              <a:t>6</a:t>
            </a:r>
            <a:r>
              <a:rPr lang="en-US" sz="1400" b="1" dirty="0">
                <a:solidFill>
                  <a:schemeClr val="accent2"/>
                </a:solidFill>
              </a:rPr>
              <a:t> </a:t>
            </a:r>
            <a:r>
              <a:rPr lang="en-US" sz="1400" b="1" dirty="0" err="1">
                <a:solidFill>
                  <a:schemeClr val="accent2"/>
                </a:solidFill>
              </a:rPr>
              <a:t>mil.lei</a:t>
            </a:r>
            <a:endParaRPr lang="en-US" sz="1400" b="1" dirty="0">
              <a:solidFill>
                <a:schemeClr val="accent2"/>
              </a:solidFill>
            </a:endParaRPr>
          </a:p>
          <a:p>
            <a:r>
              <a:rPr lang="ro-RO" sz="1400" dirty="0"/>
              <a:t>Valoarea garanțiilor</a:t>
            </a:r>
            <a:r>
              <a:rPr lang="en-US" sz="1400" dirty="0"/>
              <a:t>: </a:t>
            </a:r>
            <a:r>
              <a:rPr lang="en-US" sz="1400" b="1" dirty="0">
                <a:solidFill>
                  <a:schemeClr val="accent2"/>
                </a:solidFill>
              </a:rPr>
              <a:t>13.81</a:t>
            </a:r>
            <a:r>
              <a:rPr lang="ro-RO" sz="1400" b="1" dirty="0">
                <a:solidFill>
                  <a:schemeClr val="accent2"/>
                </a:solidFill>
              </a:rPr>
              <a:t>6</a:t>
            </a:r>
            <a:r>
              <a:rPr lang="en-US" sz="1400" b="1" dirty="0">
                <a:solidFill>
                  <a:schemeClr val="accent2"/>
                </a:solidFill>
              </a:rPr>
              <a:t> </a:t>
            </a:r>
            <a:r>
              <a:rPr lang="en-US" sz="1400" b="1" dirty="0" err="1">
                <a:solidFill>
                  <a:schemeClr val="accent2"/>
                </a:solidFill>
              </a:rPr>
              <a:t>mil.lei</a:t>
            </a:r>
            <a:endParaRPr lang="en-US" sz="1400" b="1" dirty="0">
              <a:solidFill>
                <a:schemeClr val="accent2"/>
              </a:solidFill>
            </a:endParaRPr>
          </a:p>
        </p:txBody>
      </p:sp>
      <p:cxnSp>
        <p:nvCxnSpPr>
          <p:cNvPr id="10" name="Straight Connector 9">
            <a:extLst>
              <a:ext uri="{FF2B5EF4-FFF2-40B4-BE49-F238E27FC236}">
                <a16:creationId xmlns:a16="http://schemas.microsoft.com/office/drawing/2014/main" id="{F9225E3A-2B7E-9A7B-A3E7-46CE8ABC8204}"/>
              </a:ext>
            </a:extLst>
          </p:cNvPr>
          <p:cNvCxnSpPr>
            <a:cxnSpLocks/>
          </p:cNvCxnSpPr>
          <p:nvPr/>
        </p:nvCxnSpPr>
        <p:spPr>
          <a:xfrm>
            <a:off x="698795" y="4193674"/>
            <a:ext cx="2275076"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80BEE075-B386-10C3-0EF9-619DF0F7B0E1}"/>
              </a:ext>
            </a:extLst>
          </p:cNvPr>
          <p:cNvSpPr txBox="1">
            <a:spLocks/>
          </p:cNvSpPr>
          <p:nvPr/>
        </p:nvSpPr>
        <p:spPr>
          <a:xfrm>
            <a:off x="547289" y="165888"/>
            <a:ext cx="10971372"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400" dirty="0"/>
              <a:t>EVOLUȚIA FNGCIMM </a:t>
            </a:r>
            <a:r>
              <a:rPr lang="en-US" sz="2400" dirty="0"/>
              <a:t>2002-2024</a:t>
            </a:r>
          </a:p>
        </p:txBody>
      </p:sp>
      <p:sp>
        <p:nvSpPr>
          <p:cNvPr id="4" name="TextBox 3">
            <a:extLst>
              <a:ext uri="{FF2B5EF4-FFF2-40B4-BE49-F238E27FC236}">
                <a16:creationId xmlns:a16="http://schemas.microsoft.com/office/drawing/2014/main" id="{323F631A-AC80-8F56-C471-DE8D51ED88B4}"/>
              </a:ext>
            </a:extLst>
          </p:cNvPr>
          <p:cNvSpPr txBox="1"/>
          <p:nvPr/>
        </p:nvSpPr>
        <p:spPr>
          <a:xfrm>
            <a:off x="547289" y="2390399"/>
            <a:ext cx="6096000" cy="369332"/>
          </a:xfrm>
          <a:prstGeom prst="rect">
            <a:avLst/>
          </a:prstGeom>
          <a:noFill/>
        </p:spPr>
        <p:txBody>
          <a:bodyPr wrap="square">
            <a:spAutoFit/>
          </a:bodyPr>
          <a:lstStyle/>
          <a:p>
            <a:r>
              <a:rPr lang="en-US" sz="1800" dirty="0"/>
              <a:t> </a:t>
            </a:r>
            <a:r>
              <a:rPr lang="en-US" sz="1800" b="1" dirty="0"/>
              <a:t>2002-2024</a:t>
            </a:r>
            <a:endParaRPr lang="en-US" b="1" dirty="0"/>
          </a:p>
        </p:txBody>
      </p:sp>
      <p:pic>
        <p:nvPicPr>
          <p:cNvPr id="11" name="Picture 10">
            <a:extLst>
              <a:ext uri="{FF2B5EF4-FFF2-40B4-BE49-F238E27FC236}">
                <a16:creationId xmlns:a16="http://schemas.microsoft.com/office/drawing/2014/main" id="{B96175F2-1547-551A-CEBE-6DAAB277B4FC}"/>
              </a:ext>
            </a:extLst>
          </p:cNvPr>
          <p:cNvPicPr>
            <a:picLocks noChangeAspect="1"/>
          </p:cNvPicPr>
          <p:nvPr/>
        </p:nvPicPr>
        <p:blipFill>
          <a:blip r:embed="rId2"/>
          <a:stretch>
            <a:fillRect/>
          </a:stretch>
        </p:blipFill>
        <p:spPr>
          <a:xfrm>
            <a:off x="4795954" y="695325"/>
            <a:ext cx="7262696" cy="5133975"/>
          </a:xfrm>
          <a:prstGeom prst="rect">
            <a:avLst/>
          </a:prstGeom>
        </p:spPr>
      </p:pic>
      <p:sp>
        <p:nvSpPr>
          <p:cNvPr id="12" name="TextBox 11">
            <a:extLst>
              <a:ext uri="{FF2B5EF4-FFF2-40B4-BE49-F238E27FC236}">
                <a16:creationId xmlns:a16="http://schemas.microsoft.com/office/drawing/2014/main" id="{6736989A-75E8-5B42-971B-681071A7703E}"/>
              </a:ext>
            </a:extLst>
          </p:cNvPr>
          <p:cNvSpPr txBox="1"/>
          <p:nvPr/>
        </p:nvSpPr>
        <p:spPr>
          <a:xfrm>
            <a:off x="595041" y="5213747"/>
            <a:ext cx="3953402" cy="1231106"/>
          </a:xfrm>
          <a:prstGeom prst="rect">
            <a:avLst/>
          </a:prstGeom>
          <a:noFill/>
        </p:spPr>
        <p:txBody>
          <a:bodyPr wrap="square">
            <a:spAutoFit/>
          </a:bodyPr>
          <a:lstStyle/>
          <a:p>
            <a:r>
              <a:rPr lang="ro-RO" b="1" dirty="0"/>
              <a:t>Ajutoare de minimis</a:t>
            </a:r>
            <a:endParaRPr lang="en-US" b="1" dirty="0"/>
          </a:p>
          <a:p>
            <a:endParaRPr lang="en-US" sz="1400" dirty="0"/>
          </a:p>
          <a:p>
            <a:r>
              <a:rPr lang="en-US" sz="1400" dirty="0" err="1"/>
              <a:t>Număr</a:t>
            </a:r>
            <a:r>
              <a:rPr lang="en-US" sz="1400" dirty="0"/>
              <a:t>: </a:t>
            </a:r>
            <a:r>
              <a:rPr lang="ro-RO" sz="1400" b="1" dirty="0">
                <a:solidFill>
                  <a:schemeClr val="accent2"/>
                </a:solidFill>
              </a:rPr>
              <a:t>6075</a:t>
            </a:r>
            <a:endParaRPr lang="en-US" sz="1400" b="1" dirty="0">
              <a:solidFill>
                <a:schemeClr val="accent2"/>
              </a:solidFill>
            </a:endParaRPr>
          </a:p>
          <a:p>
            <a:r>
              <a:rPr lang="ro-RO" sz="1400" dirty="0"/>
              <a:t>Valoare</a:t>
            </a:r>
            <a:r>
              <a:rPr lang="en-US" sz="1400" dirty="0"/>
              <a:t>: </a:t>
            </a:r>
            <a:r>
              <a:rPr lang="ro-RO" sz="1400" b="1" dirty="0">
                <a:solidFill>
                  <a:schemeClr val="accent2"/>
                </a:solidFill>
              </a:rPr>
              <a:t>43,2</a:t>
            </a:r>
            <a:r>
              <a:rPr lang="en-US" sz="1400" b="1" dirty="0">
                <a:solidFill>
                  <a:schemeClr val="accent2"/>
                </a:solidFill>
              </a:rPr>
              <a:t> </a:t>
            </a:r>
            <a:r>
              <a:rPr lang="en-US" sz="1400" b="1" dirty="0" err="1">
                <a:solidFill>
                  <a:schemeClr val="accent2"/>
                </a:solidFill>
              </a:rPr>
              <a:t>mil.lei</a:t>
            </a:r>
            <a:endParaRPr lang="en-US" sz="1400" b="1" dirty="0">
              <a:solidFill>
                <a:schemeClr val="accent2"/>
              </a:solidFill>
            </a:endParaRPr>
          </a:p>
          <a:p>
            <a:endParaRPr lang="en-US" sz="1400" b="1" dirty="0">
              <a:solidFill>
                <a:schemeClr val="accent2"/>
              </a:solidFill>
            </a:endParaRPr>
          </a:p>
        </p:txBody>
      </p:sp>
      <p:cxnSp>
        <p:nvCxnSpPr>
          <p:cNvPr id="13" name="Straight Connector 12">
            <a:extLst>
              <a:ext uri="{FF2B5EF4-FFF2-40B4-BE49-F238E27FC236}">
                <a16:creationId xmlns:a16="http://schemas.microsoft.com/office/drawing/2014/main" id="{4598283A-2EC6-09EC-9899-1CBFE643E857}"/>
              </a:ext>
            </a:extLst>
          </p:cNvPr>
          <p:cNvCxnSpPr>
            <a:cxnSpLocks/>
          </p:cNvCxnSpPr>
          <p:nvPr/>
        </p:nvCxnSpPr>
        <p:spPr>
          <a:xfrm>
            <a:off x="698795" y="5598404"/>
            <a:ext cx="2275076"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35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18B8FDD-6477-0859-4CF6-B915ACB049DC}"/>
              </a:ext>
            </a:extLst>
          </p:cNvPr>
          <p:cNvSpPr>
            <a:spLocks noGrp="1"/>
          </p:cNvSpPr>
          <p:nvPr>
            <p:ph type="title"/>
          </p:nvPr>
        </p:nvSpPr>
        <p:spPr>
          <a:xfrm>
            <a:off x="583803" y="1110119"/>
            <a:ext cx="3319069" cy="1803678"/>
          </a:xfrm>
        </p:spPr>
        <p:txBody>
          <a:bodyPr/>
          <a:lstStyle/>
          <a:p>
            <a:pPr>
              <a:spcBef>
                <a:spcPts val="1200"/>
              </a:spcBef>
            </a:pPr>
            <a:r>
              <a:rPr lang="it-IT" sz="2800" dirty="0"/>
              <a:t>Evolu</a:t>
            </a:r>
            <a:r>
              <a:rPr lang="ro-RO" sz="2800" dirty="0"/>
              <a:t>ț</a:t>
            </a:r>
            <a:r>
              <a:rPr lang="it-IT" sz="2800" dirty="0"/>
              <a:t>ia numeric</a:t>
            </a:r>
            <a:r>
              <a:rPr lang="ro-RO" sz="2800" dirty="0"/>
              <a:t>ă</a:t>
            </a:r>
            <a:r>
              <a:rPr lang="it-IT" sz="2800" dirty="0"/>
              <a:t> </a:t>
            </a:r>
            <a:r>
              <a:rPr lang="ro-RO" sz="2800" dirty="0"/>
              <a:t>ș</a:t>
            </a:r>
            <a:r>
              <a:rPr lang="it-IT" sz="2800" dirty="0"/>
              <a:t>i valoric</a:t>
            </a:r>
            <a:r>
              <a:rPr lang="ro-RO" sz="2800" dirty="0"/>
              <a:t>ă</a:t>
            </a:r>
            <a:r>
              <a:rPr lang="it-IT" sz="2800" dirty="0"/>
              <a:t> a garan</a:t>
            </a:r>
            <a:r>
              <a:rPr lang="ro-RO" sz="2800" dirty="0"/>
              <a:t>ț</a:t>
            </a:r>
            <a:r>
              <a:rPr lang="it-IT" sz="2800" dirty="0"/>
              <a:t>iilor</a:t>
            </a:r>
            <a:endParaRPr lang="ro-RO" sz="2800" dirty="0">
              <a:solidFill>
                <a:schemeClr val="tx1"/>
              </a:solidFill>
            </a:endParaRPr>
          </a:p>
        </p:txBody>
      </p:sp>
      <p:sp>
        <p:nvSpPr>
          <p:cNvPr id="6" name="TextBox 5">
            <a:extLst>
              <a:ext uri="{FF2B5EF4-FFF2-40B4-BE49-F238E27FC236}">
                <a16:creationId xmlns:a16="http://schemas.microsoft.com/office/drawing/2014/main" id="{5BE160C2-0C9C-9C3C-C71E-2D7ABD07EA94}"/>
              </a:ext>
            </a:extLst>
          </p:cNvPr>
          <p:cNvSpPr txBox="1"/>
          <p:nvPr/>
        </p:nvSpPr>
        <p:spPr>
          <a:xfrm>
            <a:off x="4856916" y="4832750"/>
            <a:ext cx="7049455" cy="954107"/>
          </a:xfrm>
          <a:prstGeom prst="rect">
            <a:avLst/>
          </a:prstGeom>
          <a:noFill/>
        </p:spPr>
        <p:txBody>
          <a:bodyPr wrap="square">
            <a:spAutoFit/>
          </a:bodyPr>
          <a:lstStyle/>
          <a:p>
            <a:pPr marL="285750" indent="-285750">
              <a:buClr>
                <a:schemeClr val="accent1"/>
              </a:buClr>
              <a:buFont typeface="Montserrat" pitchFamily="2" charset="0"/>
              <a:buChar char="■"/>
            </a:pPr>
            <a:r>
              <a:rPr lang="en-US" sz="1400" dirty="0"/>
              <a:t>În </a:t>
            </a:r>
            <a:r>
              <a:rPr lang="en-US" sz="1400" dirty="0" err="1"/>
              <a:t>perioada</a:t>
            </a:r>
            <a:r>
              <a:rPr lang="en-US" sz="1400" dirty="0"/>
              <a:t> 2020-2024, </a:t>
            </a:r>
            <a:r>
              <a:rPr lang="en-US" sz="1400" dirty="0" err="1"/>
              <a:t>în</a:t>
            </a:r>
            <a:r>
              <a:rPr lang="en-US" sz="1400" dirty="0"/>
              <a:t> </a:t>
            </a:r>
            <a:r>
              <a:rPr lang="en-US" sz="1400" dirty="0" err="1"/>
              <a:t>portofoliul</a:t>
            </a:r>
            <a:r>
              <a:rPr lang="en-US" sz="1400" dirty="0"/>
              <a:t> FNGCIMM au </a:t>
            </a:r>
            <a:r>
              <a:rPr lang="en-US" sz="1400" dirty="0" err="1"/>
              <a:t>intrat</a:t>
            </a:r>
            <a:r>
              <a:rPr lang="en-US" sz="1400" dirty="0"/>
              <a:t> </a:t>
            </a:r>
            <a:r>
              <a:rPr lang="en-US" sz="1400" dirty="0" err="1"/>
              <a:t>încă</a:t>
            </a:r>
            <a:r>
              <a:rPr lang="en-US" sz="1400" dirty="0"/>
              <a:t> 18 </a:t>
            </a:r>
            <a:r>
              <a:rPr lang="en-US" sz="1400" dirty="0" err="1"/>
              <a:t>programe</a:t>
            </a:r>
            <a:r>
              <a:rPr lang="en-US" sz="1400" dirty="0"/>
              <a:t> </a:t>
            </a:r>
            <a:r>
              <a:rPr lang="en-US" sz="1400" dirty="0" err="1"/>
              <a:t>guvernamentale</a:t>
            </a:r>
            <a:r>
              <a:rPr lang="en-US" sz="1400" dirty="0"/>
              <a:t>, </a:t>
            </a:r>
            <a:r>
              <a:rPr lang="en-US" sz="1400" dirty="0" err="1"/>
              <a:t>iar</a:t>
            </a:r>
            <a:r>
              <a:rPr lang="en-US" sz="1400" dirty="0"/>
              <a:t> </a:t>
            </a:r>
            <a:r>
              <a:rPr lang="en-US" sz="1400" dirty="0" err="1"/>
              <a:t>activitatea</a:t>
            </a:r>
            <a:r>
              <a:rPr lang="en-US" sz="1400" dirty="0"/>
              <a:t> </a:t>
            </a:r>
            <a:r>
              <a:rPr lang="en-US" sz="1400" dirty="0" err="1"/>
              <a:t>și</a:t>
            </a:r>
            <a:r>
              <a:rPr lang="en-US" sz="1400" dirty="0"/>
              <a:t>-a </a:t>
            </a:r>
            <a:r>
              <a:rPr lang="en-US" sz="1400" dirty="0" err="1"/>
              <a:t>menținut</a:t>
            </a:r>
            <a:r>
              <a:rPr lang="en-US" sz="1400" dirty="0"/>
              <a:t> </a:t>
            </a:r>
            <a:r>
              <a:rPr lang="en-US" sz="1400" dirty="0" err="1"/>
              <a:t>ritmul</a:t>
            </a:r>
            <a:r>
              <a:rPr lang="en-US" sz="1400" dirty="0"/>
              <a:t> </a:t>
            </a:r>
            <a:r>
              <a:rPr lang="en-US" sz="1400" dirty="0" err="1"/>
              <a:t>intens</a:t>
            </a:r>
            <a:r>
              <a:rPr lang="en-US" sz="1400" dirty="0"/>
              <a:t>.</a:t>
            </a:r>
          </a:p>
          <a:p>
            <a:pPr marL="285750" indent="-285750">
              <a:buClr>
                <a:schemeClr val="accent1"/>
              </a:buClr>
              <a:buFont typeface="Montserrat" pitchFamily="2" charset="0"/>
              <a:buChar char="■"/>
            </a:pPr>
            <a:r>
              <a:rPr lang="en-US" sz="1400" dirty="0"/>
              <a:t>În </a:t>
            </a:r>
            <a:r>
              <a:rPr lang="en-US" sz="1400" dirty="0" err="1"/>
              <a:t>ultimii</a:t>
            </a:r>
            <a:r>
              <a:rPr lang="en-US" sz="1400" dirty="0"/>
              <a:t> 5 ani (2020 – 2024), FNGCIMM a </a:t>
            </a:r>
            <a:r>
              <a:rPr lang="en-US" sz="1400" dirty="0" err="1"/>
              <a:t>înregistrat</a:t>
            </a:r>
            <a:r>
              <a:rPr lang="en-US" sz="1400" dirty="0"/>
              <a:t> </a:t>
            </a:r>
            <a:r>
              <a:rPr lang="en-US" sz="1400" dirty="0" err="1"/>
              <a:t>creșteri</a:t>
            </a:r>
            <a:r>
              <a:rPr lang="en-US" sz="1400" dirty="0"/>
              <a:t> </a:t>
            </a:r>
            <a:r>
              <a:rPr lang="en-US" sz="1400" dirty="0" err="1"/>
              <a:t>istorice</a:t>
            </a:r>
            <a:r>
              <a:rPr lang="en-US" sz="1400" dirty="0"/>
              <a:t> ale </a:t>
            </a:r>
            <a:r>
              <a:rPr lang="en-US" sz="1400" dirty="0" err="1"/>
              <a:t>profitului</a:t>
            </a:r>
            <a:r>
              <a:rPr lang="en-US" sz="1400" dirty="0"/>
              <a:t> net, </a:t>
            </a:r>
            <a:r>
              <a:rPr lang="en-US" sz="1400" dirty="0" err="1"/>
              <a:t>în</a:t>
            </a:r>
            <a:r>
              <a:rPr lang="en-US" sz="1400" dirty="0"/>
              <a:t> </a:t>
            </a:r>
            <a:r>
              <a:rPr lang="en-US" sz="1400" dirty="0" err="1"/>
              <a:t>comparație</a:t>
            </a:r>
            <a:r>
              <a:rPr lang="en-US" sz="1400" dirty="0"/>
              <a:t> cu </a:t>
            </a:r>
            <a:r>
              <a:rPr lang="en-US" sz="1400" dirty="0" err="1"/>
              <a:t>rezultatele</a:t>
            </a:r>
            <a:r>
              <a:rPr lang="en-US" sz="1400" dirty="0"/>
              <a:t> </a:t>
            </a:r>
            <a:r>
              <a:rPr lang="en-US" sz="1400" dirty="0" err="1"/>
              <a:t>obținute</a:t>
            </a:r>
            <a:r>
              <a:rPr lang="en-US" sz="1400" dirty="0"/>
              <a:t> </a:t>
            </a:r>
            <a:r>
              <a:rPr lang="en-US" sz="1400" dirty="0" err="1"/>
              <a:t>în</a:t>
            </a:r>
            <a:r>
              <a:rPr lang="en-US" sz="1400" dirty="0"/>
              <a:t> </a:t>
            </a:r>
            <a:r>
              <a:rPr lang="en-US" sz="1400" dirty="0" err="1"/>
              <a:t>ultimii</a:t>
            </a:r>
            <a:r>
              <a:rPr lang="en-US" sz="1400" dirty="0"/>
              <a:t> 10 ani.</a:t>
            </a:r>
            <a:endParaRPr lang="ro-RO" sz="1400" dirty="0"/>
          </a:p>
        </p:txBody>
      </p:sp>
      <p:sp>
        <p:nvSpPr>
          <p:cNvPr id="9" name="TextBox 8">
            <a:extLst>
              <a:ext uri="{FF2B5EF4-FFF2-40B4-BE49-F238E27FC236}">
                <a16:creationId xmlns:a16="http://schemas.microsoft.com/office/drawing/2014/main" id="{071B49B7-E788-2C26-48A0-332BA98E3C86}"/>
              </a:ext>
            </a:extLst>
          </p:cNvPr>
          <p:cNvSpPr txBox="1"/>
          <p:nvPr/>
        </p:nvSpPr>
        <p:spPr>
          <a:xfrm>
            <a:off x="583803" y="2947650"/>
            <a:ext cx="3429024" cy="369332"/>
          </a:xfrm>
          <a:prstGeom prst="rect">
            <a:avLst/>
          </a:prstGeom>
          <a:noFill/>
        </p:spPr>
        <p:txBody>
          <a:bodyPr wrap="square">
            <a:spAutoFit/>
          </a:bodyPr>
          <a:lstStyle/>
          <a:p>
            <a:r>
              <a:rPr lang="ro-RO" sz="1800" dirty="0">
                <a:latin typeface="+mj-lt"/>
              </a:rPr>
              <a:t>20</a:t>
            </a:r>
            <a:r>
              <a:rPr lang="en-US" sz="1800" dirty="0">
                <a:latin typeface="+mj-lt"/>
              </a:rPr>
              <a:t>20</a:t>
            </a:r>
            <a:r>
              <a:rPr lang="ro-RO" sz="1800" dirty="0">
                <a:latin typeface="+mj-lt"/>
              </a:rPr>
              <a:t> - 202</a:t>
            </a:r>
            <a:r>
              <a:rPr lang="en-US" sz="1800" dirty="0">
                <a:latin typeface="+mj-lt"/>
              </a:rPr>
              <a:t>4</a:t>
            </a:r>
            <a:endParaRPr lang="en-US" dirty="0">
              <a:latin typeface="+mj-lt"/>
            </a:endParaRPr>
          </a:p>
        </p:txBody>
      </p:sp>
      <p:sp>
        <p:nvSpPr>
          <p:cNvPr id="17" name="Text Placeholder 3">
            <a:extLst>
              <a:ext uri="{FF2B5EF4-FFF2-40B4-BE49-F238E27FC236}">
                <a16:creationId xmlns:a16="http://schemas.microsoft.com/office/drawing/2014/main" id="{D2269284-A137-DCA4-A3A1-0227BC8E417B}"/>
              </a:ext>
            </a:extLst>
          </p:cNvPr>
          <p:cNvSpPr txBox="1">
            <a:spLocks/>
          </p:cNvSpPr>
          <p:nvPr/>
        </p:nvSpPr>
        <p:spPr>
          <a:xfrm>
            <a:off x="551956" y="200795"/>
            <a:ext cx="878600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EVOLUŢIA ACTIVITĂŢII FNGCIMM</a:t>
            </a:r>
            <a:r>
              <a:rPr lang="ro-RO" sz="2200" dirty="0"/>
              <a:t> ÎN PERIOADA</a:t>
            </a:r>
            <a:r>
              <a:rPr lang="en-US" sz="2200" dirty="0"/>
              <a:t> 20</a:t>
            </a:r>
            <a:r>
              <a:rPr lang="ro-RO" sz="2200" dirty="0"/>
              <a:t>19</a:t>
            </a:r>
            <a:r>
              <a:rPr lang="en-US" sz="2200" dirty="0"/>
              <a:t>-202</a:t>
            </a:r>
            <a:r>
              <a:rPr lang="ro-RO" sz="2200" dirty="0"/>
              <a:t>4</a:t>
            </a:r>
            <a:endParaRPr lang="en-US" sz="2200" dirty="0"/>
          </a:p>
        </p:txBody>
      </p:sp>
      <p:sp>
        <p:nvSpPr>
          <p:cNvPr id="4" name="TextBox 3">
            <a:extLst>
              <a:ext uri="{FF2B5EF4-FFF2-40B4-BE49-F238E27FC236}">
                <a16:creationId xmlns:a16="http://schemas.microsoft.com/office/drawing/2014/main" id="{5477542E-E15C-8E1E-38B2-C3473AC9CEA9}"/>
              </a:ext>
            </a:extLst>
          </p:cNvPr>
          <p:cNvSpPr txBox="1"/>
          <p:nvPr/>
        </p:nvSpPr>
        <p:spPr>
          <a:xfrm>
            <a:off x="583803" y="4528405"/>
            <a:ext cx="5005885" cy="1231106"/>
          </a:xfrm>
          <a:prstGeom prst="rect">
            <a:avLst/>
          </a:prstGeom>
          <a:noFill/>
        </p:spPr>
        <p:txBody>
          <a:bodyPr wrap="square">
            <a:spAutoFit/>
          </a:bodyPr>
          <a:lstStyle/>
          <a:p>
            <a:r>
              <a:rPr lang="en-US" sz="1600" b="1" dirty="0"/>
              <a:t>2024</a:t>
            </a:r>
          </a:p>
          <a:p>
            <a:endParaRPr lang="en-US" sz="1600" dirty="0"/>
          </a:p>
          <a:p>
            <a:r>
              <a:rPr lang="ro-RO" sz="1400" dirty="0"/>
              <a:t>Numărul de garanții acordate</a:t>
            </a:r>
            <a:r>
              <a:rPr lang="en-US" sz="1400" dirty="0"/>
              <a:t>: </a:t>
            </a:r>
            <a:r>
              <a:rPr lang="en-US" sz="1400" b="1" dirty="0">
                <a:solidFill>
                  <a:schemeClr val="accent2"/>
                </a:solidFill>
              </a:rPr>
              <a:t>15.9</a:t>
            </a:r>
            <a:r>
              <a:rPr lang="ro-RO" sz="1400" b="1" dirty="0">
                <a:solidFill>
                  <a:schemeClr val="accent2"/>
                </a:solidFill>
              </a:rPr>
              <a:t>79</a:t>
            </a:r>
            <a:r>
              <a:rPr lang="en-US" sz="1400" b="1" dirty="0">
                <a:solidFill>
                  <a:schemeClr val="accent2"/>
                </a:solidFill>
              </a:rPr>
              <a:t> </a:t>
            </a:r>
            <a:r>
              <a:rPr lang="en-US" sz="1400" b="1" dirty="0" err="1">
                <a:solidFill>
                  <a:schemeClr val="accent2"/>
                </a:solidFill>
              </a:rPr>
              <a:t>mil.lei</a:t>
            </a:r>
            <a:endParaRPr lang="en-US" sz="1400" b="1" dirty="0">
              <a:solidFill>
                <a:schemeClr val="accent2"/>
              </a:solidFill>
            </a:endParaRPr>
          </a:p>
          <a:p>
            <a:r>
              <a:rPr lang="ro-RO" sz="1400" dirty="0"/>
              <a:t>Valoarea finanțărilor</a:t>
            </a:r>
            <a:r>
              <a:rPr lang="en-US" sz="1400" dirty="0"/>
              <a:t> : </a:t>
            </a:r>
            <a:r>
              <a:rPr lang="en-US" sz="1400" b="1" dirty="0">
                <a:solidFill>
                  <a:schemeClr val="accent2"/>
                </a:solidFill>
              </a:rPr>
              <a:t>15.72</a:t>
            </a:r>
            <a:r>
              <a:rPr lang="ro-RO" sz="1400" b="1" dirty="0">
                <a:solidFill>
                  <a:schemeClr val="accent2"/>
                </a:solidFill>
              </a:rPr>
              <a:t>6</a:t>
            </a:r>
            <a:r>
              <a:rPr lang="en-US" sz="1400" b="1" dirty="0">
                <a:solidFill>
                  <a:schemeClr val="accent2"/>
                </a:solidFill>
              </a:rPr>
              <a:t> mil. lei</a:t>
            </a:r>
          </a:p>
          <a:p>
            <a:r>
              <a:rPr lang="ro-RO" sz="1400" dirty="0"/>
              <a:t>Valoarea garanțiilor</a:t>
            </a:r>
            <a:r>
              <a:rPr lang="en-US" sz="1400" dirty="0"/>
              <a:t> : </a:t>
            </a:r>
            <a:r>
              <a:rPr lang="en-US" sz="1400" b="1" dirty="0">
                <a:solidFill>
                  <a:schemeClr val="accent2"/>
                </a:solidFill>
              </a:rPr>
              <a:t>13.81</a:t>
            </a:r>
            <a:r>
              <a:rPr lang="ro-RO" sz="1400" b="1" dirty="0">
                <a:solidFill>
                  <a:schemeClr val="accent2"/>
                </a:solidFill>
              </a:rPr>
              <a:t>6</a:t>
            </a:r>
            <a:r>
              <a:rPr lang="en-US" sz="1400" b="1" dirty="0">
                <a:solidFill>
                  <a:schemeClr val="accent2"/>
                </a:solidFill>
              </a:rPr>
              <a:t> mil. lei</a:t>
            </a:r>
            <a:endParaRPr lang="en-US" sz="1400" dirty="0"/>
          </a:p>
        </p:txBody>
      </p:sp>
      <p:cxnSp>
        <p:nvCxnSpPr>
          <p:cNvPr id="7" name="Straight Connector 6">
            <a:extLst>
              <a:ext uri="{FF2B5EF4-FFF2-40B4-BE49-F238E27FC236}">
                <a16:creationId xmlns:a16="http://schemas.microsoft.com/office/drawing/2014/main" id="{35FECA97-8828-9E36-708B-4900372379DF}"/>
              </a:ext>
            </a:extLst>
          </p:cNvPr>
          <p:cNvCxnSpPr>
            <a:cxnSpLocks/>
          </p:cNvCxnSpPr>
          <p:nvPr/>
        </p:nvCxnSpPr>
        <p:spPr>
          <a:xfrm>
            <a:off x="680322" y="3401656"/>
            <a:ext cx="2275076"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5DCE30-03EB-5CFE-FF46-9A39FF6138D0}"/>
              </a:ext>
            </a:extLst>
          </p:cNvPr>
          <p:cNvCxnSpPr>
            <a:cxnSpLocks/>
          </p:cNvCxnSpPr>
          <p:nvPr/>
        </p:nvCxnSpPr>
        <p:spPr>
          <a:xfrm>
            <a:off x="712169" y="4928302"/>
            <a:ext cx="2275076"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9D918E-3878-2419-061C-711EBD59CD42}"/>
              </a:ext>
            </a:extLst>
          </p:cNvPr>
          <p:cNvSpPr txBox="1"/>
          <p:nvPr/>
        </p:nvSpPr>
        <p:spPr>
          <a:xfrm>
            <a:off x="551956" y="3433855"/>
            <a:ext cx="4179070" cy="738664"/>
          </a:xfrm>
          <a:prstGeom prst="rect">
            <a:avLst/>
          </a:prstGeom>
          <a:noFill/>
        </p:spPr>
        <p:txBody>
          <a:bodyPr wrap="square">
            <a:spAutoFit/>
          </a:bodyPr>
          <a:lstStyle/>
          <a:p>
            <a:r>
              <a:rPr lang="en-US" sz="1400" dirty="0" err="1"/>
              <a:t>Numărul</a:t>
            </a:r>
            <a:r>
              <a:rPr lang="en-US" sz="1400" dirty="0"/>
              <a:t> de </a:t>
            </a:r>
            <a:r>
              <a:rPr lang="en-US" sz="1400" dirty="0" err="1"/>
              <a:t>garanții</a:t>
            </a:r>
            <a:r>
              <a:rPr lang="en-US" sz="1400" dirty="0"/>
              <a:t> </a:t>
            </a:r>
            <a:r>
              <a:rPr lang="en-US" sz="1400" dirty="0" err="1"/>
              <a:t>acordate</a:t>
            </a:r>
            <a:r>
              <a:rPr lang="en-US" sz="1400" dirty="0"/>
              <a:t>: </a:t>
            </a:r>
            <a:r>
              <a:rPr lang="en-US" sz="1400" b="1" dirty="0">
                <a:solidFill>
                  <a:schemeClr val="accent2"/>
                </a:solidFill>
              </a:rPr>
              <a:t>151.076 </a:t>
            </a:r>
            <a:r>
              <a:rPr lang="en-US" sz="1400" b="1" dirty="0" err="1">
                <a:solidFill>
                  <a:schemeClr val="accent2"/>
                </a:solidFill>
              </a:rPr>
              <a:t>mil.lei</a:t>
            </a:r>
            <a:endParaRPr lang="en-US" sz="1400" b="1" dirty="0">
              <a:solidFill>
                <a:schemeClr val="accent2"/>
              </a:solidFill>
            </a:endParaRPr>
          </a:p>
          <a:p>
            <a:r>
              <a:rPr lang="en-US" sz="1400" dirty="0" err="1"/>
              <a:t>Valoarea</a:t>
            </a:r>
            <a:r>
              <a:rPr lang="en-US" sz="1400" dirty="0"/>
              <a:t> </a:t>
            </a:r>
            <a:r>
              <a:rPr lang="en-US" sz="1400" dirty="0" err="1"/>
              <a:t>finanțări</a:t>
            </a:r>
            <a:r>
              <a:rPr lang="ro-RO" sz="1400" dirty="0"/>
              <a:t>lor</a:t>
            </a:r>
            <a:r>
              <a:rPr lang="en-US" sz="1400" dirty="0"/>
              <a:t>:</a:t>
            </a:r>
            <a:r>
              <a:rPr lang="en-US" sz="1400" b="1" dirty="0">
                <a:solidFill>
                  <a:srgbClr val="0070C0"/>
                </a:solidFill>
              </a:rPr>
              <a:t>9</a:t>
            </a:r>
            <a:r>
              <a:rPr lang="ro-RO" sz="1400" b="1" dirty="0">
                <a:solidFill>
                  <a:srgbClr val="0070C0"/>
                </a:solidFill>
              </a:rPr>
              <a:t>7</a:t>
            </a:r>
            <a:r>
              <a:rPr lang="en-US" sz="1400" b="1" dirty="0">
                <a:solidFill>
                  <a:srgbClr val="0070C0"/>
                </a:solidFill>
              </a:rPr>
              <a:t>.</a:t>
            </a:r>
            <a:r>
              <a:rPr lang="ro-RO" sz="1400" b="1" dirty="0">
                <a:solidFill>
                  <a:srgbClr val="0070C0"/>
                </a:solidFill>
              </a:rPr>
              <a:t>495</a:t>
            </a:r>
            <a:r>
              <a:rPr lang="en-US" sz="1400" b="1" dirty="0">
                <a:solidFill>
                  <a:srgbClr val="0070C0"/>
                </a:solidFill>
              </a:rPr>
              <a:t> mil. lei</a:t>
            </a:r>
          </a:p>
          <a:p>
            <a:r>
              <a:rPr lang="en-US" sz="1400" dirty="0" err="1"/>
              <a:t>Valoarea</a:t>
            </a:r>
            <a:r>
              <a:rPr lang="en-US" sz="1400" dirty="0"/>
              <a:t> </a:t>
            </a:r>
            <a:r>
              <a:rPr lang="en-US" sz="1400" dirty="0" err="1"/>
              <a:t>garanți</a:t>
            </a:r>
            <a:r>
              <a:rPr lang="ro-RO" sz="1400" dirty="0"/>
              <a:t>ilor</a:t>
            </a:r>
            <a:r>
              <a:rPr lang="en-US" sz="1400" dirty="0"/>
              <a:t>: </a:t>
            </a:r>
            <a:r>
              <a:rPr lang="en-US" sz="1400" b="1" dirty="0">
                <a:solidFill>
                  <a:srgbClr val="0070C0"/>
                </a:solidFill>
              </a:rPr>
              <a:t>81.</a:t>
            </a:r>
            <a:r>
              <a:rPr lang="ro-RO" sz="1400" b="1" dirty="0">
                <a:solidFill>
                  <a:srgbClr val="0070C0"/>
                </a:solidFill>
              </a:rPr>
              <a:t>049</a:t>
            </a:r>
            <a:r>
              <a:rPr lang="en-US" sz="1400" b="1" dirty="0">
                <a:solidFill>
                  <a:srgbClr val="0070C0"/>
                </a:solidFill>
              </a:rPr>
              <a:t> mil. lei</a:t>
            </a:r>
          </a:p>
        </p:txBody>
      </p:sp>
      <p:pic>
        <p:nvPicPr>
          <p:cNvPr id="3" name="Picture 2">
            <a:extLst>
              <a:ext uri="{FF2B5EF4-FFF2-40B4-BE49-F238E27FC236}">
                <a16:creationId xmlns:a16="http://schemas.microsoft.com/office/drawing/2014/main" id="{9F876440-0D8D-146A-A466-18F19A6E98BA}"/>
              </a:ext>
            </a:extLst>
          </p:cNvPr>
          <p:cNvPicPr>
            <a:picLocks noChangeAspect="1"/>
          </p:cNvPicPr>
          <p:nvPr/>
        </p:nvPicPr>
        <p:blipFill>
          <a:blip r:embed="rId2"/>
          <a:stretch>
            <a:fillRect/>
          </a:stretch>
        </p:blipFill>
        <p:spPr>
          <a:xfrm>
            <a:off x="5162550" y="1250384"/>
            <a:ext cx="6581775" cy="3238296"/>
          </a:xfrm>
          <a:prstGeom prst="rect">
            <a:avLst/>
          </a:prstGeom>
        </p:spPr>
      </p:pic>
    </p:spTree>
    <p:extLst>
      <p:ext uri="{BB962C8B-B14F-4D97-AF65-F5344CB8AC3E}">
        <p14:creationId xmlns:p14="http://schemas.microsoft.com/office/powerpoint/2010/main" val="51344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18B8FDD-6477-0859-4CF6-B915ACB049DC}"/>
              </a:ext>
            </a:extLst>
          </p:cNvPr>
          <p:cNvSpPr>
            <a:spLocks noGrp="1"/>
          </p:cNvSpPr>
          <p:nvPr>
            <p:ph type="title"/>
          </p:nvPr>
        </p:nvSpPr>
        <p:spPr>
          <a:xfrm>
            <a:off x="517652" y="784455"/>
            <a:ext cx="12409322" cy="389927"/>
          </a:xfrm>
        </p:spPr>
        <p:txBody>
          <a:bodyPr/>
          <a:lstStyle/>
          <a:p>
            <a:pPr>
              <a:spcBef>
                <a:spcPts val="1200"/>
              </a:spcBef>
            </a:pPr>
            <a:r>
              <a:rPr lang="fr-FR" sz="2400" dirty="0"/>
              <a:t>EXPUNEREA FNGCIMM </a:t>
            </a:r>
            <a:r>
              <a:rPr lang="ro-RO" sz="2600" dirty="0"/>
              <a:t>î</a:t>
            </a:r>
            <a:r>
              <a:rPr lang="fr-FR" sz="2400" dirty="0"/>
              <a:t>N CADRUL UNIUNII EUROPENE PRIN AECM</a:t>
            </a:r>
            <a:endParaRPr lang="ro-RO" sz="2400" dirty="0">
              <a:solidFill>
                <a:schemeClr val="tx1"/>
              </a:solidFill>
            </a:endParaRPr>
          </a:p>
        </p:txBody>
      </p:sp>
      <p:sp>
        <p:nvSpPr>
          <p:cNvPr id="15" name="Text Placeholder 3">
            <a:extLst>
              <a:ext uri="{FF2B5EF4-FFF2-40B4-BE49-F238E27FC236}">
                <a16:creationId xmlns:a16="http://schemas.microsoft.com/office/drawing/2014/main" id="{80BEE075-B386-10C3-0EF9-619DF0F7B0E1}"/>
              </a:ext>
            </a:extLst>
          </p:cNvPr>
          <p:cNvSpPr txBox="1">
            <a:spLocks/>
          </p:cNvSpPr>
          <p:nvPr/>
        </p:nvSpPr>
        <p:spPr>
          <a:xfrm>
            <a:off x="526012" y="142399"/>
            <a:ext cx="5868994"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FFC000"/>
                </a:solidFill>
                <a:ea typeface="+mj-ea"/>
                <a:cs typeface="+mj-cs"/>
              </a:rPr>
              <a:t>FNGCIMM </a:t>
            </a:r>
            <a:r>
              <a:rPr lang="ro-RO" sz="2400" b="1" dirty="0">
                <a:solidFill>
                  <a:srgbClr val="FFC000"/>
                </a:solidFill>
                <a:ea typeface="+mj-ea"/>
                <a:cs typeface="+mj-cs"/>
              </a:rPr>
              <a:t>ÎN CONTEXT EUROPEAN</a:t>
            </a:r>
            <a:endParaRPr lang="en-US" sz="2400" b="1" dirty="0">
              <a:solidFill>
                <a:srgbClr val="FFC000"/>
              </a:solidFill>
              <a:ea typeface="+mj-ea"/>
              <a:cs typeface="+mj-cs"/>
            </a:endParaRPr>
          </a:p>
        </p:txBody>
      </p:sp>
      <p:sp>
        <p:nvSpPr>
          <p:cNvPr id="8" name="TextBox 7">
            <a:extLst>
              <a:ext uri="{FF2B5EF4-FFF2-40B4-BE49-F238E27FC236}">
                <a16:creationId xmlns:a16="http://schemas.microsoft.com/office/drawing/2014/main" id="{4AB12A55-B5F8-C281-17C5-6F8491D735E7}"/>
              </a:ext>
            </a:extLst>
          </p:cNvPr>
          <p:cNvSpPr txBox="1"/>
          <p:nvPr/>
        </p:nvSpPr>
        <p:spPr>
          <a:xfrm>
            <a:off x="517652" y="4886980"/>
            <a:ext cx="10655173" cy="540148"/>
          </a:xfrm>
          <a:prstGeom prst="rect">
            <a:avLst/>
          </a:prstGeom>
          <a:noFill/>
        </p:spPr>
        <p:txBody>
          <a:bodyPr wrap="square">
            <a:spAutoFit/>
          </a:bodyPr>
          <a:lstStyle/>
          <a:p>
            <a:pPr algn="just">
              <a:lnSpc>
                <a:spcPct val="107000"/>
              </a:lnSpc>
              <a:spcAft>
                <a:spcPts val="800"/>
              </a:spcAft>
            </a:pPr>
            <a:r>
              <a:rPr lang="en-US" sz="1400" dirty="0"/>
              <a:t>Dumitru NANCU, </a:t>
            </a:r>
            <a:r>
              <a:rPr lang="en-US" sz="1400" dirty="0" err="1"/>
              <a:t>directorul</a:t>
            </a:r>
            <a:r>
              <a:rPr lang="en-US" sz="1400" dirty="0"/>
              <a:t> general al FNGCIMM </a:t>
            </a:r>
            <a:r>
              <a:rPr lang="en-US" sz="1400" dirty="0" err="1"/>
              <a:t>reprezint</a:t>
            </a:r>
            <a:r>
              <a:rPr lang="ro-RO" sz="1400" dirty="0"/>
              <a:t>ă</a:t>
            </a:r>
            <a:r>
              <a:rPr lang="en-US" sz="1400" dirty="0"/>
              <a:t> Rom</a:t>
            </a:r>
            <a:r>
              <a:rPr lang="ro-RO" sz="1400" dirty="0"/>
              <a:t>â</a:t>
            </a:r>
            <a:r>
              <a:rPr lang="en-US" sz="1400" dirty="0" err="1"/>
              <a:t>nia</a:t>
            </a:r>
            <a:r>
              <a:rPr lang="en-US" sz="1400" dirty="0"/>
              <a:t> ca </a:t>
            </a:r>
            <a:r>
              <a:rPr lang="en-US" sz="1400" dirty="0" err="1"/>
              <a:t>membru</a:t>
            </a:r>
            <a:r>
              <a:rPr lang="en-US" sz="1400" dirty="0"/>
              <a:t> </a:t>
            </a:r>
            <a:r>
              <a:rPr lang="en-US" sz="1400" dirty="0" err="1"/>
              <a:t>reales</a:t>
            </a:r>
            <a:r>
              <a:rPr lang="en-US" sz="1400" dirty="0"/>
              <a:t> </a:t>
            </a:r>
            <a:r>
              <a:rPr lang="en-US" sz="1400" dirty="0" err="1"/>
              <a:t>în</a:t>
            </a:r>
            <a:r>
              <a:rPr lang="en-US" sz="1400" dirty="0"/>
              <a:t> </a:t>
            </a:r>
            <a:r>
              <a:rPr lang="en-US" sz="1400" dirty="0" err="1"/>
              <a:t>Consiliul</a:t>
            </a:r>
            <a:r>
              <a:rPr lang="en-US" sz="1400" dirty="0"/>
              <a:t> de </a:t>
            </a:r>
            <a:r>
              <a:rPr lang="en-US" sz="1400" dirty="0" err="1"/>
              <a:t>Administraţie</a:t>
            </a:r>
            <a:r>
              <a:rPr lang="en-US" sz="1400" dirty="0"/>
              <a:t> al AECM</a:t>
            </a:r>
            <a:r>
              <a:rPr lang="ro-RO" sz="1400" dirty="0"/>
              <a:t> și </a:t>
            </a:r>
            <a:r>
              <a:rPr lang="en-US" sz="1400" dirty="0" err="1"/>
              <a:t>Preşedinte</a:t>
            </a:r>
            <a:r>
              <a:rPr lang="en-US" sz="1400" dirty="0"/>
              <a:t> al WG Digitization, </a:t>
            </a:r>
            <a:r>
              <a:rPr lang="en-US" sz="1400" dirty="0" err="1"/>
              <a:t>în</a:t>
            </a:r>
            <a:r>
              <a:rPr lang="en-US" sz="1400" dirty="0"/>
              <a:t> </a:t>
            </a:r>
            <a:r>
              <a:rPr lang="en-US" sz="1400" dirty="0" err="1"/>
              <a:t>urma</a:t>
            </a:r>
            <a:r>
              <a:rPr lang="en-US" sz="1400" dirty="0"/>
              <a:t> </a:t>
            </a:r>
            <a:r>
              <a:rPr lang="en-US" sz="1400" dirty="0" err="1"/>
              <a:t>Adunării</a:t>
            </a:r>
            <a:r>
              <a:rPr lang="en-US" sz="1400" dirty="0"/>
              <a:t> Generale AECM de la </a:t>
            </a:r>
            <a:r>
              <a:rPr lang="en-US" sz="1400" dirty="0" err="1"/>
              <a:t>Varşovia</a:t>
            </a:r>
            <a:r>
              <a:rPr lang="en-US" sz="1400" dirty="0"/>
              <a:t> din luna </a:t>
            </a:r>
            <a:r>
              <a:rPr lang="en-US" sz="1400" dirty="0" err="1"/>
              <a:t>iunie</a:t>
            </a:r>
            <a:r>
              <a:rPr lang="en-US" sz="1400" dirty="0"/>
              <a:t> 2024.</a:t>
            </a:r>
          </a:p>
        </p:txBody>
      </p:sp>
      <p:sp>
        <p:nvSpPr>
          <p:cNvPr id="2" name="Text Placeholder 6">
            <a:extLst>
              <a:ext uri="{FF2B5EF4-FFF2-40B4-BE49-F238E27FC236}">
                <a16:creationId xmlns:a16="http://schemas.microsoft.com/office/drawing/2014/main" id="{875FF56D-A8E3-3081-645B-E14C3146F1D6}"/>
              </a:ext>
            </a:extLst>
          </p:cNvPr>
          <p:cNvSpPr>
            <a:spLocks noGrp="1"/>
          </p:cNvSpPr>
          <p:nvPr>
            <p:ph type="body" sz="quarter" idx="11"/>
          </p:nvPr>
        </p:nvSpPr>
        <p:spPr>
          <a:xfrm>
            <a:off x="526012" y="1236283"/>
            <a:ext cx="6036828" cy="933642"/>
          </a:xfrm>
        </p:spPr>
        <p:txBody>
          <a:bodyPr/>
          <a:lstStyle/>
          <a:p>
            <a:pPr algn="just">
              <a:lnSpc>
                <a:spcPct val="107000"/>
              </a:lnSpc>
              <a:spcAft>
                <a:spcPts val="800"/>
              </a:spcAft>
            </a:pPr>
            <a:r>
              <a:rPr lang="ro-RO" dirty="0"/>
              <a:t>Apartenența </a:t>
            </a:r>
            <a:r>
              <a:rPr lang="en-US" dirty="0"/>
              <a:t>FNGCIMM la AECM</a:t>
            </a:r>
            <a:r>
              <a:rPr lang="ro-RO" dirty="0"/>
              <a:t> </a:t>
            </a:r>
            <a:r>
              <a:rPr lang="en-US" dirty="0"/>
              <a:t>-</a:t>
            </a:r>
            <a:r>
              <a:rPr lang="ro-RO" dirty="0"/>
              <a:t> </a:t>
            </a:r>
            <a:r>
              <a:rPr lang="en-US" dirty="0" err="1"/>
              <a:t>Asociaţia</a:t>
            </a:r>
            <a:r>
              <a:rPr lang="en-US" dirty="0"/>
              <a:t> </a:t>
            </a:r>
            <a:r>
              <a:rPr lang="en-US" dirty="0" err="1"/>
              <a:t>Europeană</a:t>
            </a:r>
            <a:r>
              <a:rPr lang="en-US" dirty="0"/>
              <a:t> a </a:t>
            </a:r>
            <a:r>
              <a:rPr lang="en-US" dirty="0" err="1"/>
              <a:t>Instituţiilor</a:t>
            </a:r>
            <a:r>
              <a:rPr lang="en-US" dirty="0"/>
              <a:t> de Garantare </a:t>
            </a:r>
            <a:r>
              <a:rPr lang="en-US" dirty="0" err="1"/>
              <a:t>şi</a:t>
            </a:r>
            <a:r>
              <a:rPr lang="en-US" dirty="0"/>
              <a:t> la GNGI - </a:t>
            </a:r>
            <a:r>
              <a:rPr lang="en-US" dirty="0" err="1"/>
              <a:t>Reţeaua</a:t>
            </a:r>
            <a:r>
              <a:rPr lang="en-US" dirty="0"/>
              <a:t> </a:t>
            </a:r>
            <a:r>
              <a:rPr lang="en-US" dirty="0" err="1"/>
              <a:t>Globală</a:t>
            </a:r>
            <a:r>
              <a:rPr lang="en-US" dirty="0"/>
              <a:t> a </a:t>
            </a:r>
            <a:r>
              <a:rPr lang="en-US" dirty="0" err="1"/>
              <a:t>Instituţiilor</a:t>
            </a:r>
            <a:r>
              <a:rPr lang="en-US" dirty="0"/>
              <a:t> de Garantare</a:t>
            </a:r>
            <a:r>
              <a:rPr lang="ro-RO" dirty="0"/>
              <a:t> a crescut expunerea Fondului la nivel european.</a:t>
            </a:r>
            <a:endParaRPr lang="en-US" dirty="0"/>
          </a:p>
        </p:txBody>
      </p:sp>
      <p:sp>
        <p:nvSpPr>
          <p:cNvPr id="3" name="Text Placeholder 6">
            <a:extLst>
              <a:ext uri="{FF2B5EF4-FFF2-40B4-BE49-F238E27FC236}">
                <a16:creationId xmlns:a16="http://schemas.microsoft.com/office/drawing/2014/main" id="{D5616F0C-815D-D14F-79EA-ED6D9BC3928E}"/>
              </a:ext>
            </a:extLst>
          </p:cNvPr>
          <p:cNvSpPr txBox="1">
            <a:spLocks/>
          </p:cNvSpPr>
          <p:nvPr/>
        </p:nvSpPr>
        <p:spPr>
          <a:xfrm>
            <a:off x="517652" y="3176988"/>
            <a:ext cx="4696896" cy="414438"/>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dirty="0"/>
              <a:t>Funcţii deţinute în mandatul 2021-2024</a:t>
            </a:r>
            <a:r>
              <a:rPr lang="en-US" sz="1200" dirty="0"/>
              <a:t>:</a:t>
            </a:r>
          </a:p>
        </p:txBody>
      </p:sp>
      <p:cxnSp>
        <p:nvCxnSpPr>
          <p:cNvPr id="4" name="Straight Connector 3">
            <a:extLst>
              <a:ext uri="{FF2B5EF4-FFF2-40B4-BE49-F238E27FC236}">
                <a16:creationId xmlns:a16="http://schemas.microsoft.com/office/drawing/2014/main" id="{BBC88547-B1B0-BE44-18EA-E295ABDD2154}"/>
              </a:ext>
            </a:extLst>
          </p:cNvPr>
          <p:cNvCxnSpPr>
            <a:cxnSpLocks/>
          </p:cNvCxnSpPr>
          <p:nvPr/>
        </p:nvCxnSpPr>
        <p:spPr>
          <a:xfrm>
            <a:off x="602511" y="3492583"/>
            <a:ext cx="3894520"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6" name="Picture 5" descr="A map of europe with text&#10;&#10;Description automatically generated">
            <a:extLst>
              <a:ext uri="{FF2B5EF4-FFF2-40B4-BE49-F238E27FC236}">
                <a16:creationId xmlns:a16="http://schemas.microsoft.com/office/drawing/2014/main" id="{0285F3CA-187E-45D0-6FF0-CCBBB1C3AAC0}"/>
              </a:ext>
            </a:extLst>
          </p:cNvPr>
          <p:cNvPicPr>
            <a:picLocks noChangeAspect="1"/>
          </p:cNvPicPr>
          <p:nvPr/>
        </p:nvPicPr>
        <p:blipFill>
          <a:blip r:embed="rId2">
            <a:extLst>
              <a:ext uri="{28A0092B-C50C-407E-A947-70E740481C1C}">
                <a14:useLocalDpi xmlns:a14="http://schemas.microsoft.com/office/drawing/2010/main" val="0"/>
              </a:ext>
            </a:extLst>
          </a:blip>
          <a:srcRect b="53304"/>
          <a:stretch/>
        </p:blipFill>
        <p:spPr>
          <a:xfrm>
            <a:off x="6785318" y="1246381"/>
            <a:ext cx="4988185" cy="2264698"/>
          </a:xfrm>
          <a:prstGeom prst="rect">
            <a:avLst/>
          </a:prstGeom>
        </p:spPr>
      </p:pic>
      <p:sp>
        <p:nvSpPr>
          <p:cNvPr id="10" name="TextBox 9">
            <a:extLst>
              <a:ext uri="{FF2B5EF4-FFF2-40B4-BE49-F238E27FC236}">
                <a16:creationId xmlns:a16="http://schemas.microsoft.com/office/drawing/2014/main" id="{BB7199AA-0B19-B006-6FC7-7C17C7E7035A}"/>
              </a:ext>
            </a:extLst>
          </p:cNvPr>
          <p:cNvSpPr txBox="1"/>
          <p:nvPr/>
        </p:nvSpPr>
        <p:spPr>
          <a:xfrm>
            <a:off x="526013" y="2166120"/>
            <a:ext cx="6036827" cy="770660"/>
          </a:xfrm>
          <a:prstGeom prst="rect">
            <a:avLst/>
          </a:prstGeom>
          <a:noFill/>
        </p:spPr>
        <p:txBody>
          <a:bodyPr wrap="square">
            <a:spAutoFit/>
          </a:bodyPr>
          <a:lstStyle/>
          <a:p>
            <a:pPr algn="just">
              <a:lnSpc>
                <a:spcPct val="107000"/>
              </a:lnSpc>
              <a:spcAft>
                <a:spcPts val="800"/>
              </a:spcAft>
            </a:pPr>
            <a:r>
              <a:rPr lang="en-US" sz="1400" dirty="0"/>
              <a:t>AECM are </a:t>
            </a:r>
            <a:r>
              <a:rPr lang="en-US" sz="1400" dirty="0" err="1"/>
              <a:t>sediul</a:t>
            </a:r>
            <a:r>
              <a:rPr lang="en-US" sz="1400" dirty="0"/>
              <a:t> la </a:t>
            </a:r>
            <a:r>
              <a:rPr lang="en-US" sz="1400" dirty="0" err="1"/>
              <a:t>Bruxelles</a:t>
            </a:r>
            <a:r>
              <a:rPr lang="en-US" sz="1400" dirty="0"/>
              <a:t> si </a:t>
            </a:r>
            <a:r>
              <a:rPr lang="en-US" sz="1400" dirty="0" err="1"/>
              <a:t>este</a:t>
            </a:r>
            <a:r>
              <a:rPr lang="en-US" sz="1400" dirty="0"/>
              <a:t> cel </a:t>
            </a:r>
            <a:r>
              <a:rPr lang="en-US" sz="1400" dirty="0" err="1"/>
              <a:t>mai</a:t>
            </a:r>
            <a:r>
              <a:rPr lang="en-US" sz="1400" dirty="0"/>
              <a:t> important organism de </a:t>
            </a:r>
            <a:r>
              <a:rPr lang="en-US" sz="1400" dirty="0" err="1"/>
              <a:t>promovare</a:t>
            </a:r>
            <a:r>
              <a:rPr lang="en-US" sz="1400" dirty="0"/>
              <a:t> a </a:t>
            </a:r>
            <a:r>
              <a:rPr lang="en-US" sz="1400" dirty="0" err="1"/>
              <a:t>instrumentelor</a:t>
            </a:r>
            <a:r>
              <a:rPr lang="en-US" sz="1400" dirty="0"/>
              <a:t> </a:t>
            </a:r>
            <a:r>
              <a:rPr lang="en-US" sz="1400" dirty="0" err="1"/>
              <a:t>și</a:t>
            </a:r>
            <a:r>
              <a:rPr lang="en-US" sz="1400" dirty="0"/>
              <a:t> a </a:t>
            </a:r>
            <a:r>
              <a:rPr lang="en-US" sz="1400" dirty="0" err="1"/>
              <a:t>programelor</a:t>
            </a:r>
            <a:r>
              <a:rPr lang="en-US" sz="1400" dirty="0"/>
              <a:t> de </a:t>
            </a:r>
            <a:r>
              <a:rPr lang="en-US" sz="1400" dirty="0" err="1"/>
              <a:t>garantare</a:t>
            </a:r>
            <a:r>
              <a:rPr lang="en-US" sz="1400" dirty="0"/>
              <a:t> la </a:t>
            </a:r>
            <a:r>
              <a:rPr lang="en-US" sz="1400" dirty="0" err="1"/>
              <a:t>nivel</a:t>
            </a:r>
            <a:r>
              <a:rPr lang="en-US" sz="1400" dirty="0"/>
              <a:t> </a:t>
            </a:r>
            <a:r>
              <a:rPr lang="en-US" sz="1400" dirty="0" err="1"/>
              <a:t>european</a:t>
            </a:r>
            <a:r>
              <a:rPr lang="en-US" sz="1400" dirty="0"/>
              <a:t> </a:t>
            </a:r>
            <a:r>
              <a:rPr lang="en-US" sz="1400" dirty="0" err="1"/>
              <a:t>şi</a:t>
            </a:r>
            <a:r>
              <a:rPr lang="en-US" sz="1400" dirty="0"/>
              <a:t> </a:t>
            </a:r>
            <a:r>
              <a:rPr lang="en-US" sz="1400" dirty="0" err="1"/>
              <a:t>mondial</a:t>
            </a:r>
            <a:r>
              <a:rPr lang="en-US" sz="1400" dirty="0"/>
              <a:t>. </a:t>
            </a:r>
          </a:p>
        </p:txBody>
      </p:sp>
      <p:sp>
        <p:nvSpPr>
          <p:cNvPr id="11" name="Text Placeholder 6">
            <a:extLst>
              <a:ext uri="{FF2B5EF4-FFF2-40B4-BE49-F238E27FC236}">
                <a16:creationId xmlns:a16="http://schemas.microsoft.com/office/drawing/2014/main" id="{544FCE15-B548-102E-88E4-A58C5B037B97}"/>
              </a:ext>
            </a:extLst>
          </p:cNvPr>
          <p:cNvSpPr txBox="1">
            <a:spLocks/>
          </p:cNvSpPr>
          <p:nvPr/>
        </p:nvSpPr>
        <p:spPr>
          <a:xfrm>
            <a:off x="515314" y="4338793"/>
            <a:ext cx="5184236" cy="414438"/>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dirty="0"/>
              <a:t>Funcţii deţinute </a:t>
            </a:r>
            <a:r>
              <a:rPr lang="en-US" dirty="0" err="1"/>
              <a:t>pentru</a:t>
            </a:r>
            <a:r>
              <a:rPr lang="ro-RO" dirty="0"/>
              <a:t> mandatul în curs 2024-2027</a:t>
            </a:r>
            <a:r>
              <a:rPr lang="en-US" sz="1200" dirty="0"/>
              <a:t>:</a:t>
            </a:r>
          </a:p>
        </p:txBody>
      </p:sp>
      <p:cxnSp>
        <p:nvCxnSpPr>
          <p:cNvPr id="12" name="Straight Connector 11">
            <a:extLst>
              <a:ext uri="{FF2B5EF4-FFF2-40B4-BE49-F238E27FC236}">
                <a16:creationId xmlns:a16="http://schemas.microsoft.com/office/drawing/2014/main" id="{1CE4CFD1-8FBD-E578-B771-06CC860FEA8C}"/>
              </a:ext>
            </a:extLst>
          </p:cNvPr>
          <p:cNvCxnSpPr>
            <a:cxnSpLocks/>
          </p:cNvCxnSpPr>
          <p:nvPr/>
        </p:nvCxnSpPr>
        <p:spPr>
          <a:xfrm>
            <a:off x="602511" y="4757602"/>
            <a:ext cx="4845789"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0D782B-879E-C4BA-0F5C-0A185584CDAB}"/>
              </a:ext>
            </a:extLst>
          </p:cNvPr>
          <p:cNvSpPr txBox="1"/>
          <p:nvPr/>
        </p:nvSpPr>
        <p:spPr>
          <a:xfrm>
            <a:off x="517652" y="3591426"/>
            <a:ext cx="11371285" cy="540148"/>
          </a:xfrm>
          <a:prstGeom prst="rect">
            <a:avLst/>
          </a:prstGeom>
          <a:noFill/>
        </p:spPr>
        <p:txBody>
          <a:bodyPr wrap="square">
            <a:spAutoFit/>
          </a:bodyPr>
          <a:lstStyle/>
          <a:p>
            <a:pPr algn="just">
              <a:lnSpc>
                <a:spcPct val="107000"/>
              </a:lnSpc>
              <a:spcAft>
                <a:spcPts val="800"/>
              </a:spcAft>
            </a:pPr>
            <a:r>
              <a:rPr lang="en-US" sz="1400" dirty="0"/>
              <a:t>FNGCIMM a </a:t>
            </a:r>
            <a:r>
              <a:rPr lang="en-US" sz="1400" dirty="0" err="1"/>
              <a:t>reprezentat</a:t>
            </a:r>
            <a:r>
              <a:rPr lang="en-US" sz="1400" dirty="0"/>
              <a:t> România </a:t>
            </a:r>
            <a:r>
              <a:rPr lang="en-US" sz="1400" dirty="0" err="1"/>
              <a:t>prin</a:t>
            </a:r>
            <a:r>
              <a:rPr lang="en-US" sz="1400" dirty="0"/>
              <a:t> Dumitru NANCU, ca </a:t>
            </a:r>
            <a:r>
              <a:rPr lang="en-US" sz="1400" dirty="0" err="1"/>
              <a:t>membru</a:t>
            </a:r>
            <a:r>
              <a:rPr lang="en-US" sz="1400" dirty="0"/>
              <a:t> ales </a:t>
            </a:r>
            <a:r>
              <a:rPr lang="en-US" sz="1400" dirty="0" err="1"/>
              <a:t>în</a:t>
            </a:r>
            <a:r>
              <a:rPr lang="en-US" sz="1400" dirty="0"/>
              <a:t> </a:t>
            </a:r>
            <a:r>
              <a:rPr lang="en-US" sz="1400" dirty="0" err="1"/>
              <a:t>Consiliul</a:t>
            </a:r>
            <a:r>
              <a:rPr lang="en-US" sz="1400" dirty="0"/>
              <a:t> de </a:t>
            </a:r>
            <a:r>
              <a:rPr lang="en-US" sz="1400" dirty="0" err="1"/>
              <a:t>Administraţie</a:t>
            </a:r>
            <a:r>
              <a:rPr lang="en-US" sz="1400" dirty="0"/>
              <a:t> al AECM si ca </a:t>
            </a:r>
            <a:r>
              <a:rPr lang="en-US" sz="1400" dirty="0" err="1"/>
              <a:t>Vicepreşedinte</a:t>
            </a:r>
            <a:r>
              <a:rPr lang="en-US" sz="1400" dirty="0"/>
              <a:t> al AECM, cu un </a:t>
            </a:r>
            <a:r>
              <a:rPr lang="en-US" sz="1400" dirty="0" err="1"/>
              <a:t>mandat</a:t>
            </a:r>
            <a:r>
              <a:rPr lang="en-US" sz="1400" dirty="0"/>
              <a:t> de 4 ani, </a:t>
            </a:r>
            <a:r>
              <a:rPr lang="en-US" sz="1400" dirty="0" err="1"/>
              <a:t>în</a:t>
            </a:r>
            <a:r>
              <a:rPr lang="en-US" sz="1400" dirty="0"/>
              <a:t> </a:t>
            </a:r>
            <a:r>
              <a:rPr lang="en-US" sz="1400" dirty="0" err="1"/>
              <a:t>urma</a:t>
            </a:r>
            <a:r>
              <a:rPr lang="en-US" sz="1400" dirty="0"/>
              <a:t> </a:t>
            </a:r>
            <a:r>
              <a:rPr lang="en-US" sz="1400" dirty="0" err="1"/>
              <a:t>Adunării</a:t>
            </a:r>
            <a:r>
              <a:rPr lang="en-US" sz="1400" dirty="0"/>
              <a:t> Generale </a:t>
            </a:r>
            <a:r>
              <a:rPr lang="en-US" sz="1400" dirty="0" err="1"/>
              <a:t>derulate</a:t>
            </a:r>
            <a:r>
              <a:rPr lang="en-US" sz="1400" dirty="0"/>
              <a:t> la Viena </a:t>
            </a:r>
            <a:r>
              <a:rPr lang="en-US" sz="1400" dirty="0" err="1"/>
              <a:t>în</a:t>
            </a:r>
            <a:r>
              <a:rPr lang="en-US" sz="1400" dirty="0"/>
              <a:t> </a:t>
            </a:r>
            <a:r>
              <a:rPr lang="en-US" sz="1400" dirty="0" err="1"/>
              <a:t>septembrie</a:t>
            </a:r>
            <a:r>
              <a:rPr lang="en-US" sz="1400" dirty="0"/>
              <a:t> 2021.</a:t>
            </a:r>
          </a:p>
        </p:txBody>
      </p:sp>
      <p:pic>
        <p:nvPicPr>
          <p:cNvPr id="7" name="Picture 6" descr="A close up of a document&#10;&#10;AI-generated content may be incorrect.">
            <a:extLst>
              <a:ext uri="{FF2B5EF4-FFF2-40B4-BE49-F238E27FC236}">
                <a16:creationId xmlns:a16="http://schemas.microsoft.com/office/drawing/2014/main" id="{12851FCE-0FBF-C6F4-E106-862D9655B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901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AE267-2688-70A9-B97A-9B486ADC27A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E158CD2-A407-CCD7-A96F-2171F48CFB7B}"/>
              </a:ext>
            </a:extLst>
          </p:cNvPr>
          <p:cNvPicPr>
            <a:picLocks noChangeAspect="1"/>
          </p:cNvPicPr>
          <p:nvPr/>
        </p:nvPicPr>
        <p:blipFill>
          <a:blip r:embed="rId2"/>
          <a:stretch>
            <a:fillRect/>
          </a:stretch>
        </p:blipFill>
        <p:spPr>
          <a:xfrm>
            <a:off x="5698505" y="1354948"/>
            <a:ext cx="4898346" cy="2522020"/>
          </a:xfrm>
          <a:prstGeom prst="rect">
            <a:avLst/>
          </a:prstGeom>
        </p:spPr>
      </p:pic>
      <p:sp>
        <p:nvSpPr>
          <p:cNvPr id="21" name="Title 1">
            <a:extLst>
              <a:ext uri="{FF2B5EF4-FFF2-40B4-BE49-F238E27FC236}">
                <a16:creationId xmlns:a16="http://schemas.microsoft.com/office/drawing/2014/main" id="{050BEFB9-1036-528D-682C-80EC19F88C93}"/>
              </a:ext>
            </a:extLst>
          </p:cNvPr>
          <p:cNvSpPr>
            <a:spLocks noGrp="1"/>
          </p:cNvSpPr>
          <p:nvPr>
            <p:ph type="title"/>
          </p:nvPr>
        </p:nvSpPr>
        <p:spPr>
          <a:xfrm>
            <a:off x="276584" y="906980"/>
            <a:ext cx="12409322" cy="335339"/>
          </a:xfrm>
        </p:spPr>
        <p:txBody>
          <a:bodyPr/>
          <a:lstStyle/>
          <a:p>
            <a:pPr>
              <a:spcBef>
                <a:spcPts val="1200"/>
              </a:spcBef>
            </a:pPr>
            <a:r>
              <a:rPr lang="fr-FR" sz="2000" dirty="0"/>
              <a:t>REZULTATE REMARCABILE ALE FNGCIMM EVIDENŢIATE ȊN CONTEXT EUROPEAN</a:t>
            </a:r>
            <a:endParaRPr lang="ro-RO" sz="2000" dirty="0">
              <a:solidFill>
                <a:schemeClr val="tx1"/>
              </a:solidFill>
            </a:endParaRPr>
          </a:p>
        </p:txBody>
      </p:sp>
      <p:sp>
        <p:nvSpPr>
          <p:cNvPr id="15" name="Text Placeholder 3">
            <a:extLst>
              <a:ext uri="{FF2B5EF4-FFF2-40B4-BE49-F238E27FC236}">
                <a16:creationId xmlns:a16="http://schemas.microsoft.com/office/drawing/2014/main" id="{5ADE2C7B-88B7-246E-F560-EAC23D4EE39F}"/>
              </a:ext>
            </a:extLst>
          </p:cNvPr>
          <p:cNvSpPr txBox="1">
            <a:spLocks/>
          </p:cNvSpPr>
          <p:nvPr/>
        </p:nvSpPr>
        <p:spPr>
          <a:xfrm>
            <a:off x="276584" y="137961"/>
            <a:ext cx="5868994"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FFC000"/>
                </a:solidFill>
                <a:ea typeface="+mj-ea"/>
                <a:cs typeface="+mj-cs"/>
              </a:rPr>
              <a:t>FNGCIMM </a:t>
            </a:r>
            <a:r>
              <a:rPr lang="ro-RO" sz="2400" b="1" dirty="0">
                <a:solidFill>
                  <a:srgbClr val="FFC000"/>
                </a:solidFill>
                <a:ea typeface="+mj-ea"/>
                <a:cs typeface="+mj-cs"/>
              </a:rPr>
              <a:t>ÎN CONTEXT EUROPEAN</a:t>
            </a:r>
            <a:endParaRPr lang="en-US" sz="2400" b="1" dirty="0">
              <a:solidFill>
                <a:srgbClr val="FFC000"/>
              </a:solidFill>
              <a:ea typeface="+mj-ea"/>
              <a:cs typeface="+mj-cs"/>
            </a:endParaRPr>
          </a:p>
        </p:txBody>
      </p:sp>
      <p:sp>
        <p:nvSpPr>
          <p:cNvPr id="3" name="Text Placeholder 6">
            <a:extLst>
              <a:ext uri="{FF2B5EF4-FFF2-40B4-BE49-F238E27FC236}">
                <a16:creationId xmlns:a16="http://schemas.microsoft.com/office/drawing/2014/main" id="{F7D38CEC-030C-D215-70AD-811A454FA43C}"/>
              </a:ext>
            </a:extLst>
          </p:cNvPr>
          <p:cNvSpPr txBox="1">
            <a:spLocks/>
          </p:cNvSpPr>
          <p:nvPr/>
        </p:nvSpPr>
        <p:spPr>
          <a:xfrm>
            <a:off x="314542" y="2845650"/>
            <a:ext cx="4822212" cy="414438"/>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000" dirty="0">
                <a:solidFill>
                  <a:srgbClr val="FFC000"/>
                </a:solidFill>
              </a:rPr>
              <a:t>România - locul 1 </a:t>
            </a:r>
            <a:r>
              <a:rPr lang="en-US" dirty="0"/>
              <a:t>ca </a:t>
            </a:r>
            <a:r>
              <a:rPr lang="en-US" dirty="0" err="1"/>
              <a:t>procentaj</a:t>
            </a:r>
            <a:r>
              <a:rPr lang="en-US" dirty="0"/>
              <a:t> </a:t>
            </a:r>
            <a:r>
              <a:rPr lang="en-US" dirty="0" err="1"/>
              <a:t>garanţii</a:t>
            </a:r>
            <a:r>
              <a:rPr lang="en-US" dirty="0"/>
              <a:t> din </a:t>
            </a:r>
            <a:r>
              <a:rPr lang="en-US" dirty="0" err="1"/>
              <a:t>Produsul</a:t>
            </a:r>
            <a:r>
              <a:rPr lang="en-US" dirty="0"/>
              <a:t> Intern Brut = 2,50%</a:t>
            </a:r>
            <a:r>
              <a:rPr lang="ro-RO" dirty="0"/>
              <a:t> </a:t>
            </a:r>
            <a:r>
              <a:rPr lang="en-US" dirty="0"/>
              <a:t>.</a:t>
            </a:r>
          </a:p>
        </p:txBody>
      </p:sp>
      <p:cxnSp>
        <p:nvCxnSpPr>
          <p:cNvPr id="4" name="Straight Connector 3">
            <a:extLst>
              <a:ext uri="{FF2B5EF4-FFF2-40B4-BE49-F238E27FC236}">
                <a16:creationId xmlns:a16="http://schemas.microsoft.com/office/drawing/2014/main" id="{497AEBF8-FA1A-92E0-32E9-F37A77FAD08B}"/>
              </a:ext>
            </a:extLst>
          </p:cNvPr>
          <p:cNvCxnSpPr>
            <a:cxnSpLocks/>
          </p:cNvCxnSpPr>
          <p:nvPr/>
        </p:nvCxnSpPr>
        <p:spPr>
          <a:xfrm>
            <a:off x="440285" y="2478013"/>
            <a:ext cx="4646860"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4B9E971-563B-1626-D293-F7D194128F5E}"/>
              </a:ext>
            </a:extLst>
          </p:cNvPr>
          <p:cNvSpPr txBox="1"/>
          <p:nvPr/>
        </p:nvSpPr>
        <p:spPr>
          <a:xfrm>
            <a:off x="10119540" y="1850360"/>
            <a:ext cx="1619560" cy="502702"/>
          </a:xfrm>
          <a:prstGeom prst="rect">
            <a:avLst/>
          </a:prstGeom>
          <a:noFill/>
        </p:spPr>
        <p:txBody>
          <a:bodyPr wrap="square">
            <a:spAutoFit/>
          </a:bodyPr>
          <a:lstStyle/>
          <a:p>
            <a:pPr algn="r">
              <a:spcAft>
                <a:spcPts val="800"/>
              </a:spcAft>
            </a:pPr>
            <a:r>
              <a:rPr lang="ro-RO" sz="1000" kern="100" dirty="0">
                <a:effectLst/>
                <a:ea typeface="Calibri" panose="020F0502020204030204" pitchFamily="34" charset="0"/>
                <a:cs typeface="Times New Roman" panose="02020603050405020304" pitchFamily="18" charset="0"/>
              </a:rPr>
              <a:t>s</a:t>
            </a:r>
            <a:r>
              <a:rPr lang="en-US" sz="1000" kern="100" dirty="0" err="1">
                <a:ea typeface="Calibri" panose="020F0502020204030204" pitchFamily="34" charset="0"/>
                <a:cs typeface="Times New Roman" panose="02020603050405020304" pitchFamily="18" charset="0"/>
              </a:rPr>
              <a:t>tatistici</a:t>
            </a:r>
            <a:r>
              <a:rPr lang="en-US" sz="1000" kern="100" dirty="0">
                <a:ea typeface="Calibri" panose="020F0502020204030204" pitchFamily="34" charset="0"/>
                <a:cs typeface="Times New Roman" panose="02020603050405020304" pitchFamily="18" charset="0"/>
              </a:rPr>
              <a:t> AECM </a:t>
            </a:r>
            <a:endParaRPr lang="ro-RO" sz="1000" kern="100" dirty="0">
              <a:ea typeface="Calibri" panose="020F0502020204030204" pitchFamily="34" charset="0"/>
              <a:cs typeface="Times New Roman" panose="02020603050405020304" pitchFamily="18" charset="0"/>
            </a:endParaRPr>
          </a:p>
          <a:p>
            <a:pPr algn="r">
              <a:spcAft>
                <a:spcPts val="800"/>
              </a:spcAft>
            </a:pPr>
            <a:r>
              <a:rPr lang="en-US" sz="1000" kern="100" dirty="0">
                <a:ea typeface="Calibri" panose="020F0502020204030204" pitchFamily="34" charset="0"/>
                <a:cs typeface="Times New Roman" panose="02020603050405020304" pitchFamily="18" charset="0"/>
              </a:rPr>
              <a:t>la </a:t>
            </a:r>
            <a:r>
              <a:rPr lang="en-US" sz="1000" kern="100" dirty="0" err="1">
                <a:ea typeface="Calibri" panose="020F0502020204030204" pitchFamily="34" charset="0"/>
                <a:cs typeface="Times New Roman" panose="02020603050405020304" pitchFamily="18" charset="0"/>
              </a:rPr>
              <a:t>nivelul</a:t>
            </a:r>
            <a:r>
              <a:rPr lang="en-US" sz="1000" kern="100" dirty="0">
                <a:ea typeface="Calibri" panose="020F0502020204030204" pitchFamily="34" charset="0"/>
                <a:cs typeface="Times New Roman" panose="02020603050405020304" pitchFamily="18" charset="0"/>
              </a:rPr>
              <a:t> </a:t>
            </a:r>
            <a:r>
              <a:rPr lang="en-US" sz="1000" kern="100" dirty="0" err="1">
                <a:ea typeface="Calibri" panose="020F0502020204030204" pitchFamily="34" charset="0"/>
                <a:cs typeface="Times New Roman" panose="02020603050405020304" pitchFamily="18" charset="0"/>
              </a:rPr>
              <a:t>anului</a:t>
            </a:r>
            <a:r>
              <a:rPr lang="en-US" sz="1000" kern="100" dirty="0">
                <a:ea typeface="Calibri" panose="020F0502020204030204" pitchFamily="34" charset="0"/>
                <a:cs typeface="Times New Roman" panose="02020603050405020304" pitchFamily="18" charset="0"/>
              </a:rPr>
              <a:t> 2023</a:t>
            </a:r>
            <a:endParaRPr lang="en-US" sz="1000" kern="100" dirty="0">
              <a:effectLst/>
              <a:ea typeface="Calibri" panose="020F0502020204030204" pitchFamily="34" charset="0"/>
              <a:cs typeface="Times New Roman" panose="02020603050405020304" pitchFamily="18" charset="0"/>
            </a:endParaRPr>
          </a:p>
        </p:txBody>
      </p:sp>
      <p:sp>
        <p:nvSpPr>
          <p:cNvPr id="20" name="Text Placeholder 6">
            <a:extLst>
              <a:ext uri="{FF2B5EF4-FFF2-40B4-BE49-F238E27FC236}">
                <a16:creationId xmlns:a16="http://schemas.microsoft.com/office/drawing/2014/main" id="{4B1FEC5D-0C91-9D47-2C8D-FA033764A20A}"/>
              </a:ext>
            </a:extLst>
          </p:cNvPr>
          <p:cNvSpPr txBox="1">
            <a:spLocks/>
          </p:cNvSpPr>
          <p:nvPr/>
        </p:nvSpPr>
        <p:spPr>
          <a:xfrm>
            <a:off x="314542" y="1466863"/>
            <a:ext cx="4898347" cy="869550"/>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000" dirty="0">
                <a:solidFill>
                  <a:srgbClr val="FFC000"/>
                </a:solidFill>
              </a:rPr>
              <a:t>FNGCIMM -</a:t>
            </a:r>
            <a:r>
              <a:rPr lang="ro-RO" sz="2000" dirty="0"/>
              <a:t> </a:t>
            </a:r>
            <a:r>
              <a:rPr lang="ro-RO" sz="2000" dirty="0">
                <a:solidFill>
                  <a:srgbClr val="FFC000"/>
                </a:solidFill>
              </a:rPr>
              <a:t>locul 1</a:t>
            </a:r>
            <a:r>
              <a:rPr lang="ro-RO" sz="2000" dirty="0"/>
              <a:t> </a:t>
            </a:r>
            <a:r>
              <a:rPr lang="ro-RO" dirty="0"/>
              <a:t>la creşterea înregistrată în 2023 comparativ cu anul anterior pentru garanţii acordate în sectorul agro şi domeniile conexe</a:t>
            </a:r>
            <a:r>
              <a:rPr lang="en-US" dirty="0"/>
              <a:t>.</a:t>
            </a:r>
            <a:r>
              <a:rPr lang="ro-RO" dirty="0"/>
              <a:t> </a:t>
            </a:r>
            <a:endParaRPr lang="en-US" sz="1200" dirty="0"/>
          </a:p>
        </p:txBody>
      </p:sp>
      <p:pic>
        <p:nvPicPr>
          <p:cNvPr id="16" name="Picture 15">
            <a:extLst>
              <a:ext uri="{FF2B5EF4-FFF2-40B4-BE49-F238E27FC236}">
                <a16:creationId xmlns:a16="http://schemas.microsoft.com/office/drawing/2014/main" id="{611E8162-13BB-B70A-C5E2-3A4F7E74A5E4}"/>
              </a:ext>
            </a:extLst>
          </p:cNvPr>
          <p:cNvPicPr>
            <a:picLocks noChangeAspect="1"/>
          </p:cNvPicPr>
          <p:nvPr/>
        </p:nvPicPr>
        <p:blipFill>
          <a:blip r:embed="rId3"/>
          <a:stretch>
            <a:fillRect/>
          </a:stretch>
        </p:blipFill>
        <p:spPr>
          <a:xfrm>
            <a:off x="402218" y="4025892"/>
            <a:ext cx="11187045" cy="1881956"/>
          </a:xfrm>
          <a:prstGeom prst="rect">
            <a:avLst/>
          </a:prstGeom>
        </p:spPr>
      </p:pic>
      <p:cxnSp>
        <p:nvCxnSpPr>
          <p:cNvPr id="18" name="Straight Connector 17">
            <a:extLst>
              <a:ext uri="{FF2B5EF4-FFF2-40B4-BE49-F238E27FC236}">
                <a16:creationId xmlns:a16="http://schemas.microsoft.com/office/drawing/2014/main" id="{BCB93756-06F1-537C-603E-26F89374EC9A}"/>
              </a:ext>
            </a:extLst>
          </p:cNvPr>
          <p:cNvCxnSpPr>
            <a:cxnSpLocks/>
          </p:cNvCxnSpPr>
          <p:nvPr/>
        </p:nvCxnSpPr>
        <p:spPr>
          <a:xfrm>
            <a:off x="402218" y="3521965"/>
            <a:ext cx="4646860"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5" name="Picture 4" descr="A white card with red and blue text&#10;&#10;AI-generated content may be incorrect.">
            <a:extLst>
              <a:ext uri="{FF2B5EF4-FFF2-40B4-BE49-F238E27FC236}">
                <a16:creationId xmlns:a16="http://schemas.microsoft.com/office/drawing/2014/main" id="{650038DE-A122-DCDC-202C-33A234851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27" y="0"/>
            <a:ext cx="12192000" cy="6858000"/>
          </a:xfrm>
          <a:prstGeom prst="rect">
            <a:avLst/>
          </a:prstGeom>
        </p:spPr>
      </p:pic>
      <p:sp>
        <p:nvSpPr>
          <p:cNvPr id="6" name="TextBox 5">
            <a:extLst>
              <a:ext uri="{FF2B5EF4-FFF2-40B4-BE49-F238E27FC236}">
                <a16:creationId xmlns:a16="http://schemas.microsoft.com/office/drawing/2014/main" id="{7E530502-E799-B9BC-5D79-C0256EFF6112}"/>
              </a:ext>
            </a:extLst>
          </p:cNvPr>
          <p:cNvSpPr txBox="1"/>
          <p:nvPr/>
        </p:nvSpPr>
        <p:spPr>
          <a:xfrm>
            <a:off x="2725648" y="1391243"/>
            <a:ext cx="7950200" cy="808426"/>
          </a:xfrm>
          <a:prstGeom prst="rect">
            <a:avLst/>
          </a:prstGeom>
          <a:noFill/>
        </p:spPr>
        <p:txBody>
          <a:bodyPr wrap="square">
            <a:spAutoFit/>
          </a:bodyPr>
          <a:lstStyle/>
          <a:p>
            <a:pPr>
              <a:lnSpc>
                <a:spcPct val="90000"/>
              </a:lnSpc>
              <a:spcBef>
                <a:spcPct val="0"/>
              </a:spcBef>
              <a:spcAft>
                <a:spcPts val="400"/>
              </a:spcAft>
            </a:pPr>
            <a:r>
              <a:rPr lang="ro-RO" sz="2400" dirty="0">
                <a:solidFill>
                  <a:srgbClr val="0070C0"/>
                </a:solidFill>
                <a:latin typeface="Segoe UI Black" panose="020B0A02040204020203" pitchFamily="34" charset="0"/>
                <a:ea typeface="Segoe UI Black" panose="020B0A02040204020203" pitchFamily="34" charset="0"/>
              </a:rPr>
              <a:t>ACORDĂRI PROGRAME GUVERNAMENTALE</a:t>
            </a:r>
            <a:r>
              <a:rPr lang="en-US" sz="2400" dirty="0">
                <a:solidFill>
                  <a:srgbClr val="0070C0"/>
                </a:solidFill>
                <a:latin typeface="Segoe UI Black" panose="020B0A02040204020203" pitchFamily="34" charset="0"/>
                <a:ea typeface="Segoe UI Black" panose="020B0A02040204020203" pitchFamily="34" charset="0"/>
              </a:rPr>
              <a:t> </a:t>
            </a:r>
            <a:endParaRPr lang="ro-RO" sz="2400" dirty="0">
              <a:solidFill>
                <a:srgbClr val="0070C0"/>
              </a:solidFill>
              <a:latin typeface="Segoe UI Black" panose="020B0A02040204020203" pitchFamily="34" charset="0"/>
              <a:ea typeface="Segoe UI Black" panose="020B0A02040204020203" pitchFamily="34" charset="0"/>
            </a:endParaRPr>
          </a:p>
          <a:p>
            <a:pPr>
              <a:lnSpc>
                <a:spcPct val="90000"/>
              </a:lnSpc>
              <a:spcBef>
                <a:spcPct val="0"/>
              </a:spcBef>
              <a:spcAft>
                <a:spcPts val="400"/>
              </a:spcAft>
            </a:pPr>
            <a:r>
              <a:rPr lang="en-US" sz="2400" dirty="0">
                <a:solidFill>
                  <a:srgbClr val="0070C0"/>
                </a:solidFill>
                <a:latin typeface="Segoe UI Black" panose="020B0A02040204020203" pitchFamily="34" charset="0"/>
                <a:ea typeface="Segoe UI Black" panose="020B0A02040204020203" pitchFamily="34" charset="0"/>
              </a:rPr>
              <a:t>IMM INVEST </a:t>
            </a:r>
            <a:r>
              <a:rPr lang="ro-RO" sz="2400" dirty="0">
                <a:solidFill>
                  <a:srgbClr val="0070C0"/>
                </a:solidFill>
                <a:latin typeface="Segoe UI Black" panose="020B0A02040204020203" pitchFamily="34" charset="0"/>
                <a:ea typeface="Segoe UI Black" panose="020B0A02040204020203" pitchFamily="34" charset="0"/>
              </a:rPr>
              <a:t>si NOUA CASĂ</a:t>
            </a:r>
            <a:endParaRPr lang="en-US" sz="2400" dirty="0">
              <a:solidFill>
                <a:srgbClr val="0070C0"/>
              </a:solidFill>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87585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70114" y="2924381"/>
            <a:ext cx="3690257" cy="2638456"/>
          </a:xfrm>
          <a:prstGeom prst="ellipse">
            <a:avLst/>
          </a:prstGeom>
        </p:spPr>
        <p:txBody>
          <a:bodyPr vert="horz" lIns="60960" tIns="30480" rIns="60960" bIns="30480" rtlCol="0" anchor="ctr">
            <a:noAutofit/>
          </a:bodyPr>
          <a:lstStyle/>
          <a:p>
            <a:pPr>
              <a:lnSpc>
                <a:spcPct val="90000"/>
              </a:lnSpc>
              <a:spcBef>
                <a:spcPct val="0"/>
              </a:spcBef>
              <a:spcAft>
                <a:spcPts val="400"/>
              </a:spcAft>
            </a:pPr>
            <a:endParaRPr lang="en-US" sz="1400" b="1" dirty="0">
              <a:solidFill>
                <a:srgbClr val="0070C0"/>
              </a:solidFill>
            </a:endParaRPr>
          </a:p>
          <a:p>
            <a:pPr marL="571529" indent="-571529" algn="just">
              <a:lnSpc>
                <a:spcPct val="90000"/>
              </a:lnSpc>
              <a:spcBef>
                <a:spcPct val="0"/>
              </a:spcBef>
              <a:spcAft>
                <a:spcPts val="400"/>
              </a:spcAft>
              <a:buFont typeface="Wingdings" panose="05000000000000000000" pitchFamily="2" charset="2"/>
              <a:buChar char="§"/>
            </a:pPr>
            <a:r>
              <a:rPr lang="ro-RO" sz="1400" b="1" dirty="0">
                <a:solidFill>
                  <a:srgbClr val="0070C0"/>
                </a:solidFill>
              </a:rPr>
              <a:t>În cazul IMM Invest, majoritatea garanților au fost accesate de către întreprinderile mici și micro pentru activitatea curentă</a:t>
            </a:r>
            <a:r>
              <a:rPr lang="ro-RO" sz="1400" dirty="0">
                <a:solidFill>
                  <a:srgbClr val="0070C0"/>
                </a:solidFill>
              </a:rPr>
              <a:t>.</a:t>
            </a:r>
            <a:endParaRPr lang="en-US" sz="1400" dirty="0">
              <a:solidFill>
                <a:srgbClr val="0070C0"/>
              </a:solidFill>
            </a:endParaRPr>
          </a:p>
          <a:p>
            <a:pPr algn="just">
              <a:lnSpc>
                <a:spcPct val="90000"/>
              </a:lnSpc>
              <a:spcBef>
                <a:spcPct val="0"/>
              </a:spcBef>
              <a:spcAft>
                <a:spcPts val="400"/>
              </a:spcAft>
            </a:pPr>
            <a:endParaRPr lang="en-US" sz="1400" b="1" dirty="0">
              <a:solidFill>
                <a:srgbClr val="0070C0"/>
              </a:solidFill>
            </a:endParaRPr>
          </a:p>
          <a:p>
            <a:pPr algn="just">
              <a:lnSpc>
                <a:spcPct val="90000"/>
              </a:lnSpc>
              <a:spcBef>
                <a:spcPct val="0"/>
              </a:spcBef>
              <a:spcAft>
                <a:spcPts val="400"/>
              </a:spcAft>
            </a:pPr>
            <a:endParaRPr lang="ro-RO" sz="1400" b="1" dirty="0">
              <a:solidFill>
                <a:srgbClr val="0070C0"/>
              </a:solidFill>
            </a:endParaRPr>
          </a:p>
          <a:p>
            <a:pPr marL="571529" indent="-571529" algn="just">
              <a:lnSpc>
                <a:spcPct val="90000"/>
              </a:lnSpc>
              <a:spcBef>
                <a:spcPct val="0"/>
              </a:spcBef>
              <a:spcAft>
                <a:spcPts val="400"/>
              </a:spcAft>
              <a:buFont typeface="Wingdings" panose="05000000000000000000" pitchFamily="2" charset="2"/>
              <a:buChar char="§"/>
            </a:pPr>
            <a:r>
              <a:rPr lang="ro-RO" sz="1400" b="1" dirty="0">
                <a:solidFill>
                  <a:srgbClr val="0070C0"/>
                </a:solidFill>
              </a:rPr>
              <a:t>În IMM Invest PLUS, întreprinderile mici și micro au preferat liniile de credit cu rambursare.</a:t>
            </a:r>
            <a:endParaRPr lang="en-US" sz="1400" dirty="0">
              <a:solidFill>
                <a:srgbClr val="0070C0"/>
              </a:solidFill>
            </a:endParaRPr>
          </a:p>
          <a:p>
            <a:pPr algn="just">
              <a:lnSpc>
                <a:spcPct val="90000"/>
              </a:lnSpc>
              <a:spcBef>
                <a:spcPct val="0"/>
              </a:spcBef>
              <a:spcAft>
                <a:spcPts val="400"/>
              </a:spcAft>
            </a:pPr>
            <a:endParaRPr lang="ro-RO" sz="1400" b="1" dirty="0">
              <a:solidFill>
                <a:srgbClr val="00B0F0"/>
              </a:solidFill>
              <a:latin typeface="Times Neue Roman" panose="020B0604020202020204" charset="0"/>
            </a:endParaRPr>
          </a:p>
          <a:p>
            <a:pPr algn="ctr">
              <a:lnSpc>
                <a:spcPct val="90000"/>
              </a:lnSpc>
              <a:spcBef>
                <a:spcPct val="0"/>
              </a:spcBef>
              <a:spcAft>
                <a:spcPts val="400"/>
              </a:spcAft>
            </a:pPr>
            <a:endParaRPr lang="en-US" sz="1400" b="1" dirty="0">
              <a:solidFill>
                <a:srgbClr val="00B0F0"/>
              </a:solidFill>
              <a:latin typeface="Times Neue Roman" panose="020B0604020202020204" charset="0"/>
            </a:endParaRPr>
          </a:p>
          <a:p>
            <a:pPr algn="ctr">
              <a:lnSpc>
                <a:spcPct val="90000"/>
              </a:lnSpc>
              <a:spcBef>
                <a:spcPct val="0"/>
              </a:spcBef>
              <a:spcAft>
                <a:spcPts val="400"/>
              </a:spcAft>
            </a:pPr>
            <a:endParaRPr lang="en-US" sz="1400" b="1" dirty="0">
              <a:solidFill>
                <a:srgbClr val="00B0F0"/>
              </a:solidFill>
              <a:latin typeface="Times Neue Roman" panose="020B0604020202020204" charset="0"/>
            </a:endParaRPr>
          </a:p>
          <a:p>
            <a:pPr algn="ctr">
              <a:lnSpc>
                <a:spcPct val="90000"/>
              </a:lnSpc>
              <a:spcBef>
                <a:spcPct val="0"/>
              </a:spcBef>
              <a:spcAft>
                <a:spcPts val="400"/>
              </a:spcAft>
            </a:pPr>
            <a:endParaRPr lang="en-US" sz="1400" b="1" dirty="0">
              <a:solidFill>
                <a:srgbClr val="00B0F0"/>
              </a:solidFill>
              <a:latin typeface="Times Neue Roman" panose="020B0604020202020204" charset="0"/>
            </a:endParaRPr>
          </a:p>
          <a:p>
            <a:pPr algn="ctr">
              <a:lnSpc>
                <a:spcPct val="90000"/>
              </a:lnSpc>
              <a:spcBef>
                <a:spcPct val="0"/>
              </a:spcBef>
              <a:spcAft>
                <a:spcPts val="400"/>
              </a:spcAft>
            </a:pPr>
            <a:endParaRPr lang="en-US" sz="1400" b="1" dirty="0">
              <a:solidFill>
                <a:srgbClr val="00B0F0"/>
              </a:solidFill>
              <a:latin typeface="Times Neue Roman" panose="020B0604020202020204" charset="0"/>
            </a:endParaRPr>
          </a:p>
          <a:p>
            <a:pPr indent="-152408">
              <a:lnSpc>
                <a:spcPct val="90000"/>
              </a:lnSpc>
              <a:spcBef>
                <a:spcPct val="0"/>
              </a:spcBef>
              <a:spcAft>
                <a:spcPts val="400"/>
              </a:spcAft>
              <a:buFont typeface="Arial" panose="020B0604020202020204" pitchFamily="34" charset="0"/>
              <a:buChar char="•"/>
            </a:pPr>
            <a:endParaRPr lang="en-US" sz="1400" b="1" dirty="0"/>
          </a:p>
          <a:p>
            <a:pPr indent="-152408">
              <a:lnSpc>
                <a:spcPct val="90000"/>
              </a:lnSpc>
              <a:spcBef>
                <a:spcPct val="0"/>
              </a:spcBef>
              <a:spcAft>
                <a:spcPts val="400"/>
              </a:spcAft>
              <a:buFont typeface="Arial" panose="020B0604020202020204" pitchFamily="34" charset="0"/>
              <a:buChar char="•"/>
            </a:pPr>
            <a:endParaRPr lang="en-US" sz="1400" b="1" dirty="0"/>
          </a:p>
        </p:txBody>
      </p:sp>
      <p:pic>
        <p:nvPicPr>
          <p:cNvPr id="7" name="Picture 15">
            <a:extLst>
              <a:ext uri="{FF2B5EF4-FFF2-40B4-BE49-F238E27FC236}">
                <a16:creationId xmlns:a16="http://schemas.microsoft.com/office/drawing/2014/main" id="{6A94A71B-AFF3-F9BB-9FE9-DCF5954BE89A}"/>
              </a:ext>
            </a:extLst>
          </p:cNvPr>
          <p:cNvPicPr>
            <a:picLocks noChangeAspect="1"/>
          </p:cNvPicPr>
          <p:nvPr/>
        </p:nvPicPr>
        <p:blipFill>
          <a:blip r:embed="rId2"/>
          <a:stretch>
            <a:fillRect/>
          </a:stretch>
        </p:blipFill>
        <p:spPr>
          <a:xfrm>
            <a:off x="457200" y="179319"/>
            <a:ext cx="1559679" cy="1154162"/>
          </a:xfrm>
          <a:prstGeom prst="rect">
            <a:avLst/>
          </a:prstGeom>
        </p:spPr>
      </p:pic>
      <p:sp>
        <p:nvSpPr>
          <p:cNvPr id="6" name="TextBox 5">
            <a:extLst>
              <a:ext uri="{FF2B5EF4-FFF2-40B4-BE49-F238E27FC236}">
                <a16:creationId xmlns:a16="http://schemas.microsoft.com/office/drawing/2014/main" id="{917DB947-126A-4E42-4003-A0695BDF6F70}"/>
              </a:ext>
            </a:extLst>
          </p:cNvPr>
          <p:cNvSpPr txBox="1"/>
          <p:nvPr/>
        </p:nvSpPr>
        <p:spPr>
          <a:xfrm>
            <a:off x="3440091" y="1226501"/>
            <a:ext cx="6168571" cy="338554"/>
          </a:xfrm>
          <a:prstGeom prst="rect">
            <a:avLst/>
          </a:prstGeom>
          <a:noFill/>
        </p:spPr>
        <p:txBody>
          <a:bodyPr wrap="square">
            <a:spAutoFit/>
          </a:bodyPr>
          <a:lstStyle/>
          <a:p>
            <a:r>
              <a:rPr lang="ro-RO" sz="1600" b="1" dirty="0">
                <a:solidFill>
                  <a:srgbClr val="FFCC66"/>
                </a:solidFill>
                <a:latin typeface="Times Neue Roman" panose="020B0604020202020204" charset="0"/>
              </a:rPr>
              <a:t>TIPURI DE COMPANII - IMM INVEST</a:t>
            </a:r>
            <a:r>
              <a:rPr lang="en-US" sz="1600" b="1" dirty="0">
                <a:solidFill>
                  <a:srgbClr val="FFCC66"/>
                </a:solidFill>
                <a:latin typeface="Times Neue Roman" panose="020B0604020202020204" charset="0"/>
              </a:rPr>
              <a:t> 2020 - 202</a:t>
            </a:r>
            <a:r>
              <a:rPr lang="ro-RO" sz="1600" b="1" dirty="0">
                <a:solidFill>
                  <a:srgbClr val="FFCC66"/>
                </a:solidFill>
                <a:latin typeface="Times Neue Roman" panose="020B0604020202020204" charset="0"/>
              </a:rPr>
              <a:t>4 </a:t>
            </a:r>
            <a:endParaRPr lang="en-US" sz="1600" dirty="0">
              <a:solidFill>
                <a:srgbClr val="FFCC66"/>
              </a:solidFill>
            </a:endParaRPr>
          </a:p>
        </p:txBody>
      </p:sp>
      <p:sp>
        <p:nvSpPr>
          <p:cNvPr id="13" name="TextBox 12">
            <a:extLst>
              <a:ext uri="{FF2B5EF4-FFF2-40B4-BE49-F238E27FC236}">
                <a16:creationId xmlns:a16="http://schemas.microsoft.com/office/drawing/2014/main" id="{D969E934-797E-9BF3-4285-414675616031}"/>
              </a:ext>
            </a:extLst>
          </p:cNvPr>
          <p:cNvSpPr txBox="1"/>
          <p:nvPr/>
        </p:nvSpPr>
        <p:spPr>
          <a:xfrm>
            <a:off x="3440091" y="4552802"/>
            <a:ext cx="6168571" cy="338554"/>
          </a:xfrm>
          <a:prstGeom prst="rect">
            <a:avLst/>
          </a:prstGeom>
          <a:noFill/>
        </p:spPr>
        <p:txBody>
          <a:bodyPr wrap="square">
            <a:spAutoFit/>
          </a:bodyPr>
          <a:lstStyle/>
          <a:p>
            <a:r>
              <a:rPr lang="ro-RO" sz="1600" b="1" dirty="0">
                <a:solidFill>
                  <a:srgbClr val="FFCC66"/>
                </a:solidFill>
                <a:latin typeface="Times Neue Roman" panose="020B0604020202020204" charset="0"/>
              </a:rPr>
              <a:t> TIPURI DE CREDITE ACCESATE IMM INVEST 2020-2024</a:t>
            </a:r>
            <a:endParaRPr lang="en-US" sz="1600" dirty="0">
              <a:solidFill>
                <a:srgbClr val="FFCC66"/>
              </a:solidFill>
            </a:endParaRPr>
          </a:p>
        </p:txBody>
      </p:sp>
      <p:sp>
        <p:nvSpPr>
          <p:cNvPr id="14" name="TextBox 13">
            <a:extLst>
              <a:ext uri="{FF2B5EF4-FFF2-40B4-BE49-F238E27FC236}">
                <a16:creationId xmlns:a16="http://schemas.microsoft.com/office/drawing/2014/main" id="{6260A919-0B46-0114-43DF-71C802ACE59F}"/>
              </a:ext>
            </a:extLst>
          </p:cNvPr>
          <p:cNvSpPr txBox="1"/>
          <p:nvPr/>
        </p:nvSpPr>
        <p:spPr>
          <a:xfrm>
            <a:off x="2950028" y="621298"/>
            <a:ext cx="7950200" cy="424732"/>
          </a:xfrm>
          <a:prstGeom prst="rect">
            <a:avLst/>
          </a:prstGeom>
          <a:noFill/>
        </p:spPr>
        <p:txBody>
          <a:bodyPr wrap="square">
            <a:spAutoFit/>
          </a:bodyPr>
          <a:lstStyle/>
          <a:p>
            <a:pPr algn="ctr">
              <a:lnSpc>
                <a:spcPct val="90000"/>
              </a:lnSpc>
              <a:spcBef>
                <a:spcPct val="0"/>
              </a:spcBef>
              <a:spcAft>
                <a:spcPts val="400"/>
              </a:spcAft>
            </a:pPr>
            <a:r>
              <a:rPr lang="ro-RO" sz="2400" dirty="0">
                <a:solidFill>
                  <a:srgbClr val="0070C0"/>
                </a:solidFill>
                <a:latin typeface="Segoe UI Black" panose="020B0A02040204020203" pitchFamily="34" charset="0"/>
                <a:ea typeface="Segoe UI Black" panose="020B0A02040204020203" pitchFamily="34" charset="0"/>
              </a:rPr>
              <a:t>ACORDĂRI</a:t>
            </a:r>
            <a:r>
              <a:rPr lang="en-US" sz="2400" dirty="0">
                <a:solidFill>
                  <a:srgbClr val="0070C0"/>
                </a:solidFill>
                <a:latin typeface="Segoe UI Black" panose="020B0A02040204020203" pitchFamily="34" charset="0"/>
                <a:ea typeface="Segoe UI Black" panose="020B0A02040204020203" pitchFamily="34" charset="0"/>
              </a:rPr>
              <a:t> IMM INVEST </a:t>
            </a:r>
            <a:r>
              <a:rPr lang="ro-RO" sz="2400" dirty="0">
                <a:solidFill>
                  <a:srgbClr val="0070C0"/>
                </a:solidFill>
                <a:latin typeface="Segoe UI Black" panose="020B0A02040204020203" pitchFamily="34" charset="0"/>
                <a:ea typeface="Segoe UI Black" panose="020B0A02040204020203" pitchFamily="34" charset="0"/>
              </a:rPr>
              <a:t>Brăila – 1075 garanții</a:t>
            </a:r>
            <a:endParaRPr lang="en-US" sz="2400" dirty="0">
              <a:solidFill>
                <a:srgbClr val="0070C0"/>
              </a:solidFill>
              <a:latin typeface="Segoe UI Black" panose="020B0A02040204020203" pitchFamily="34" charset="0"/>
              <a:ea typeface="Segoe UI Black" panose="020B0A02040204020203" pitchFamily="34" charset="0"/>
            </a:endParaRPr>
          </a:p>
        </p:txBody>
      </p:sp>
      <p:graphicFrame>
        <p:nvGraphicFramePr>
          <p:cNvPr id="4" name="Table 3">
            <a:extLst>
              <a:ext uri="{FF2B5EF4-FFF2-40B4-BE49-F238E27FC236}">
                <a16:creationId xmlns:a16="http://schemas.microsoft.com/office/drawing/2014/main" id="{5D9A3FD5-1192-4958-91E2-472C231BA635}"/>
              </a:ext>
            </a:extLst>
          </p:cNvPr>
          <p:cNvGraphicFramePr>
            <a:graphicFrameLocks noGrp="1"/>
          </p:cNvGraphicFramePr>
          <p:nvPr>
            <p:extLst>
              <p:ext uri="{D42A27DB-BD31-4B8C-83A1-F6EECF244321}">
                <p14:modId xmlns:p14="http://schemas.microsoft.com/office/powerpoint/2010/main" val="3212004448"/>
              </p:ext>
            </p:extLst>
          </p:nvPr>
        </p:nvGraphicFramePr>
        <p:xfrm>
          <a:off x="3567747" y="1725501"/>
          <a:ext cx="8128000" cy="2397760"/>
        </p:xfrm>
        <a:graphic>
          <a:graphicData uri="http://schemas.openxmlformats.org/drawingml/2006/table">
            <a:tbl>
              <a:tblPr firstRow="1" bandRow="1">
                <a:tableStyleId>{5C22544A-7EE6-4342-B048-85BDC9FD1C3A}</a:tableStyleId>
              </a:tblPr>
              <a:tblGrid>
                <a:gridCol w="2078967">
                  <a:extLst>
                    <a:ext uri="{9D8B030D-6E8A-4147-A177-3AD203B41FA5}">
                      <a16:colId xmlns:a16="http://schemas.microsoft.com/office/drawing/2014/main" val="1306555208"/>
                    </a:ext>
                  </a:extLst>
                </a:gridCol>
                <a:gridCol w="1985033">
                  <a:extLst>
                    <a:ext uri="{9D8B030D-6E8A-4147-A177-3AD203B41FA5}">
                      <a16:colId xmlns:a16="http://schemas.microsoft.com/office/drawing/2014/main" val="936376598"/>
                    </a:ext>
                  </a:extLst>
                </a:gridCol>
                <a:gridCol w="2032000">
                  <a:extLst>
                    <a:ext uri="{9D8B030D-6E8A-4147-A177-3AD203B41FA5}">
                      <a16:colId xmlns:a16="http://schemas.microsoft.com/office/drawing/2014/main" val="2687224888"/>
                    </a:ext>
                  </a:extLst>
                </a:gridCol>
                <a:gridCol w="2032000">
                  <a:extLst>
                    <a:ext uri="{9D8B030D-6E8A-4147-A177-3AD203B41FA5}">
                      <a16:colId xmlns:a16="http://schemas.microsoft.com/office/drawing/2014/main" val="1085597062"/>
                    </a:ext>
                  </a:extLst>
                </a:gridCol>
              </a:tblGrid>
              <a:tr h="370840">
                <a:tc>
                  <a:txBody>
                    <a:bodyPr/>
                    <a:lstStyle/>
                    <a:p>
                      <a:r>
                        <a:rPr lang="ro-RO" sz="1200" b="1" kern="1200" dirty="0">
                          <a:solidFill>
                            <a:schemeClr val="tx1"/>
                          </a:solidFill>
                          <a:latin typeface="+mn-lt"/>
                          <a:ea typeface="+mn-ea"/>
                          <a:cs typeface="+mn-cs"/>
                        </a:rPr>
                        <a:t>MARIME</a:t>
                      </a:r>
                      <a:r>
                        <a:rPr lang="ro-RO" sz="1200" dirty="0">
                          <a:solidFill>
                            <a:schemeClr val="tx1"/>
                          </a:solidFill>
                        </a:rPr>
                        <a:t> COM</a:t>
                      </a:r>
                      <a:r>
                        <a:rPr lang="ro-RO" sz="1200" b="1" kern="1200" dirty="0">
                          <a:solidFill>
                            <a:schemeClr val="tx1"/>
                          </a:solidFill>
                          <a:latin typeface="+mn-lt"/>
                          <a:ea typeface="+mn-ea"/>
                          <a:cs typeface="+mn-cs"/>
                        </a:rPr>
                        <a:t>P</a:t>
                      </a:r>
                      <a:r>
                        <a:rPr lang="ro-RO" sz="1200" dirty="0">
                          <a:solidFill>
                            <a:schemeClr val="tx1"/>
                          </a:solidFill>
                        </a:rPr>
                        <a:t>ANIE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l" defTabSz="914400" rtl="0" eaLnBrk="1" latinLnBrk="0" hangingPunct="1"/>
                      <a:r>
                        <a:rPr lang="ro-RO" sz="1200" b="1" kern="1200" dirty="0">
                          <a:solidFill>
                            <a:schemeClr val="tx1"/>
                          </a:solidFill>
                          <a:latin typeface="+mn-lt"/>
                          <a:ea typeface="+mn-ea"/>
                          <a:cs typeface="+mn-cs"/>
                        </a:rPr>
                        <a:t>NUMAR CONTRACTE</a:t>
                      </a:r>
                      <a:endParaRPr lang="en-US" sz="12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ro-RO" sz="1200" b="1" kern="1200" dirty="0">
                          <a:solidFill>
                            <a:schemeClr val="tx1"/>
                          </a:solidFill>
                          <a:latin typeface="+mn-lt"/>
                          <a:ea typeface="+mn-ea"/>
                          <a:cs typeface="+mn-cs"/>
                        </a:rPr>
                        <a:t>VALOARE FINANTARE</a:t>
                      </a:r>
                    </a:p>
                    <a:p>
                      <a:r>
                        <a:rPr lang="ro-RO" sz="1200" b="1" kern="1200" dirty="0">
                          <a:solidFill>
                            <a:schemeClr val="tx1"/>
                          </a:solidFill>
                          <a:latin typeface="+mn-lt"/>
                          <a:ea typeface="+mn-ea"/>
                          <a:cs typeface="+mn-cs"/>
                        </a:rPr>
                        <a:t>RON</a:t>
                      </a:r>
                      <a:endParaRPr lang="en-US" sz="12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ro-RO" sz="1200" b="1" kern="1200" dirty="0">
                          <a:solidFill>
                            <a:schemeClr val="tx1"/>
                          </a:solidFill>
                          <a:latin typeface="+mn-lt"/>
                          <a:ea typeface="+mn-ea"/>
                          <a:cs typeface="+mn-cs"/>
                        </a:rPr>
                        <a:t>VALOARE GARANTARE</a:t>
                      </a:r>
                    </a:p>
                    <a:p>
                      <a:r>
                        <a:rPr lang="ro-RO" sz="1200" b="1" kern="1200" dirty="0">
                          <a:solidFill>
                            <a:schemeClr val="tx1"/>
                          </a:solidFill>
                          <a:latin typeface="+mn-lt"/>
                          <a:ea typeface="+mn-ea"/>
                          <a:cs typeface="+mn-cs"/>
                        </a:rPr>
                        <a:t>RON</a:t>
                      </a:r>
                      <a:endParaRPr lang="en-US" sz="12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64643596"/>
                  </a:ext>
                </a:extLst>
              </a:tr>
              <a:tr h="370840">
                <a:tc>
                  <a:txBody>
                    <a:bodyPr/>
                    <a:lstStyle/>
                    <a:p>
                      <a:r>
                        <a:rPr lang="ro-RO" sz="1200" b="1" dirty="0"/>
                        <a:t>MICA</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423</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404.539.742</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344.739.712</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3738748"/>
                  </a:ext>
                </a:extLst>
              </a:tr>
              <a:tr h="370840">
                <a:tc>
                  <a:txBody>
                    <a:bodyPr/>
                    <a:lstStyle/>
                    <a:p>
                      <a:r>
                        <a:rPr lang="ro-RO" sz="1200" b="1" dirty="0"/>
                        <a:t>MIJLOCIE</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117</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301.588.109</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252.229.647</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245930"/>
                  </a:ext>
                </a:extLst>
              </a:tr>
              <a:tr h="370840">
                <a:tc>
                  <a:txBody>
                    <a:bodyPr/>
                    <a:lstStyle/>
                    <a:p>
                      <a:r>
                        <a:rPr lang="ro-RO" sz="1200" b="1" dirty="0"/>
                        <a:t>MICRO</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581</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203.285.715</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173.800.225</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0748347"/>
                  </a:ext>
                </a:extLst>
              </a:tr>
              <a:tr h="370840">
                <a:tc>
                  <a:txBody>
                    <a:bodyPr/>
                    <a:lstStyle/>
                    <a:p>
                      <a:r>
                        <a:rPr lang="ro-RO" sz="1200" b="1" dirty="0"/>
                        <a:t>IMM cu capitalizare medie de piata</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4</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17.990.000</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15.191.000</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6967826"/>
                  </a:ext>
                </a:extLst>
              </a:tr>
              <a:tr h="370840">
                <a:tc>
                  <a:txBody>
                    <a:bodyPr/>
                    <a:lstStyle/>
                    <a:p>
                      <a:r>
                        <a:rPr lang="ro-RO" sz="1200" b="1" dirty="0"/>
                        <a:t>Total general</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1075</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927.403.567</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785.960.585</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1157267"/>
                  </a:ext>
                </a:extLst>
              </a:tr>
            </a:tbl>
          </a:graphicData>
        </a:graphic>
      </p:graphicFrame>
      <p:graphicFrame>
        <p:nvGraphicFramePr>
          <p:cNvPr id="11" name="Table 10">
            <a:extLst>
              <a:ext uri="{FF2B5EF4-FFF2-40B4-BE49-F238E27FC236}">
                <a16:creationId xmlns:a16="http://schemas.microsoft.com/office/drawing/2014/main" id="{B823EE06-636E-F1EA-5058-EFDF8006F49B}"/>
              </a:ext>
            </a:extLst>
          </p:cNvPr>
          <p:cNvGraphicFramePr>
            <a:graphicFrameLocks noGrp="1"/>
          </p:cNvGraphicFramePr>
          <p:nvPr>
            <p:extLst>
              <p:ext uri="{D42A27DB-BD31-4B8C-83A1-F6EECF244321}">
                <p14:modId xmlns:p14="http://schemas.microsoft.com/office/powerpoint/2010/main" val="2371567452"/>
              </p:ext>
            </p:extLst>
          </p:nvPr>
        </p:nvGraphicFramePr>
        <p:xfrm>
          <a:off x="3567747" y="4908936"/>
          <a:ext cx="8128000" cy="1569720"/>
        </p:xfrm>
        <a:graphic>
          <a:graphicData uri="http://schemas.openxmlformats.org/drawingml/2006/table">
            <a:tbl>
              <a:tblPr firstRow="1" bandRow="1">
                <a:tableStyleId>{5C22544A-7EE6-4342-B048-85BDC9FD1C3A}</a:tableStyleId>
              </a:tblPr>
              <a:tblGrid>
                <a:gridCol w="2078967">
                  <a:extLst>
                    <a:ext uri="{9D8B030D-6E8A-4147-A177-3AD203B41FA5}">
                      <a16:colId xmlns:a16="http://schemas.microsoft.com/office/drawing/2014/main" val="1306555208"/>
                    </a:ext>
                  </a:extLst>
                </a:gridCol>
                <a:gridCol w="1985033">
                  <a:extLst>
                    <a:ext uri="{9D8B030D-6E8A-4147-A177-3AD203B41FA5}">
                      <a16:colId xmlns:a16="http://schemas.microsoft.com/office/drawing/2014/main" val="936376598"/>
                    </a:ext>
                  </a:extLst>
                </a:gridCol>
                <a:gridCol w="2032000">
                  <a:extLst>
                    <a:ext uri="{9D8B030D-6E8A-4147-A177-3AD203B41FA5}">
                      <a16:colId xmlns:a16="http://schemas.microsoft.com/office/drawing/2014/main" val="2687224888"/>
                    </a:ext>
                  </a:extLst>
                </a:gridCol>
                <a:gridCol w="2032000">
                  <a:extLst>
                    <a:ext uri="{9D8B030D-6E8A-4147-A177-3AD203B41FA5}">
                      <a16:colId xmlns:a16="http://schemas.microsoft.com/office/drawing/2014/main" val="1085597062"/>
                    </a:ext>
                  </a:extLst>
                </a:gridCol>
              </a:tblGrid>
              <a:tr h="370840">
                <a:tc>
                  <a:txBody>
                    <a:bodyPr/>
                    <a:lstStyle/>
                    <a:p>
                      <a:r>
                        <a:rPr lang="ro-RO" sz="1200" b="1" kern="1200" baseline="0" dirty="0">
                          <a:solidFill>
                            <a:schemeClr val="tx1"/>
                          </a:solidFill>
                          <a:latin typeface="+mn-lt"/>
                          <a:ea typeface="+mn-ea"/>
                          <a:cs typeface="+mn-cs"/>
                        </a:rPr>
                        <a:t>TIP CREDIT</a:t>
                      </a:r>
                      <a:endParaRPr lang="en-US" sz="1200"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l" defTabSz="914400" rtl="0" eaLnBrk="1" latinLnBrk="0" hangingPunct="1"/>
                      <a:r>
                        <a:rPr lang="ro-RO" sz="1200" b="1" kern="1200" dirty="0">
                          <a:solidFill>
                            <a:schemeClr val="tx1"/>
                          </a:solidFill>
                          <a:latin typeface="+mn-lt"/>
                          <a:ea typeface="+mn-ea"/>
                          <a:cs typeface="+mn-cs"/>
                        </a:rPr>
                        <a:t>NUMAR CONTRACTE</a:t>
                      </a:r>
                      <a:endParaRPr lang="en-US" sz="12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ro-RO" sz="1200" b="1" kern="1200" dirty="0">
                          <a:solidFill>
                            <a:schemeClr val="tx1"/>
                          </a:solidFill>
                          <a:latin typeface="+mn-lt"/>
                          <a:ea typeface="+mn-ea"/>
                          <a:cs typeface="+mn-cs"/>
                        </a:rPr>
                        <a:t>VALOARE FINANTARE RON</a:t>
                      </a:r>
                      <a:endParaRPr lang="en-US" sz="12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ro-RO" sz="1200" b="1" kern="1200" dirty="0">
                          <a:solidFill>
                            <a:schemeClr val="tx1"/>
                          </a:solidFill>
                          <a:latin typeface="+mn-lt"/>
                          <a:ea typeface="+mn-ea"/>
                          <a:cs typeface="+mn-cs"/>
                        </a:rPr>
                        <a:t>VALOARE GARANTARE</a:t>
                      </a:r>
                    </a:p>
                    <a:p>
                      <a:r>
                        <a:rPr lang="ro-RO" sz="1200" b="1" kern="1200" dirty="0">
                          <a:solidFill>
                            <a:schemeClr val="tx1"/>
                          </a:solidFill>
                          <a:latin typeface="+mn-lt"/>
                          <a:ea typeface="+mn-ea"/>
                          <a:cs typeface="+mn-cs"/>
                        </a:rPr>
                        <a:t>RON</a:t>
                      </a:r>
                      <a:endParaRPr lang="en-US" sz="12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64643596"/>
                  </a:ext>
                </a:extLst>
              </a:tr>
              <a:tr h="370840">
                <a:tc>
                  <a:txBody>
                    <a:bodyPr/>
                    <a:lstStyle/>
                    <a:p>
                      <a:r>
                        <a:rPr lang="ro-RO" sz="1200" b="1" baseline="0" dirty="0">
                          <a:solidFill>
                            <a:schemeClr val="tx1"/>
                          </a:solidFill>
                        </a:rPr>
                        <a:t>ACTIVITATE CURENTA</a:t>
                      </a:r>
                      <a:endParaRPr lang="en-US" sz="1200" b="1"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913</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765149.845</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1.695.853.729</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3738748"/>
                  </a:ext>
                </a:extLst>
              </a:tr>
              <a:tr h="370840">
                <a:tc>
                  <a:txBody>
                    <a:bodyPr/>
                    <a:lstStyle/>
                    <a:p>
                      <a:r>
                        <a:rPr lang="ro-RO" sz="1200" b="1" baseline="0" dirty="0">
                          <a:solidFill>
                            <a:schemeClr val="tx1"/>
                          </a:solidFill>
                        </a:rPr>
                        <a:t>INVESTITII</a:t>
                      </a:r>
                      <a:endParaRPr lang="en-US" sz="1200" b="1"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162</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162.262.722</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653.922.990</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245930"/>
                  </a:ext>
                </a:extLst>
              </a:tr>
              <a:tr h="370840">
                <a:tc>
                  <a:txBody>
                    <a:bodyPr/>
                    <a:lstStyle/>
                    <a:p>
                      <a:r>
                        <a:rPr lang="ro-RO" sz="1200" b="1" baseline="0" dirty="0">
                          <a:solidFill>
                            <a:schemeClr val="tx1"/>
                          </a:solidFill>
                        </a:rPr>
                        <a:t>Total general</a:t>
                      </a:r>
                      <a:endParaRPr lang="en-US" sz="1200" b="1" baseline="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1075</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927403567</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ro-RO" sz="1200" b="1" dirty="0"/>
                        <a:t>785.960.585</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1157267"/>
                  </a:ext>
                </a:extLst>
              </a:tr>
            </a:tbl>
          </a:graphicData>
        </a:graphic>
      </p:graphicFrame>
    </p:spTree>
    <p:extLst>
      <p:ext uri="{BB962C8B-B14F-4D97-AF65-F5344CB8AC3E}">
        <p14:creationId xmlns:p14="http://schemas.microsoft.com/office/powerpoint/2010/main" val="2813027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95C7B-03B2-CF40-8B47-88EC36EA326B}"/>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D16C8525-9A93-302E-0707-8D71383D58CB}"/>
              </a:ext>
            </a:extLst>
          </p:cNvPr>
          <p:cNvSpPr>
            <a:spLocks noGrp="1"/>
          </p:cNvSpPr>
          <p:nvPr>
            <p:ph type="title"/>
          </p:nvPr>
        </p:nvSpPr>
        <p:spPr>
          <a:xfrm>
            <a:off x="463246" y="1089948"/>
            <a:ext cx="5304238" cy="1122093"/>
          </a:xfrm>
        </p:spPr>
        <p:txBody>
          <a:bodyPr/>
          <a:lstStyle/>
          <a:p>
            <a:pPr>
              <a:spcBef>
                <a:spcPts val="1200"/>
              </a:spcBef>
            </a:pPr>
            <a:r>
              <a:rPr lang="fr-FR" dirty="0"/>
              <a:t>IMM INVEST</a:t>
            </a:r>
            <a:r>
              <a:rPr lang="ro-RO" dirty="0"/>
              <a:t> </a:t>
            </a:r>
            <a:r>
              <a:rPr lang="ro-RO" dirty="0">
                <a:solidFill>
                  <a:srgbClr val="0070C0"/>
                </a:solidFill>
              </a:rPr>
              <a:t>ȘI</a:t>
            </a:r>
            <a:r>
              <a:rPr lang="fr-FR" dirty="0"/>
              <a:t> </a:t>
            </a:r>
            <a:br>
              <a:rPr lang="ro-RO" dirty="0"/>
            </a:br>
            <a:r>
              <a:rPr lang="fr-FR" dirty="0"/>
              <a:t>IMM INVEST PLUS </a:t>
            </a:r>
            <a:endParaRPr lang="ro-RO" dirty="0">
              <a:solidFill>
                <a:schemeClr val="tx1"/>
              </a:solidFill>
            </a:endParaRPr>
          </a:p>
        </p:txBody>
      </p:sp>
      <p:sp>
        <p:nvSpPr>
          <p:cNvPr id="15" name="Text Placeholder 3">
            <a:extLst>
              <a:ext uri="{FF2B5EF4-FFF2-40B4-BE49-F238E27FC236}">
                <a16:creationId xmlns:a16="http://schemas.microsoft.com/office/drawing/2014/main" id="{24D0F823-F940-4723-6F52-F321CCD89ED0}"/>
              </a:ext>
            </a:extLst>
          </p:cNvPr>
          <p:cNvSpPr txBox="1">
            <a:spLocks/>
          </p:cNvSpPr>
          <p:nvPr/>
        </p:nvSpPr>
        <p:spPr>
          <a:xfrm>
            <a:off x="463246" y="167000"/>
            <a:ext cx="7154178" cy="33855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ea typeface="+mj-ea"/>
                <a:cs typeface="+mj-cs"/>
              </a:rPr>
              <a:t>IMM INVEST: UN </a:t>
            </a:r>
            <a:r>
              <a:rPr lang="ro-RO" sz="2400" b="1" dirty="0">
                <a:ea typeface="+mj-ea"/>
                <a:cs typeface="+mj-cs"/>
              </a:rPr>
              <a:t>PROGRAM ETALON</a:t>
            </a:r>
            <a:endParaRPr lang="en-US" sz="2400" b="1" dirty="0">
              <a:ea typeface="+mj-ea"/>
              <a:cs typeface="+mj-cs"/>
            </a:endParaRPr>
          </a:p>
        </p:txBody>
      </p:sp>
      <p:sp>
        <p:nvSpPr>
          <p:cNvPr id="8" name="TextBox 7">
            <a:extLst>
              <a:ext uri="{FF2B5EF4-FFF2-40B4-BE49-F238E27FC236}">
                <a16:creationId xmlns:a16="http://schemas.microsoft.com/office/drawing/2014/main" id="{22B1BAA3-D7B1-8D26-1A31-10963ADEDACB}"/>
              </a:ext>
            </a:extLst>
          </p:cNvPr>
          <p:cNvSpPr txBox="1"/>
          <p:nvPr/>
        </p:nvSpPr>
        <p:spPr>
          <a:xfrm>
            <a:off x="5962154" y="1705468"/>
            <a:ext cx="4924216" cy="4308872"/>
          </a:xfrm>
          <a:prstGeom prst="rect">
            <a:avLst/>
          </a:prstGeom>
          <a:noFill/>
        </p:spPr>
        <p:txBody>
          <a:bodyPr wrap="square">
            <a:spAutoFit/>
          </a:bodyPr>
          <a:lstStyle/>
          <a:p>
            <a:pPr marL="285750" indent="-285750">
              <a:spcAft>
                <a:spcPts val="1200"/>
              </a:spcAft>
              <a:buClr>
                <a:schemeClr val="accent1"/>
              </a:buClr>
              <a:buFont typeface="Montserrat" pitchFamily="2" charset="0"/>
              <a:buChar char="→"/>
            </a:pPr>
            <a:r>
              <a:rPr lang="en-US" sz="1400" dirty="0"/>
              <a:t>Acordarea de </a:t>
            </a:r>
            <a:r>
              <a:rPr lang="en-US" sz="1400" dirty="0" err="1"/>
              <a:t>garantii</a:t>
            </a:r>
            <a:r>
              <a:rPr lang="en-US" sz="1400" dirty="0"/>
              <a:t> de stat, F</a:t>
            </a:r>
            <a:r>
              <a:rPr lang="ro-RO" sz="1400" dirty="0"/>
              <a:t>Ă</a:t>
            </a:r>
            <a:r>
              <a:rPr lang="en-US" sz="1400" dirty="0"/>
              <a:t>R</a:t>
            </a:r>
            <a:r>
              <a:rPr lang="ro-RO" sz="1400" dirty="0"/>
              <a:t>Ă</a:t>
            </a:r>
            <a:r>
              <a:rPr lang="en-US" sz="1400" dirty="0"/>
              <a:t> COSTURI DE GARAN</a:t>
            </a:r>
            <a:r>
              <a:rPr lang="ro-RO" sz="1400" dirty="0"/>
              <a:t>Ț</a:t>
            </a:r>
            <a:r>
              <a:rPr lang="en-US" sz="1400" dirty="0"/>
              <a:t>IE PENTRU BENEFICIARI pe </a:t>
            </a:r>
            <a:r>
              <a:rPr lang="en-US" sz="1400" dirty="0" err="1"/>
              <a:t>toat</a:t>
            </a:r>
            <a:r>
              <a:rPr lang="ro-RO" sz="1400" dirty="0"/>
              <a:t>ă</a:t>
            </a:r>
            <a:r>
              <a:rPr lang="en-US" sz="1400" dirty="0"/>
              <a:t> </a:t>
            </a:r>
            <a:r>
              <a:rPr lang="en-US" sz="1400" dirty="0" err="1"/>
              <a:t>perioada</a:t>
            </a:r>
            <a:r>
              <a:rPr lang="en-US" sz="1400" dirty="0"/>
              <a:t> de </a:t>
            </a:r>
            <a:r>
              <a:rPr lang="en-US" sz="1400" dirty="0" err="1"/>
              <a:t>valabilitate</a:t>
            </a:r>
            <a:r>
              <a:rPr lang="en-US" sz="1400" dirty="0"/>
              <a:t> a </a:t>
            </a:r>
            <a:r>
              <a:rPr lang="en-US" sz="1400" dirty="0" err="1"/>
              <a:t>garan</a:t>
            </a:r>
            <a:r>
              <a:rPr lang="ro-RO" sz="1400" dirty="0"/>
              <a:t>ț</a:t>
            </a:r>
            <a:r>
              <a:rPr lang="en-US" sz="1400" dirty="0" err="1"/>
              <a:t>iilor</a:t>
            </a:r>
            <a:endParaRPr lang="ro-RO" sz="1400" dirty="0"/>
          </a:p>
          <a:p>
            <a:pPr marL="285750" indent="-285750">
              <a:spcAft>
                <a:spcPts val="1200"/>
              </a:spcAft>
              <a:buClr>
                <a:schemeClr val="accent1"/>
              </a:buClr>
              <a:buFont typeface="Montserrat" pitchFamily="2" charset="0"/>
              <a:buChar char="→"/>
            </a:pPr>
            <a:r>
              <a:rPr lang="en-US" sz="1400" dirty="0"/>
              <a:t>S</a:t>
            </a:r>
            <a:r>
              <a:rPr lang="ro-RO" sz="1400" dirty="0"/>
              <a:t>ubvenționarea costurilor complete</a:t>
            </a:r>
            <a:r>
              <a:rPr lang="en-US" sz="1400" dirty="0"/>
              <a:t> cu </a:t>
            </a:r>
            <a:r>
              <a:rPr lang="en-US" sz="1400" dirty="0" err="1"/>
              <a:t>dobândă</a:t>
            </a:r>
            <a:r>
              <a:rPr lang="en-US" sz="1400" dirty="0"/>
              <a:t> pe o </a:t>
            </a:r>
            <a:r>
              <a:rPr lang="en-US" sz="1400" dirty="0" err="1"/>
              <a:t>perioadă</a:t>
            </a:r>
            <a:r>
              <a:rPr lang="en-US" sz="1400" dirty="0"/>
              <a:t> de 8-12 </a:t>
            </a:r>
            <a:r>
              <a:rPr lang="en-US" sz="1400" dirty="0" err="1"/>
              <a:t>luni</a:t>
            </a:r>
            <a:r>
              <a:rPr lang="en-US" sz="1400" dirty="0"/>
              <a:t> de la </a:t>
            </a:r>
            <a:r>
              <a:rPr lang="en-US" sz="1400" dirty="0" err="1"/>
              <a:t>acordarea</a:t>
            </a:r>
            <a:r>
              <a:rPr lang="en-US" sz="1400" dirty="0"/>
              <a:t> </a:t>
            </a:r>
            <a:r>
              <a:rPr lang="en-US" sz="1400" dirty="0" err="1"/>
              <a:t>împrumutului</a:t>
            </a:r>
            <a:r>
              <a:rPr lang="en-US" sz="1400" dirty="0"/>
              <a:t>;</a:t>
            </a:r>
            <a:endParaRPr lang="ro-RO" sz="1400" dirty="0"/>
          </a:p>
          <a:p>
            <a:pPr marL="285750" indent="-285750">
              <a:spcAft>
                <a:spcPts val="1200"/>
              </a:spcAft>
              <a:buClr>
                <a:schemeClr val="accent1"/>
              </a:buClr>
              <a:buFont typeface="Montserrat" pitchFamily="2" charset="0"/>
              <a:buChar char="→"/>
            </a:pPr>
            <a:r>
              <a:rPr lang="it-IT" sz="1400" dirty="0"/>
              <a:t>P</a:t>
            </a:r>
            <a:r>
              <a:rPr lang="ro-RO" sz="1400" dirty="0"/>
              <a:t>lafonarea dobânzii </a:t>
            </a:r>
            <a:r>
              <a:rPr lang="it-IT" sz="1400" dirty="0"/>
              <a:t>la un nivel foarte avantajos pentru beneficiarii finali ai creditelor</a:t>
            </a:r>
            <a:r>
              <a:rPr lang="en-US" sz="1400" dirty="0"/>
              <a:t>;</a:t>
            </a:r>
          </a:p>
          <a:p>
            <a:pPr marL="285750" indent="-285750">
              <a:spcAft>
                <a:spcPts val="1200"/>
              </a:spcAft>
              <a:buClr>
                <a:schemeClr val="accent1"/>
              </a:buClr>
              <a:buFont typeface="Montserrat" pitchFamily="2" charset="0"/>
              <a:buChar char="→"/>
            </a:pPr>
            <a:r>
              <a:rPr lang="en-US" sz="1400" dirty="0" err="1"/>
              <a:t>Eliminarea</a:t>
            </a:r>
            <a:r>
              <a:rPr lang="en-US" sz="1400" dirty="0"/>
              <a:t> </a:t>
            </a:r>
            <a:r>
              <a:rPr lang="en-US" sz="1400" dirty="0" err="1"/>
              <a:t>principalei</a:t>
            </a:r>
            <a:r>
              <a:rPr lang="en-US" sz="1400" dirty="0"/>
              <a:t> </a:t>
            </a:r>
            <a:r>
              <a:rPr lang="en-US" sz="1400" dirty="0" err="1"/>
              <a:t>constrângeri</a:t>
            </a:r>
            <a:r>
              <a:rPr lang="en-US" sz="1400" dirty="0"/>
              <a:t> a IMM-</a:t>
            </a:r>
            <a:r>
              <a:rPr lang="en-US" sz="1400" dirty="0" err="1"/>
              <a:t>urilor</a:t>
            </a:r>
            <a:r>
              <a:rPr lang="en-US" sz="1400" dirty="0"/>
              <a:t> </a:t>
            </a:r>
            <a:r>
              <a:rPr lang="en-US" sz="1400" dirty="0" err="1"/>
              <a:t>în</a:t>
            </a:r>
            <a:r>
              <a:rPr lang="en-US" sz="1400" dirty="0"/>
              <a:t> </a:t>
            </a:r>
            <a:r>
              <a:rPr lang="en-US" sz="1400" dirty="0" err="1"/>
              <a:t>accesarea</a:t>
            </a:r>
            <a:r>
              <a:rPr lang="en-US" sz="1400" dirty="0"/>
              <a:t> </a:t>
            </a:r>
            <a:r>
              <a:rPr lang="en-US" sz="1400" dirty="0" err="1"/>
              <a:t>creditelor</a:t>
            </a:r>
            <a:r>
              <a:rPr lang="en-US" sz="1400" dirty="0"/>
              <a:t> – </a:t>
            </a:r>
            <a:r>
              <a:rPr lang="en-US" sz="1400" dirty="0" err="1"/>
              <a:t>lipsa</a:t>
            </a:r>
            <a:r>
              <a:rPr lang="en-US" sz="1400" dirty="0"/>
              <a:t> </a:t>
            </a:r>
            <a:r>
              <a:rPr lang="en-US" sz="1400" dirty="0" err="1"/>
              <a:t>garanțiilor</a:t>
            </a:r>
            <a:r>
              <a:rPr lang="en-US" sz="1400" dirty="0"/>
              <a:t>;</a:t>
            </a:r>
          </a:p>
          <a:p>
            <a:pPr marL="285750" indent="-285750">
              <a:spcAft>
                <a:spcPts val="1200"/>
              </a:spcAft>
              <a:buClr>
                <a:schemeClr val="accent1"/>
              </a:buClr>
              <a:buFont typeface="Montserrat" pitchFamily="2" charset="0"/>
              <a:buChar char="→"/>
            </a:pPr>
            <a:r>
              <a:rPr lang="en-US" sz="1400" dirty="0" err="1"/>
              <a:t>Asigurarea</a:t>
            </a:r>
            <a:r>
              <a:rPr lang="en-US" sz="1400" dirty="0"/>
              <a:t> </a:t>
            </a:r>
            <a:r>
              <a:rPr lang="en-US" sz="1400" dirty="0" err="1"/>
              <a:t>accesului</a:t>
            </a:r>
            <a:r>
              <a:rPr lang="en-US" sz="1400" dirty="0"/>
              <a:t> </a:t>
            </a:r>
            <a:r>
              <a:rPr lang="en-US" sz="1400" dirty="0" err="1"/>
              <a:t>întreprinderilor</a:t>
            </a:r>
            <a:r>
              <a:rPr lang="en-US" sz="1400" dirty="0"/>
              <a:t> </a:t>
            </a:r>
            <a:r>
              <a:rPr lang="en-US" sz="1400" dirty="0" err="1"/>
              <a:t>mici</a:t>
            </a:r>
            <a:r>
              <a:rPr lang="en-US" sz="1400" dirty="0"/>
              <a:t> </a:t>
            </a:r>
            <a:r>
              <a:rPr lang="en-US" sz="1400" dirty="0" err="1"/>
              <a:t>și</a:t>
            </a:r>
            <a:r>
              <a:rPr lang="en-US" sz="1400" dirty="0"/>
              <a:t> </a:t>
            </a:r>
            <a:r>
              <a:rPr lang="en-US" sz="1400" dirty="0" err="1"/>
              <a:t>mijlocii</a:t>
            </a:r>
            <a:r>
              <a:rPr lang="en-US" sz="1400" dirty="0"/>
              <a:t> </a:t>
            </a:r>
            <a:r>
              <a:rPr lang="en-US" sz="1400" dirty="0" err="1"/>
              <a:t>și</a:t>
            </a:r>
            <a:r>
              <a:rPr lang="en-US" sz="1400" dirty="0"/>
              <a:t> </a:t>
            </a:r>
            <a:r>
              <a:rPr lang="en-US" sz="1400" dirty="0" err="1"/>
              <a:t>altor</a:t>
            </a:r>
            <a:r>
              <a:rPr lang="en-US" sz="1400" dirty="0"/>
              <a:t> </a:t>
            </a:r>
            <a:r>
              <a:rPr lang="en-US" sz="1400" dirty="0" err="1"/>
              <a:t>categorii</a:t>
            </a:r>
            <a:r>
              <a:rPr lang="en-US" sz="1400" dirty="0"/>
              <a:t> de </a:t>
            </a:r>
            <a:r>
              <a:rPr lang="en-US" sz="1400" dirty="0" err="1"/>
              <a:t>operatori</a:t>
            </a:r>
            <a:r>
              <a:rPr lang="en-US" sz="1400" dirty="0"/>
              <a:t> economici la </a:t>
            </a:r>
            <a:r>
              <a:rPr lang="en-US" sz="1400" dirty="0" err="1"/>
              <a:t>lichiditatea</a:t>
            </a:r>
            <a:r>
              <a:rPr lang="en-US" sz="1400" dirty="0"/>
              <a:t> </a:t>
            </a:r>
            <a:r>
              <a:rPr lang="en-US" sz="1400" dirty="0" err="1"/>
              <a:t>financiară</a:t>
            </a:r>
            <a:r>
              <a:rPr lang="en-US" sz="1400" dirty="0"/>
              <a:t> </a:t>
            </a:r>
            <a:r>
              <a:rPr lang="en-US" sz="1400" dirty="0" err="1"/>
              <a:t>necesară</a:t>
            </a:r>
            <a:r>
              <a:rPr lang="en-US" sz="1400" dirty="0"/>
              <a:t>;</a:t>
            </a:r>
          </a:p>
          <a:p>
            <a:pPr marL="285750" indent="-285750">
              <a:spcAft>
                <a:spcPts val="1200"/>
              </a:spcAft>
              <a:buClr>
                <a:schemeClr val="accent1"/>
              </a:buClr>
              <a:buFont typeface="Montserrat" pitchFamily="2" charset="0"/>
              <a:buChar char="→"/>
            </a:pPr>
            <a:r>
              <a:rPr lang="en-US" sz="1400" dirty="0" err="1"/>
              <a:t>Stimularea</a:t>
            </a:r>
            <a:r>
              <a:rPr lang="en-US" sz="1400" dirty="0"/>
              <a:t> </a:t>
            </a:r>
            <a:r>
              <a:rPr lang="en-US" sz="1400" dirty="0" err="1"/>
              <a:t>sectorului</a:t>
            </a:r>
            <a:r>
              <a:rPr lang="en-US" sz="1400" dirty="0"/>
              <a:t> </a:t>
            </a:r>
            <a:r>
              <a:rPr lang="en-US" sz="1400" dirty="0" err="1"/>
              <a:t>bancar</a:t>
            </a:r>
            <a:r>
              <a:rPr lang="en-US" sz="1400" dirty="0"/>
              <a:t> </a:t>
            </a:r>
            <a:r>
              <a:rPr lang="en-US" sz="1400" dirty="0" err="1"/>
              <a:t>în</a:t>
            </a:r>
            <a:r>
              <a:rPr lang="en-US" sz="1400" dirty="0"/>
              <a:t> </a:t>
            </a:r>
            <a:r>
              <a:rPr lang="en-US" sz="1400" dirty="0" err="1"/>
              <a:t>sprijinirea</a:t>
            </a:r>
            <a:r>
              <a:rPr lang="en-US" sz="1400" dirty="0"/>
              <a:t> </a:t>
            </a:r>
            <a:r>
              <a:rPr lang="en-US" sz="1400" dirty="0" err="1"/>
              <a:t>întreprinderilor</a:t>
            </a:r>
            <a:r>
              <a:rPr lang="en-US" sz="1400" dirty="0"/>
              <a:t> </a:t>
            </a:r>
            <a:r>
              <a:rPr lang="en-US" sz="1400" dirty="0" err="1"/>
              <a:t>mici</a:t>
            </a:r>
            <a:r>
              <a:rPr lang="en-US" sz="1400" dirty="0"/>
              <a:t> </a:t>
            </a:r>
            <a:r>
              <a:rPr lang="en-US" sz="1400" dirty="0" err="1"/>
              <a:t>și</a:t>
            </a:r>
            <a:r>
              <a:rPr lang="en-US" sz="1400" dirty="0"/>
              <a:t> </a:t>
            </a:r>
            <a:r>
              <a:rPr lang="en-US" sz="1400" dirty="0" err="1"/>
              <a:t>mijlocii</a:t>
            </a:r>
            <a:r>
              <a:rPr lang="en-US" sz="1400" dirty="0"/>
              <a:t> </a:t>
            </a:r>
            <a:r>
              <a:rPr lang="en-US" sz="1400" dirty="0" err="1"/>
              <a:t>în</a:t>
            </a:r>
            <a:r>
              <a:rPr lang="en-US" sz="1400" dirty="0"/>
              <a:t> </a:t>
            </a:r>
            <a:r>
              <a:rPr lang="en-US" sz="1400" dirty="0" err="1"/>
              <a:t>timpul</a:t>
            </a:r>
            <a:r>
              <a:rPr lang="en-US" sz="1400" dirty="0"/>
              <a:t> </a:t>
            </a:r>
            <a:r>
              <a:rPr lang="en-US" sz="1400" dirty="0" err="1"/>
              <a:t>crizelor</a:t>
            </a:r>
            <a:r>
              <a:rPr lang="en-US" sz="1400" dirty="0"/>
              <a:t> care se </a:t>
            </a:r>
            <a:r>
              <a:rPr lang="en-US" sz="1400" dirty="0" err="1"/>
              <a:t>suprapun</a:t>
            </a:r>
            <a:r>
              <a:rPr lang="en-US" sz="1400" dirty="0"/>
              <a:t>.</a:t>
            </a:r>
            <a:endParaRPr lang="ro-RO" sz="1400" dirty="0"/>
          </a:p>
        </p:txBody>
      </p:sp>
      <p:sp>
        <p:nvSpPr>
          <p:cNvPr id="2" name="Text Placeholder 6">
            <a:extLst>
              <a:ext uri="{FF2B5EF4-FFF2-40B4-BE49-F238E27FC236}">
                <a16:creationId xmlns:a16="http://schemas.microsoft.com/office/drawing/2014/main" id="{BDB10E55-9FEF-434F-2189-C2B9E819237B}"/>
              </a:ext>
            </a:extLst>
          </p:cNvPr>
          <p:cNvSpPr>
            <a:spLocks noGrp="1"/>
          </p:cNvSpPr>
          <p:nvPr>
            <p:ph type="body" sz="quarter" idx="11"/>
          </p:nvPr>
        </p:nvSpPr>
        <p:spPr>
          <a:xfrm>
            <a:off x="543616" y="2212042"/>
            <a:ext cx="4744001" cy="834320"/>
          </a:xfrm>
        </p:spPr>
        <p:txBody>
          <a:bodyPr/>
          <a:lstStyle/>
          <a:p>
            <a:r>
              <a:rPr lang="en-US" sz="1200" dirty="0"/>
              <a:t>FNGCIMM </a:t>
            </a:r>
            <a:r>
              <a:rPr lang="en-US" sz="1200" dirty="0" err="1"/>
              <a:t>implementează</a:t>
            </a:r>
            <a:r>
              <a:rPr lang="en-US" sz="1200" dirty="0"/>
              <a:t> cel </a:t>
            </a:r>
            <a:r>
              <a:rPr lang="en-US" sz="1200" dirty="0" err="1"/>
              <a:t>mai</a:t>
            </a:r>
            <a:r>
              <a:rPr lang="en-US" sz="1200" dirty="0"/>
              <a:t> de impact program de </a:t>
            </a:r>
            <a:r>
              <a:rPr lang="en-US" dirty="0" err="1"/>
              <a:t>sprijinire</a:t>
            </a:r>
            <a:r>
              <a:rPr lang="en-US" dirty="0"/>
              <a:t> a IMM-</a:t>
            </a:r>
            <a:r>
              <a:rPr lang="en-US" dirty="0" err="1"/>
              <a:t>urilor</a:t>
            </a:r>
            <a:r>
              <a:rPr lang="en-US" dirty="0"/>
              <a:t> din </a:t>
            </a:r>
            <a:r>
              <a:rPr lang="en-US" dirty="0" err="1"/>
              <a:t>ultimii</a:t>
            </a:r>
            <a:r>
              <a:rPr lang="en-US" dirty="0"/>
              <a:t> 30 de ani</a:t>
            </a:r>
          </a:p>
        </p:txBody>
      </p:sp>
      <p:sp>
        <p:nvSpPr>
          <p:cNvPr id="3" name="Text Placeholder 6">
            <a:extLst>
              <a:ext uri="{FF2B5EF4-FFF2-40B4-BE49-F238E27FC236}">
                <a16:creationId xmlns:a16="http://schemas.microsoft.com/office/drawing/2014/main" id="{29A8A445-AC2E-5135-ED0E-42BB9FFE95F4}"/>
              </a:ext>
            </a:extLst>
          </p:cNvPr>
          <p:cNvSpPr txBox="1">
            <a:spLocks/>
          </p:cNvSpPr>
          <p:nvPr/>
        </p:nvSpPr>
        <p:spPr>
          <a:xfrm>
            <a:off x="6189474" y="1195606"/>
            <a:ext cx="4696896" cy="414438"/>
          </a:xfrm>
          <a:prstGeom prst="rect">
            <a:avLst/>
          </a:prstGeom>
        </p:spPr>
        <p:txBody>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400" kern="1200">
                <a:solidFill>
                  <a:schemeClr val="tx1"/>
                </a:solidFill>
                <a:latin typeface="+mn-lt"/>
                <a:ea typeface="+mn-ea"/>
                <a:cs typeface="+mn-cs"/>
              </a:defRPr>
            </a:lvl2pPr>
            <a:lvl3pPr marL="285750" indent="-285750" algn="l" defTabSz="914400" rtl="0" eaLnBrk="1" latinLnBrk="0" hangingPunct="1">
              <a:lnSpc>
                <a:spcPct val="9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4pPr>
            <a:lvl5pPr marL="146304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dirty="0"/>
              <a:t>Principalele avantaje ale progamului</a:t>
            </a:r>
            <a:r>
              <a:rPr lang="en-US" sz="1200" dirty="0"/>
              <a:t>:</a:t>
            </a:r>
          </a:p>
        </p:txBody>
      </p:sp>
      <p:cxnSp>
        <p:nvCxnSpPr>
          <p:cNvPr id="4" name="Straight Connector 3">
            <a:extLst>
              <a:ext uri="{FF2B5EF4-FFF2-40B4-BE49-F238E27FC236}">
                <a16:creationId xmlns:a16="http://schemas.microsoft.com/office/drawing/2014/main" id="{A479E9D6-C89B-6A8C-D082-8A0425F74299}"/>
              </a:ext>
            </a:extLst>
          </p:cNvPr>
          <p:cNvCxnSpPr>
            <a:cxnSpLocks/>
          </p:cNvCxnSpPr>
          <p:nvPr/>
        </p:nvCxnSpPr>
        <p:spPr>
          <a:xfrm>
            <a:off x="6211042" y="1514618"/>
            <a:ext cx="3894520"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6" descr="A close-up of a person and person shaking hands&#10;&#10;Description automatically generated with medium confidence">
            <a:extLst>
              <a:ext uri="{FF2B5EF4-FFF2-40B4-BE49-F238E27FC236}">
                <a16:creationId xmlns:a16="http://schemas.microsoft.com/office/drawing/2014/main" id="{0D7E5280-2CAD-A132-00EE-831DC1BCC49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3466"/>
                    </a14:imgEffect>
                  </a14:imgLayer>
                </a14:imgProps>
              </a:ext>
              <a:ext uri="{28A0092B-C50C-407E-A947-70E740481C1C}">
                <a14:useLocalDpi xmlns:a14="http://schemas.microsoft.com/office/drawing/2010/main" val="0"/>
              </a:ext>
            </a:extLst>
          </a:blip>
          <a:stretch>
            <a:fillRect/>
          </a:stretch>
        </p:blipFill>
        <p:spPr>
          <a:xfrm>
            <a:off x="543616" y="2882173"/>
            <a:ext cx="4744001" cy="2793166"/>
          </a:xfrm>
          <a:prstGeom prst="rect">
            <a:avLst/>
          </a:prstGeom>
        </p:spPr>
      </p:pic>
    </p:spTree>
    <p:extLst>
      <p:ext uri="{BB962C8B-B14F-4D97-AF65-F5344CB8AC3E}">
        <p14:creationId xmlns:p14="http://schemas.microsoft.com/office/powerpoint/2010/main" val="238055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4DF51D8-3210-4CB4-D2E9-2347ACDB9891}"/>
              </a:ext>
            </a:extLst>
          </p:cNvPr>
          <p:cNvSpPr txBox="1">
            <a:spLocks noGrp="1"/>
          </p:cNvSpPr>
          <p:nvPr>
            <p:ph type="body" sz="quarter" idx="12"/>
          </p:nvPr>
        </p:nvSpPr>
        <p:spPr>
          <a:xfrm>
            <a:off x="754063" y="168275"/>
            <a:ext cx="7154862" cy="3381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sz="2400" b="1" dirty="0">
                <a:solidFill>
                  <a:srgbClr val="FFC000"/>
                </a:solidFill>
                <a:ea typeface="+mj-ea"/>
                <a:cs typeface="+mj-cs"/>
              </a:rPr>
              <a:t>IMPACT IMM INVEST 2020-2024 </a:t>
            </a:r>
            <a:endParaRPr lang="en-US" sz="2400" b="1" dirty="0">
              <a:solidFill>
                <a:srgbClr val="FFC000"/>
              </a:solidFill>
              <a:ea typeface="+mj-ea"/>
              <a:cs typeface="+mj-cs"/>
            </a:endParaRPr>
          </a:p>
        </p:txBody>
      </p:sp>
      <p:pic>
        <p:nvPicPr>
          <p:cNvPr id="3" name="Picture 2" descr="A close-up of a graph&#10;&#10;Description automatically generated">
            <a:extLst>
              <a:ext uri="{FF2B5EF4-FFF2-40B4-BE49-F238E27FC236}">
                <a16:creationId xmlns:a16="http://schemas.microsoft.com/office/drawing/2014/main" id="{5A649869-27A9-71A5-656F-AC462E8AA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41746" cy="7347910"/>
          </a:xfrm>
          <a:prstGeom prst="rect">
            <a:avLst/>
          </a:prstGeom>
        </p:spPr>
      </p:pic>
    </p:spTree>
    <p:extLst>
      <p:ext uri="{BB962C8B-B14F-4D97-AF65-F5344CB8AC3E}">
        <p14:creationId xmlns:p14="http://schemas.microsoft.com/office/powerpoint/2010/main" val="2828628997"/>
      </p:ext>
    </p:extLst>
  </p:cSld>
  <p:clrMapOvr>
    <a:masterClrMapping/>
  </p:clrMapOvr>
  <p:transition spd="slow">
    <p:push dir="u"/>
  </p:transition>
</p:sld>
</file>

<file path=ppt/theme/theme1.xml><?xml version="1.0" encoding="utf-8"?>
<a:theme xmlns:a="http://schemas.openxmlformats.org/drawingml/2006/main" name="FNGC-Theme">
  <a:themeElements>
    <a:clrScheme name="Custom 5">
      <a:dk1>
        <a:sysClr val="windowText" lastClr="000000"/>
      </a:dk1>
      <a:lt1>
        <a:sysClr val="window" lastClr="FFFFFF"/>
      </a:lt1>
      <a:dk2>
        <a:srgbClr val="2D3847"/>
      </a:dk2>
      <a:lt2>
        <a:srgbClr val="111111"/>
      </a:lt2>
      <a:accent1>
        <a:srgbClr val="00AEEF"/>
      </a:accent1>
      <a:accent2>
        <a:srgbClr val="0066B3"/>
      </a:accent2>
      <a:accent3>
        <a:srgbClr val="AA1BE3"/>
      </a:accent3>
      <a:accent4>
        <a:srgbClr val="E717CE"/>
      </a:accent4>
      <a:accent5>
        <a:srgbClr val="F94994"/>
      </a:accent5>
      <a:accent6>
        <a:srgbClr val="FB85B8"/>
      </a:accent6>
      <a:hlink>
        <a:srgbClr val="0563C1"/>
      </a:hlink>
      <a:folHlink>
        <a:srgbClr val="954F72"/>
      </a:folHlink>
    </a:clrScheme>
    <a:fontScheme name="Custom 4">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10000">
              <a:schemeClr val="accent1"/>
            </a:gs>
            <a:gs pos="100000">
              <a:schemeClr val="accent2"/>
            </a:gs>
          </a:gsLst>
          <a:lin ang="189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prstDash val="dash"/>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20000"/>
          </a:lnSpc>
          <a:spcAft>
            <a:spcPts val="600"/>
          </a:spcAft>
          <a:defRPr sz="1400" dirty="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FNGC-Theme" id="{93308A2F-E8E3-45D9-AA47-9AA9221961F7}" vid="{7469ED4A-DCAD-4629-A756-ABB299DF938C}"/>
    </a:ext>
  </a:extLst>
</a:theme>
</file>

<file path=docProps/app.xml><?xml version="1.0" encoding="utf-8"?>
<Properties xmlns="http://schemas.openxmlformats.org/officeDocument/2006/extended-properties" xmlns:vt="http://schemas.openxmlformats.org/officeDocument/2006/docPropsVTypes">
  <Template>FNGC-Theme</Template>
  <TotalTime>1946</TotalTime>
  <Words>3017</Words>
  <Application>Microsoft Office PowerPoint</Application>
  <PresentationFormat>Widescreen</PresentationFormat>
  <Paragraphs>261</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Montserrat</vt:lpstr>
      <vt:lpstr>Segoe UI Black</vt:lpstr>
      <vt:lpstr>Times Neue Roman</vt:lpstr>
      <vt:lpstr>Times New Roman</vt:lpstr>
      <vt:lpstr>Wingdings</vt:lpstr>
      <vt:lpstr>FNGC-Theme</vt:lpstr>
      <vt:lpstr>PowerPoint Presentation</vt:lpstr>
      <vt:lpstr> 23 DE ANI DE EXPERIENȚĂ</vt:lpstr>
      <vt:lpstr>Rezultatele activității de garantare</vt:lpstr>
      <vt:lpstr>Evoluția numerică și valorică a garanțiilor</vt:lpstr>
      <vt:lpstr>EXPUNEREA FNGCIMM îN CADRUL UNIUNII EUROPENE PRIN AECM</vt:lpstr>
      <vt:lpstr>REZULTATE REMARCABILE ALE FNGCIMM EVIDENŢIATE ȊN CONTEXT EUROPEAN</vt:lpstr>
      <vt:lpstr>PowerPoint Presentation</vt:lpstr>
      <vt:lpstr>IMM INVEST ȘI  IMM INVEST PLUS </vt:lpstr>
      <vt:lpstr>PowerPoint Presentation</vt:lpstr>
      <vt:lpstr>SCHEMELE DE GARANTARE GESTIONATE DE FNGCIMM AU GENERAT UN ROL IMPORTANT îN BANCARIZAREA FINANȚĂRII COMPANIILOR, REDUCÂND RISCUL SISTEMIC DE INTERDEPENDENȚĂ ȘI CONTAGIUNE GENERAT PRIN CREDITUL COMERCIAL.</vt:lpstr>
      <vt:lpstr>PowerPoint Presentation</vt:lpstr>
      <vt:lpstr>8 DIN 10 COMPANII BENEFICIARE DE GARANȚII FNGCIMM AU ÎNREGISTRAT O CREȘTERE A CIFREI DE AFACERI ÎN TERMEN DE 2 - 3 ANI DE LA MOMENTUL ACORDĂRII FINANȚĂRII   (intervalul de timp depinde de anul finanțării inițiale și disponibilitatea datelor financiare pentru intervalul 2020-2024)</vt:lpstr>
      <vt:lpstr>TOȚI INDICATORII FINANCIARI AGREGAȚI PENTRU COMPANIILE BENEFICIARE AU RAPORTAT O CREȘTERE PE CELE MAI IMPORTANTE PALIERE. </vt:lpstr>
      <vt:lpstr>IMPACTUL FISCAL DIRECT (TVA, CONTRIBUȚII ȘI IMPACT SALARII, IMPOZIT PROFIT ȘI / SAU VENIT) GENERAT DE COMPANIILE BENEFICIARE DE GARANȚII FNGCIMM DOAR ÎN ANUL 2023 A FOST DE 55,81 MLD LEI, ÎN TIMP CE IMPACTUL FISCAL INDIRECT (ACHIZIȚII FURNIZORI ȘI INVESTIȚII DOMESTICE) A FOST DE 49,81 MLD LEI. </vt:lpstr>
      <vt:lpstr>PowerPoint Presentation</vt:lpstr>
      <vt:lpstr>PowerPoint Presentation</vt:lpstr>
      <vt:lpstr>PowerPoint Presentation</vt:lpstr>
      <vt:lpstr>PowerPoint Presentation</vt:lpstr>
      <vt:lpstr>RETROSPECTIVĂ ȘI PERSPECTIVĂ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Marius Weber</dc:creator>
  <cp:lastModifiedBy>Anda E. Ene</cp:lastModifiedBy>
  <cp:revision>131</cp:revision>
  <cp:lastPrinted>2024-10-01T09:37:45Z</cp:lastPrinted>
  <dcterms:created xsi:type="dcterms:W3CDTF">2023-05-24T08:43:20Z</dcterms:created>
  <dcterms:modified xsi:type="dcterms:W3CDTF">2025-02-20T11:19:58Z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58b62f-6f94-46bd-8089-18e64b0a9abb_Enabled">
    <vt:lpwstr>true</vt:lpwstr>
  </property>
  <property fmtid="{D5CDD505-2E9C-101B-9397-08002B2CF9AE}" pid="3" name="MSIP_Label_5b58b62f-6f94-46bd-8089-18e64b0a9abb_SetDate">
    <vt:lpwstr>2023-05-24T14:09:31Z</vt:lpwstr>
  </property>
  <property fmtid="{D5CDD505-2E9C-101B-9397-08002B2CF9AE}" pid="4" name="MSIP_Label_5b58b62f-6f94-46bd-8089-18e64b0a9abb_Method">
    <vt:lpwstr>Standard</vt:lpwstr>
  </property>
  <property fmtid="{D5CDD505-2E9C-101B-9397-08002B2CF9AE}" pid="5" name="MSIP_Label_5b58b62f-6f94-46bd-8089-18e64b0a9abb_Name">
    <vt:lpwstr>defa4170-0d19-0005-0004-bc88714345d2</vt:lpwstr>
  </property>
  <property fmtid="{D5CDD505-2E9C-101B-9397-08002B2CF9AE}" pid="6" name="MSIP_Label_5b58b62f-6f94-46bd-8089-18e64b0a9abb_SiteId">
    <vt:lpwstr>a6eb79fa-c4a9-4cce-818d-b85274d15305</vt:lpwstr>
  </property>
  <property fmtid="{D5CDD505-2E9C-101B-9397-08002B2CF9AE}" pid="7" name="MSIP_Label_5b58b62f-6f94-46bd-8089-18e64b0a9abb_ActionId">
    <vt:lpwstr>791c2f9d-7aea-4b22-a63f-00511a256926</vt:lpwstr>
  </property>
  <property fmtid="{D5CDD505-2E9C-101B-9397-08002B2CF9AE}" pid="8" name="MSIP_Label_5b58b62f-6f94-46bd-8089-18e64b0a9abb_ContentBits">
    <vt:lpwstr>0</vt:lpwstr>
  </property>
</Properties>
</file>