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621" r:id="rId2"/>
    <p:sldId id="622" r:id="rId3"/>
    <p:sldId id="623" r:id="rId4"/>
    <p:sldId id="624" r:id="rId5"/>
    <p:sldId id="625" r:id="rId6"/>
    <p:sldId id="626" r:id="rId7"/>
    <p:sldId id="627" r:id="rId8"/>
    <p:sldId id="628" r:id="rId9"/>
    <p:sldId id="629" r:id="rId10"/>
    <p:sldId id="630" r:id="rId11"/>
    <p:sldId id="631" r:id="rId12"/>
    <p:sldId id="632" r:id="rId13"/>
    <p:sldId id="633" r:id="rId14"/>
    <p:sldId id="636" r:id="rId15"/>
    <p:sldId id="637" r:id="rId16"/>
    <p:sldId id="638" r:id="rId17"/>
    <p:sldId id="639" r:id="rId18"/>
    <p:sldId id="640" r:id="rId19"/>
    <p:sldId id="641" r:id="rId20"/>
    <p:sldId id="642" r:id="rId21"/>
    <p:sldId id="643" r:id="rId22"/>
    <p:sldId id="644" r:id="rId23"/>
    <p:sldId id="645" r:id="rId24"/>
    <p:sldId id="646" r:id="rId25"/>
    <p:sldId id="647" r:id="rId26"/>
    <p:sldId id="648" r:id="rId27"/>
    <p:sldId id="634" r:id="rId28"/>
  </p:sldIdLst>
  <p:sldSz cx="9144000" cy="5143500" type="screen16x9"/>
  <p:notesSz cx="6669088" cy="9926638"/>
  <p:defaultTextStyle>
    <a:defPPr>
      <a:defRPr lang="en-US"/>
    </a:defPPr>
    <a:lvl1pPr marL="0" algn="l" defTabSz="408240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1pPr>
    <a:lvl2pPr marL="408240" algn="l" defTabSz="408240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2pPr>
    <a:lvl3pPr marL="816479" algn="l" defTabSz="408240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3pPr>
    <a:lvl4pPr marL="1224719" algn="l" defTabSz="408240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4pPr>
    <a:lvl5pPr marL="1632959" algn="l" defTabSz="408240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5pPr>
    <a:lvl6pPr marL="2041198" algn="l" defTabSz="408240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6pPr>
    <a:lvl7pPr marL="2449438" algn="l" defTabSz="408240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7pPr>
    <a:lvl8pPr marL="2857677" algn="l" defTabSz="408240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8pPr>
    <a:lvl9pPr marL="3265917" algn="l" defTabSz="408240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56" userDrawn="1">
          <p15:clr>
            <a:srgbClr val="A4A3A4"/>
          </p15:clr>
        </p15:guide>
        <p15:guide id="2" orient="horz" pos="183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354" userDrawn="1">
          <p15:clr>
            <a:srgbClr val="A4A3A4"/>
          </p15:clr>
        </p15:guide>
        <p15:guide id="5" pos="4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7572"/>
    <a:srgbClr val="4D6D92"/>
    <a:srgbClr val="CACACA"/>
    <a:srgbClr val="CCCCCC"/>
    <a:srgbClr val="7B8AA1"/>
    <a:srgbClr val="0F1F4B"/>
    <a:srgbClr val="2D3551"/>
    <a:srgbClr val="BA903B"/>
    <a:srgbClr val="BC923F"/>
    <a:srgbClr val="434A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92" autoAdjust="0"/>
    <p:restoredTop sz="94092" autoAdjust="0"/>
  </p:normalViewPr>
  <p:slideViewPr>
    <p:cSldViewPr snapToGrid="0" snapToObjects="1" showGuides="1">
      <p:cViewPr varScale="1">
        <p:scale>
          <a:sx n="147" d="100"/>
          <a:sy n="147" d="100"/>
        </p:scale>
        <p:origin x="420" y="126"/>
      </p:cViewPr>
      <p:guideLst>
        <p:guide orient="horz" pos="3056"/>
        <p:guide orient="horz" pos="183"/>
        <p:guide pos="2880"/>
        <p:guide pos="5354"/>
        <p:guide pos="4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7" d="100"/>
        <a:sy n="37" d="100"/>
      </p:scale>
      <p:origin x="0" y="45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2219D-D4D3-FA4A-92E0-2A4C329C198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7ACB3-A74C-8941-B9A9-3D3B5C7B9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608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EB116-49DD-EE4E-9E98-2D3C70FADE2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805A9-F618-A64C-A71F-F614A05E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127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08240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1pPr>
    <a:lvl2pPr marL="408240" algn="l" defTabSz="408240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2pPr>
    <a:lvl3pPr marL="816479" algn="l" defTabSz="408240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3pPr>
    <a:lvl4pPr marL="1224719" algn="l" defTabSz="408240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4pPr>
    <a:lvl5pPr marL="1632959" algn="l" defTabSz="408240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5pPr>
    <a:lvl6pPr marL="2041198" algn="l" defTabSz="408240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6pPr>
    <a:lvl7pPr marL="2449438" algn="l" defTabSz="408240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7pPr>
    <a:lvl8pPr marL="2857677" algn="l" defTabSz="408240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8pPr>
    <a:lvl9pPr marL="3265917" algn="l" defTabSz="408240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805A9-F618-A64C-A71F-F614A05E57E5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273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716D-6579-E840-A866-65A32A51B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3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hind the Sc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193062"/>
            <a:ext cx="9144000" cy="118411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3"/>
          </a:p>
        </p:txBody>
      </p:sp>
      <p:sp>
        <p:nvSpPr>
          <p:cNvPr id="22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3665349" y="3260385"/>
            <a:ext cx="1815751" cy="1883116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0" y="3260384"/>
            <a:ext cx="3656529" cy="1899190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7321986" y="1786"/>
            <a:ext cx="1820229" cy="3267419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5491043" y="-4167"/>
            <a:ext cx="1822610" cy="1632204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5490558" y="1629784"/>
            <a:ext cx="1822610" cy="1632203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1"/>
          <p:cNvSpPr txBox="1">
            <a:spLocks/>
          </p:cNvSpPr>
          <p:nvPr userDrawn="1"/>
        </p:nvSpPr>
        <p:spPr>
          <a:xfrm>
            <a:off x="8193273" y="4533504"/>
            <a:ext cx="348388" cy="273844"/>
          </a:xfrm>
          <a:prstGeom prst="rect">
            <a:avLst/>
          </a:prstGeom>
        </p:spPr>
        <p:txBody>
          <a:bodyPr vert="horz" lIns="81638" tIns="40819" rIns="81638" bIns="40819" rtlCol="0" anchor="ctr"/>
          <a:lstStyle>
            <a:defPPr>
              <a:defRPr lang="en-US"/>
            </a:defPPr>
            <a:lvl1pPr marL="0" algn="ctr" defTabSz="1088639" rtl="0" eaLnBrk="1" latinLnBrk="0" hangingPunct="1">
              <a:defRPr sz="24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1088639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278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917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556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3195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834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20472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9111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0B77E7-8D76-A248-9E9F-68FC055C9F4B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23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5491043" y="3269205"/>
            <a:ext cx="1819523" cy="1874295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7319605" y="3269205"/>
            <a:ext cx="1822610" cy="1874296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24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-1923" y="1316811"/>
            <a:ext cx="9145923" cy="2253680"/>
          </a:xfrm>
        </p:spPr>
        <p:txBody>
          <a:bodyPr anchor="t">
            <a:normAutofit/>
          </a:bodyPr>
          <a:lstStyle>
            <a:lvl1pPr marL="0" indent="0" algn="ctr">
              <a:buNone/>
              <a:defRPr sz="1125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  <a:endParaRPr lang="id-ID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7542" y="445575"/>
            <a:ext cx="348861" cy="248949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900">
                <a:solidFill>
                  <a:schemeClr val="bg1"/>
                </a:solidFill>
                <a:latin typeface="Roboto Regular"/>
                <a:cs typeface="Roboto Regular"/>
              </a:defRPr>
            </a:lvl1pPr>
          </a:lstStyle>
          <a:p>
            <a:fld id="{9E30716D-6579-E840-A866-65A32A51B0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5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100"/>
            </a:lvl1pPr>
          </a:lstStyle>
          <a:p>
            <a:r>
              <a:rPr lang="en-US" dirty="0"/>
              <a:t>Click to edit Master title style</a:t>
            </a: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o-R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2F9BC5-2C58-4C0A-8495-A4B8B4783121}" type="datetimeFigureOut">
              <a:rPr lang="ro-RO" altLang="ro-RO"/>
              <a:pPr/>
              <a:t>18.03.2024</a:t>
            </a:fld>
            <a:endParaRPr lang="ro-RO" alt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o-RO" alt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B9611-3FFE-4585-914C-2B0767074ACA}" type="slidenum">
              <a:rPr lang="ro-RO" altLang="ro-RO"/>
              <a:pPr/>
              <a:t>‹#›</a:t>
            </a:fld>
            <a:endParaRPr lang="ro-RO" altLang="ro-RO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5" t="16943" r="42435" b="44412"/>
          <a:stretch/>
        </p:blipFill>
        <p:spPr bwMode="auto">
          <a:xfrm>
            <a:off x="101080" y="249492"/>
            <a:ext cx="1280140" cy="70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856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226490" y="435218"/>
            <a:ext cx="319913" cy="29443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3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217728" tIns="108864" rIns="217728" bIns="10886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l">
              <a:defRPr sz="10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10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4826" y="445576"/>
            <a:ext cx="495300" cy="24856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900">
                <a:solidFill>
                  <a:schemeClr val="bg1"/>
                </a:solidFill>
                <a:latin typeface="Roboto Regular"/>
                <a:cs typeface="Roboto Regular"/>
              </a:defRPr>
            </a:lvl1pPr>
          </a:lstStyle>
          <a:p>
            <a:fld id="{9E30716D-6579-E840-A866-65A32A51B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Line 1"/>
          <p:cNvSpPr>
            <a:spLocks noChangeShapeType="1"/>
          </p:cNvSpPr>
          <p:nvPr userDrawn="1"/>
        </p:nvSpPr>
        <p:spPr bwMode="auto">
          <a:xfrm>
            <a:off x="679464" y="866775"/>
            <a:ext cx="7819302" cy="0"/>
          </a:xfrm>
          <a:prstGeom prst="line">
            <a:avLst/>
          </a:prstGeom>
          <a:noFill/>
          <a:ln w="28575" cap="flat" cmpd="sng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13"/>
          </a:p>
        </p:txBody>
      </p:sp>
      <p:pic>
        <p:nvPicPr>
          <p:cNvPr id="9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778" y="4399720"/>
            <a:ext cx="654843" cy="66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 userDrawn="1"/>
        </p:nvSpPr>
        <p:spPr>
          <a:xfrm>
            <a:off x="-3110" y="-3073"/>
            <a:ext cx="9144000" cy="20597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3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 dt="0"/>
  <p:txStyles>
    <p:titleStyle>
      <a:lvl1pPr algn="ctr" defTabSz="408199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Roboto Light"/>
          <a:ea typeface="+mj-ea"/>
          <a:cs typeface="Roboto Light"/>
        </a:defRPr>
      </a:lvl1pPr>
    </p:titleStyle>
    <p:bodyStyle>
      <a:lvl1pPr marL="306149" indent="-306149" algn="l" defTabSz="408199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Roboto Light"/>
          <a:ea typeface="+mn-ea"/>
          <a:cs typeface="Roboto Light"/>
        </a:defRPr>
      </a:lvl1pPr>
      <a:lvl2pPr marL="663323" indent="-255124" algn="l" defTabSz="408199" rtl="0" eaLnBrk="1" latinLnBrk="0" hangingPunct="1">
        <a:spcBef>
          <a:spcPct val="20000"/>
        </a:spcBef>
        <a:buFont typeface="Arial"/>
        <a:buChar char="–"/>
        <a:defRPr sz="1650" kern="1200">
          <a:solidFill>
            <a:schemeClr val="tx1"/>
          </a:solidFill>
          <a:latin typeface="Roboto Light"/>
          <a:ea typeface="+mn-ea"/>
          <a:cs typeface="Roboto Light"/>
        </a:defRPr>
      </a:lvl2pPr>
      <a:lvl3pPr marL="1020497" indent="-204099" algn="l" defTabSz="408199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tx1"/>
          </a:solidFill>
          <a:latin typeface="Roboto Light"/>
          <a:ea typeface="+mn-ea"/>
          <a:cs typeface="Roboto Light"/>
        </a:defRPr>
      </a:lvl3pPr>
      <a:lvl4pPr marL="1428696" indent="-204099" algn="l" defTabSz="408199" rtl="0" eaLnBrk="1" latinLnBrk="0" hangingPunct="1">
        <a:spcBef>
          <a:spcPct val="20000"/>
        </a:spcBef>
        <a:buFont typeface="Arial"/>
        <a:buChar char="–"/>
        <a:defRPr sz="1050" kern="1200">
          <a:solidFill>
            <a:schemeClr val="tx1"/>
          </a:solidFill>
          <a:latin typeface="Roboto Light"/>
          <a:ea typeface="+mn-ea"/>
          <a:cs typeface="Roboto Light"/>
        </a:defRPr>
      </a:lvl4pPr>
      <a:lvl5pPr marL="1836894" indent="-204099" algn="l" defTabSz="408199" rtl="0" eaLnBrk="1" latinLnBrk="0" hangingPunct="1">
        <a:spcBef>
          <a:spcPct val="20000"/>
        </a:spcBef>
        <a:buFont typeface="Arial"/>
        <a:buChar char="»"/>
        <a:defRPr sz="1050" kern="1200">
          <a:solidFill>
            <a:schemeClr val="tx1"/>
          </a:solidFill>
          <a:latin typeface="Roboto Light"/>
          <a:ea typeface="+mn-ea"/>
          <a:cs typeface="Roboto Light"/>
        </a:defRPr>
      </a:lvl5pPr>
      <a:lvl6pPr marL="2245093" indent="-204099" algn="l" defTabSz="408199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292" indent="-204099" algn="l" defTabSz="408199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491" indent="-204099" algn="l" defTabSz="408199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690" indent="-204099" algn="l" defTabSz="408199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8199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1pPr>
      <a:lvl2pPr marL="408199" algn="l" defTabSz="408199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2pPr>
      <a:lvl3pPr marL="816398" algn="l" defTabSz="408199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3pPr>
      <a:lvl4pPr marL="1224596" algn="l" defTabSz="408199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4pPr>
      <a:lvl5pPr marL="1632795" algn="l" defTabSz="408199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5pPr>
      <a:lvl6pPr marL="2040994" algn="l" defTabSz="408199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6pPr>
      <a:lvl7pPr marL="2449193" algn="l" defTabSz="408199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7pPr>
      <a:lvl8pPr marL="2857391" algn="l" defTabSz="408199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8pPr>
      <a:lvl9pPr marL="3265590" algn="l" defTabSz="408199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stefan.deaconu@ccir.ro" TargetMode="Externa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30716D-6579-E840-A866-65A32A51B07B}" type="slidenum">
              <a:rPr lang="en-US" smtClean="0"/>
              <a:pPr/>
              <a:t>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48" b="1428"/>
          <a:stretch/>
        </p:blipFill>
        <p:spPr>
          <a:xfrm>
            <a:off x="0" y="0"/>
            <a:ext cx="9144000" cy="51525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08204" y="4380122"/>
            <a:ext cx="4727944" cy="6526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68571" rtlCol="0" anchor="ctr" anchorCtr="0">
            <a:no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Raleway" panose="020B0003030101060003" pitchFamily="34" charset="0"/>
                <a:ea typeface="Roboto Black" panose="02000000000000000000" pitchFamily="2" charset="0"/>
              </a:rPr>
              <a:t>Curtea de Arbitraj Comercial Internaţional </a:t>
            </a:r>
            <a:endParaRPr lang="en-US" sz="2400" dirty="0">
              <a:solidFill>
                <a:schemeClr val="bg1"/>
              </a:solidFill>
              <a:latin typeface="Raleway" panose="020B0003030101060003" pitchFamily="34" charset="0"/>
              <a:ea typeface="Roboto Black" panose="02000000000000000000" pitchFamily="2" charset="0"/>
              <a:cs typeface="Roboto Black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357" y="268155"/>
            <a:ext cx="5083471" cy="6526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68571" rtlCol="0" anchor="ctr" anchorCtr="0">
            <a:noAutofit/>
          </a:bodyPr>
          <a:lstStyle/>
          <a:p>
            <a:pPr algn="ctr"/>
            <a:r>
              <a:rPr lang="it-IT" sz="2400" b="1" dirty="0">
                <a:latin typeface="Raleway"/>
              </a:rPr>
              <a:t>Arbitrajul comercial</a:t>
            </a:r>
            <a:r>
              <a:rPr lang="ro-RO" sz="2400" b="1" dirty="0">
                <a:latin typeface="Raleway"/>
              </a:rPr>
              <a:t> și procedura în fața instanței arbitrale</a:t>
            </a:r>
            <a:endParaRPr lang="en-US" sz="2400" b="1" dirty="0">
              <a:solidFill>
                <a:schemeClr val="bg1"/>
              </a:solidFill>
              <a:latin typeface="Raleway"/>
              <a:ea typeface="Roboto Black" panose="02000000000000000000" pitchFamily="2" charset="0"/>
              <a:cs typeface="Roboto Blac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1478" y="3437147"/>
            <a:ext cx="2321222" cy="6526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68571" rtlCol="0" anchor="ctr" anchorCtr="0">
            <a:noAutofit/>
          </a:bodyPr>
          <a:lstStyle/>
          <a:p>
            <a:pPr algn="ctr"/>
            <a:r>
              <a:rPr lang="ro-RO" sz="2400" b="1" dirty="0">
                <a:solidFill>
                  <a:schemeClr val="bg1"/>
                </a:solidFill>
                <a:latin typeface="Raleway" panose="020B0003030101060003" pitchFamily="34" charset="0"/>
                <a:ea typeface="Roboto Black" panose="02000000000000000000" pitchFamily="2" charset="0"/>
              </a:rPr>
              <a:t>Brăila</a:t>
            </a:r>
          </a:p>
          <a:p>
            <a:pPr algn="ctr"/>
            <a:r>
              <a:rPr lang="ro-RO" sz="2400" b="1" dirty="0">
                <a:solidFill>
                  <a:schemeClr val="bg1"/>
                </a:solidFill>
                <a:latin typeface="Raleway" panose="020B0003030101060003" pitchFamily="34" charset="0"/>
                <a:ea typeface="Roboto Black" panose="02000000000000000000" pitchFamily="2" charset="0"/>
                <a:cs typeface="Roboto Black"/>
              </a:rPr>
              <a:t>21.03.2024</a:t>
            </a:r>
            <a:endParaRPr lang="en-US" sz="2400" b="1" dirty="0">
              <a:solidFill>
                <a:schemeClr val="bg1"/>
              </a:solidFill>
              <a:latin typeface="Raleway" panose="020B0003030101060003" pitchFamily="34" charset="0"/>
              <a:ea typeface="Roboto Black" panose="02000000000000000000" pitchFamily="2" charset="0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312277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80" b="16048"/>
          <a:stretch/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30716D-6579-E840-A866-65A32A51B07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8197542" y="445575"/>
            <a:ext cx="348861" cy="248949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30716D-6579-E840-A866-65A32A51B07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8197542" y="445575"/>
            <a:ext cx="348861" cy="248949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30716D-6579-E840-A866-65A32A51B07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8197542" y="445575"/>
            <a:ext cx="348861" cy="248949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30716D-6579-E840-A866-65A32A51B07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8197542" y="445575"/>
            <a:ext cx="348861" cy="248949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30716D-6579-E840-A866-65A32A51B07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509284" y="2431312"/>
            <a:ext cx="6634715" cy="253298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5"/>
          </a:p>
        </p:txBody>
      </p:sp>
      <p:sp>
        <p:nvSpPr>
          <p:cNvPr id="10" name="Slide Number Placeholder 2"/>
          <p:cNvSpPr txBox="1">
            <a:spLocks/>
          </p:cNvSpPr>
          <p:nvPr/>
        </p:nvSpPr>
        <p:spPr>
          <a:xfrm>
            <a:off x="8197542" y="445575"/>
            <a:ext cx="348861" cy="248949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30716D-6579-E840-A866-65A32A51B07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6352" y="165323"/>
            <a:ext cx="6024771" cy="404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30" dirty="0">
                <a:solidFill>
                  <a:srgbClr val="4D6D9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Curtea de Arbitraj Comercial Internaţional </a:t>
            </a:r>
            <a:endParaRPr lang="en-US" sz="2030" dirty="0">
              <a:solidFill>
                <a:srgbClr val="4D6D9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/>
            </a:endParaRPr>
          </a:p>
        </p:txBody>
      </p:sp>
      <p:sp>
        <p:nvSpPr>
          <p:cNvPr id="12" name="Title 20"/>
          <p:cNvSpPr txBox="1">
            <a:spLocks/>
          </p:cNvSpPr>
          <p:nvPr/>
        </p:nvSpPr>
        <p:spPr>
          <a:xfrm>
            <a:off x="2530550" y="2431312"/>
            <a:ext cx="6514212" cy="2677646"/>
          </a:xfrm>
          <a:prstGeom prst="rect">
            <a:avLst/>
          </a:prstGeom>
        </p:spPr>
        <p:txBody>
          <a:bodyPr vert="horz" wrap="square" lIns="91430" tIns="45715" rIns="91430" bIns="45715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/>
            <a:r>
              <a:rPr lang="ro-RO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iecare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parte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îşi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poate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desemna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un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arbitru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iar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cei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doi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desemnaţi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către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părţi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desemnează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la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rândul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lor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un supra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arbitru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Există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o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competenţă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specializată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arbitrilor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arbitrii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Curţii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Arbitraj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fiind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specialişti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cu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înaltă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calificare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domeniul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dreptului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relaţiilor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comerciale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internaţionale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  <a:endParaRPr lang="ro-RO" altLang="en-US" sz="1200" dirty="0">
              <a:solidFill>
                <a:srgbClr val="737572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l"/>
            <a:endParaRPr lang="en-US" altLang="en-US" sz="1200" dirty="0">
              <a:solidFill>
                <a:srgbClr val="737572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l"/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Există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asemenea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o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confidenţialitate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şedinţelor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judecată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acestea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nefiind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publice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nicio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persoană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afară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părţi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neavând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acces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la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informaţiile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privind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activitatea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soluţionare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litigiilor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ceea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conferă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un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avantaj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major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faţă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justiţia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la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instanţele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judecătoreşti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statale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deoarece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oamenii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afaceri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general, nu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doresc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se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cunoască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public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anumite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informaţii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comerciale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din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interiorul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societăţii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lor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care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putea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fi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utilizate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ulterior de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către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competitori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48995" y="2107389"/>
            <a:ext cx="2032698" cy="2209864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5"/>
          </a:p>
        </p:txBody>
      </p:sp>
      <p:sp>
        <p:nvSpPr>
          <p:cNvPr id="14" name="TextBox 13"/>
          <p:cNvSpPr txBox="1"/>
          <p:nvPr/>
        </p:nvSpPr>
        <p:spPr>
          <a:xfrm>
            <a:off x="348995" y="2088086"/>
            <a:ext cx="1983079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Arbitrajul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comercial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realizat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Curtea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endParaRPr lang="ro-RO" sz="1300" dirty="0">
              <a:solidFill>
                <a:schemeClr val="bg1"/>
              </a:solidFill>
              <a:latin typeface="Roboto Light"/>
              <a:cs typeface="Roboto Light"/>
            </a:endParaRPr>
          </a:p>
          <a:p>
            <a:pPr algn="ctr">
              <a:lnSpc>
                <a:spcPct val="110000"/>
              </a:lnSpc>
            </a:pP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Arbitraj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Comercial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Internaţional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pe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lângă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Camera 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Comerţ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şi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Industrie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a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României</a:t>
            </a:r>
            <a:endParaRPr lang="en-US" sz="1300" dirty="0">
              <a:solidFill>
                <a:schemeClr val="bg1"/>
              </a:solidFill>
              <a:latin typeface="Roboto Black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164659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 txBox="1">
            <a:spLocks/>
          </p:cNvSpPr>
          <p:nvPr/>
        </p:nvSpPr>
        <p:spPr>
          <a:xfrm>
            <a:off x="8084128" y="367316"/>
            <a:ext cx="584951" cy="34719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30716D-6579-E840-A866-65A32A51B07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6351" y="136187"/>
            <a:ext cx="6024771" cy="404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30" dirty="0">
                <a:solidFill>
                  <a:srgbClr val="4D6D9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Curtea de Arbitraj Comercial Internaţional </a:t>
            </a:r>
            <a:endParaRPr lang="en-US" sz="2030" dirty="0">
              <a:solidFill>
                <a:srgbClr val="4D6D9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/>
            </a:endParaRPr>
          </a:p>
        </p:txBody>
      </p:sp>
      <p:sp>
        <p:nvSpPr>
          <p:cNvPr id="11" name="Title 20"/>
          <p:cNvSpPr txBox="1">
            <a:spLocks/>
          </p:cNvSpPr>
          <p:nvPr/>
        </p:nvSpPr>
        <p:spPr>
          <a:xfrm>
            <a:off x="4614530" y="2172000"/>
            <a:ext cx="4458587" cy="2677646"/>
          </a:xfrm>
          <a:prstGeom prst="rect">
            <a:avLst/>
          </a:prstGeom>
        </p:spPr>
        <p:txBody>
          <a:bodyPr vert="horz" wrap="square" lIns="91430" tIns="45715" rIns="91430" bIns="45715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just"/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Celeritatea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procedurilor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este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un alt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avantaj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procedura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arbitrală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desfăşurându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-se, de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regulă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parcursul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cel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mult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12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luni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arbitrajul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internaţional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6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luni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cel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intern. Nu in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ultimul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rând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reiterez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faptul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hotărârile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au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aceeaşi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valoare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ca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hotărârile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pronunţate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instanţele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judecată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statale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fiind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definitive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obligatorii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pentru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părţi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bucurându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-se de o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largă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recunoaştere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internaţională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deoarece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România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alături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alte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peste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100 de state, a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ratificat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Convenţia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Naţiunilor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Unite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încheiată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la New York,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1958 cu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privire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la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recunoaşterea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executarea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sentinţelor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străine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8"/>
          <a:stretch/>
        </p:blipFill>
        <p:spPr>
          <a:xfrm>
            <a:off x="-12701" y="900028"/>
            <a:ext cx="4598877" cy="42434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42884" y="1026140"/>
            <a:ext cx="4338083" cy="1030645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5"/>
          </a:p>
        </p:txBody>
      </p:sp>
      <p:sp>
        <p:nvSpPr>
          <p:cNvPr id="14" name="TextBox 13"/>
          <p:cNvSpPr txBox="1"/>
          <p:nvPr/>
        </p:nvSpPr>
        <p:spPr>
          <a:xfrm>
            <a:off x="4699591" y="1139812"/>
            <a:ext cx="4210493" cy="957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Arbitrajul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comercial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realizat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Curtea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endParaRPr lang="ro-RO" sz="1300" dirty="0">
              <a:solidFill>
                <a:schemeClr val="bg1"/>
              </a:solidFill>
              <a:latin typeface="Roboto Light"/>
              <a:cs typeface="Roboto Light"/>
            </a:endParaRPr>
          </a:p>
          <a:p>
            <a:pPr algn="ctr">
              <a:lnSpc>
                <a:spcPct val="110000"/>
              </a:lnSpc>
            </a:pP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Arbitraj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Comercial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Internaţional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pe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lângă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Camera 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Comerţ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şi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Industrie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a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României</a:t>
            </a:r>
            <a:endParaRPr lang="en-US" sz="1300" dirty="0">
              <a:solidFill>
                <a:schemeClr val="bg1"/>
              </a:solidFill>
              <a:latin typeface="Roboto Black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167599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3" b="47015"/>
          <a:stretch/>
        </p:blipFill>
        <p:spPr/>
      </p:pic>
      <p:sp>
        <p:nvSpPr>
          <p:cNvPr id="5" name="Slide Number Placeholder 2"/>
          <p:cNvSpPr txBox="1">
            <a:spLocks/>
          </p:cNvSpPr>
          <p:nvPr/>
        </p:nvSpPr>
        <p:spPr>
          <a:xfrm>
            <a:off x="8077039" y="326065"/>
            <a:ext cx="613305" cy="46074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30716D-6579-E840-A866-65A32A51B07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84966" y="2750820"/>
            <a:ext cx="6259033" cy="221347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5"/>
          </a:p>
        </p:txBody>
      </p:sp>
      <p:sp>
        <p:nvSpPr>
          <p:cNvPr id="12" name="TextBox 11"/>
          <p:cNvSpPr txBox="1"/>
          <p:nvPr/>
        </p:nvSpPr>
        <p:spPr>
          <a:xfrm>
            <a:off x="573440" y="174379"/>
            <a:ext cx="6024771" cy="404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30" dirty="0">
                <a:solidFill>
                  <a:srgbClr val="4D6D9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Curtea de Arbitraj Comercial Internaţional </a:t>
            </a:r>
            <a:endParaRPr lang="en-US" sz="2030" dirty="0">
              <a:solidFill>
                <a:srgbClr val="4D6D9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/>
            </a:endParaRPr>
          </a:p>
        </p:txBody>
      </p:sp>
      <p:sp>
        <p:nvSpPr>
          <p:cNvPr id="13" name="Title 20"/>
          <p:cNvSpPr txBox="1">
            <a:spLocks/>
          </p:cNvSpPr>
          <p:nvPr/>
        </p:nvSpPr>
        <p:spPr>
          <a:xfrm>
            <a:off x="2922070" y="2826356"/>
            <a:ext cx="6151045" cy="2092871"/>
          </a:xfrm>
          <a:prstGeom prst="rect">
            <a:avLst/>
          </a:prstGeom>
        </p:spPr>
        <p:txBody>
          <a:bodyPr vert="horz" wrap="square" lIns="91430" tIns="45715" rIns="91430" bIns="45715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/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comparaţie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cu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alte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instituţii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arbitraj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comercial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române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Curtea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Arbitraj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are o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serie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avantaje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date de:</a:t>
            </a:r>
            <a:endParaRPr lang="ro-RO" altLang="en-US" sz="1300" dirty="0">
              <a:solidFill>
                <a:srgbClr val="737572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l"/>
            <a:endParaRPr lang="en-US" altLang="en-US" sz="1300" dirty="0">
              <a:solidFill>
                <a:srgbClr val="737572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indent="-342900" algn="l">
              <a:buFont typeface="+mj-lt"/>
              <a:buAutoNum type="alphaLcParenR"/>
            </a:pP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reputaţia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instituţională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verificată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timp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fiind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cea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mai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veche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stabilă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instituţie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arbitrală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;</a:t>
            </a:r>
          </a:p>
          <a:p>
            <a:pPr marL="342900" indent="-342900" algn="l">
              <a:buFont typeface="+mj-lt"/>
              <a:buAutoNum type="alphaLcParenR"/>
            </a:pP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calitatea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arbitrilor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;</a:t>
            </a:r>
          </a:p>
          <a:p>
            <a:pPr marL="342900" indent="-342900" algn="l">
              <a:buFont typeface="+mj-lt"/>
              <a:buAutoNum type="alphaLcParenR"/>
            </a:pP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calitatea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hotărârilor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arbitrale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;</a:t>
            </a:r>
          </a:p>
          <a:p>
            <a:pPr marL="342900" indent="-342900" algn="l">
              <a:buFont typeface="+mj-lt"/>
              <a:buAutoNum type="alphaLcParenR"/>
            </a:pP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cooperarea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cu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instituţii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arbitrale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internaţionale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;</a:t>
            </a:r>
          </a:p>
          <a:p>
            <a:pPr marL="342900" indent="-342900" algn="l">
              <a:buFont typeface="+mj-lt"/>
              <a:buAutoNum type="alphaLcParenR"/>
            </a:pP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posibilitatea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Curţii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a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oferi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servicii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arbitraj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comercial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internaţional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nu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doar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intern.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6083" y="2129564"/>
            <a:ext cx="2103582" cy="2178633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5"/>
          </a:p>
        </p:txBody>
      </p:sp>
      <p:sp>
        <p:nvSpPr>
          <p:cNvPr id="15" name="TextBox 14"/>
          <p:cNvSpPr txBox="1"/>
          <p:nvPr/>
        </p:nvSpPr>
        <p:spPr>
          <a:xfrm>
            <a:off x="356082" y="2194520"/>
            <a:ext cx="2039788" cy="207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Arbitrajul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comercial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realizat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Curtea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endParaRPr lang="ro-RO" sz="1300" dirty="0">
              <a:solidFill>
                <a:schemeClr val="bg1"/>
              </a:solidFill>
              <a:latin typeface="Roboto Light"/>
              <a:cs typeface="Roboto Light"/>
            </a:endParaRPr>
          </a:p>
          <a:p>
            <a:pPr algn="ctr">
              <a:lnSpc>
                <a:spcPct val="110000"/>
              </a:lnSpc>
            </a:pP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Arbitraj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Comercial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Internaţional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pe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lângă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Camera 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Comerţ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şi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Industrie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a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României</a:t>
            </a:r>
            <a:endParaRPr lang="en-US" sz="1300" dirty="0">
              <a:solidFill>
                <a:schemeClr val="bg1"/>
              </a:solidFill>
              <a:latin typeface="Roboto Black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334444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/>
          <p:cNvPicPr>
            <a:picLocks noGrp="1" noChangeAspect="1"/>
          </p:cNvPicPr>
          <p:nvPr>
            <p:ph type="pic" sz="quarter" idx="2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4" b="31464"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>
            <a:off x="2558902" y="3086100"/>
            <a:ext cx="6585097" cy="187819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5"/>
          </a:p>
        </p:txBody>
      </p:sp>
      <p:sp>
        <p:nvSpPr>
          <p:cNvPr id="13" name="TextBox 12"/>
          <p:cNvSpPr txBox="1"/>
          <p:nvPr/>
        </p:nvSpPr>
        <p:spPr>
          <a:xfrm>
            <a:off x="559264" y="165323"/>
            <a:ext cx="6024771" cy="404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30" dirty="0">
                <a:solidFill>
                  <a:srgbClr val="4D6D9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Curtea de Arbitraj Comercial Internaţional </a:t>
            </a:r>
            <a:endParaRPr lang="en-US" sz="2030" dirty="0">
              <a:solidFill>
                <a:srgbClr val="4D6D9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/>
            </a:endParaRPr>
          </a:p>
        </p:txBody>
      </p:sp>
      <p:sp>
        <p:nvSpPr>
          <p:cNvPr id="14" name="Title 20"/>
          <p:cNvSpPr txBox="1">
            <a:spLocks/>
          </p:cNvSpPr>
          <p:nvPr/>
        </p:nvSpPr>
        <p:spPr>
          <a:xfrm>
            <a:off x="2608522" y="3204518"/>
            <a:ext cx="6464594" cy="1938982"/>
          </a:xfrm>
          <a:prstGeom prst="rect">
            <a:avLst/>
          </a:prstGeom>
        </p:spPr>
        <p:txBody>
          <a:bodyPr vert="horz" wrap="square" lIns="91430" tIns="45715" rIns="91430" bIns="45715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/>
            <a:r>
              <a:rPr lang="ro-RO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relaţie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cu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alte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instituţii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străine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Curtea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Arbitraj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:</a:t>
            </a:r>
            <a:endParaRPr lang="ro-RO" altLang="en-US" sz="1200" dirty="0">
              <a:solidFill>
                <a:srgbClr val="737572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l"/>
            <a:endParaRPr lang="en-US" altLang="en-US" sz="1200" dirty="0">
              <a:solidFill>
                <a:srgbClr val="737572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indent="-342900" algn="l">
              <a:buFont typeface="+mj-lt"/>
              <a:buAutoNum type="alphaLcParenR"/>
            </a:pP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are o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reputaţie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consolidată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timp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instituţie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arbitrală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legată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dreptul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român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teritoriul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României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celelalte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instituţii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pronunţând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hotărâri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cu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aplicarea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dreptului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român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sau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teritoriul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României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numai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sporadic;</a:t>
            </a:r>
          </a:p>
          <a:p>
            <a:pPr marL="342900" indent="-342900" algn="l">
              <a:buFont typeface="+mj-lt"/>
              <a:buAutoNum type="alphaLcParenR"/>
            </a:pP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are o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jurisprudenţă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bogată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arbitraj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cu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aplicarea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dreptului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român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;</a:t>
            </a:r>
          </a:p>
          <a:p>
            <a:pPr marL="342900" indent="-342900" algn="l">
              <a:buFont typeface="+mj-lt"/>
              <a:buAutoNum type="alphaLcParenR"/>
            </a:pP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are o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bază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materială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teritoriul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României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eficientă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pentru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desfăşurarea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procedurilor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0259" y="2122476"/>
            <a:ext cx="2053963" cy="2194777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5"/>
          </a:p>
        </p:txBody>
      </p:sp>
      <p:sp>
        <p:nvSpPr>
          <p:cNvPr id="16" name="TextBox 15"/>
          <p:cNvSpPr txBox="1"/>
          <p:nvPr/>
        </p:nvSpPr>
        <p:spPr>
          <a:xfrm>
            <a:off x="370258" y="2190768"/>
            <a:ext cx="2053963" cy="2058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Arbitrajul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comercial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realizat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Curtea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endParaRPr lang="ro-RO" sz="1300" dirty="0">
              <a:solidFill>
                <a:schemeClr val="bg1"/>
              </a:solidFill>
              <a:latin typeface="Roboto Light"/>
              <a:cs typeface="Roboto Light"/>
            </a:endParaRPr>
          </a:p>
          <a:p>
            <a:pPr algn="ctr">
              <a:lnSpc>
                <a:spcPct val="110000"/>
              </a:lnSpc>
            </a:pP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Arbitraj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Comercial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Internaţional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pe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lângă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Camera 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Comerţ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şi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Industrie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a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României</a:t>
            </a:r>
            <a:endParaRPr lang="en-US" sz="1300" dirty="0">
              <a:solidFill>
                <a:schemeClr val="bg1"/>
              </a:solidFill>
              <a:latin typeface="Roboto Black"/>
              <a:cs typeface="Roboto Black"/>
            </a:endParaRPr>
          </a:p>
        </p:txBody>
      </p:sp>
      <p:sp>
        <p:nvSpPr>
          <p:cNvPr id="17" name="Slide Number Placeholder 2"/>
          <p:cNvSpPr txBox="1">
            <a:spLocks/>
          </p:cNvSpPr>
          <p:nvPr/>
        </p:nvSpPr>
        <p:spPr>
          <a:xfrm>
            <a:off x="8077039" y="326065"/>
            <a:ext cx="613305" cy="46074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6931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  <p:bldP spid="15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074" y="992346"/>
            <a:ext cx="8066568" cy="394243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o-RO" sz="1200" u="sng" dirty="0"/>
              <a:t>Simplificare</a:t>
            </a:r>
            <a:r>
              <a:rPr lang="en-US" sz="1200" u="sng" dirty="0"/>
              <a:t>a </a:t>
            </a:r>
            <a:r>
              <a:rPr lang="ro-RO" sz="1200" u="sng" dirty="0"/>
              <a:t>r</a:t>
            </a:r>
            <a:r>
              <a:rPr lang="en-US" sz="1200" u="sng" dirty="0" err="1"/>
              <a:t>egulilor</a:t>
            </a:r>
            <a:r>
              <a:rPr lang="en-US" sz="1200" u="sng" dirty="0"/>
              <a:t> </a:t>
            </a:r>
            <a:r>
              <a:rPr lang="ro-RO" sz="1200" u="sng" dirty="0"/>
              <a:t>a</a:t>
            </a:r>
            <a:r>
              <a:rPr lang="en-US" sz="1200" u="sng" dirty="0" err="1"/>
              <a:t>rbitrale</a:t>
            </a:r>
            <a:endParaRPr lang="ro-RO" sz="1200" u="sng" dirty="0"/>
          </a:p>
          <a:p>
            <a:r>
              <a:rPr lang="en-US" sz="1200" dirty="0" err="1"/>
              <a:t>Proceduri</a:t>
            </a:r>
            <a:r>
              <a:rPr lang="en-US" sz="1200" dirty="0"/>
              <a:t> </a:t>
            </a:r>
            <a:r>
              <a:rPr lang="en-US" sz="1200" dirty="0" err="1"/>
              <a:t>simplificate</a:t>
            </a:r>
            <a:r>
              <a:rPr lang="en-US" sz="1200" dirty="0"/>
              <a:t>, de </a:t>
            </a:r>
            <a:r>
              <a:rPr lang="en-US" sz="1200" dirty="0" err="1"/>
              <a:t>urgenta</a:t>
            </a:r>
            <a:r>
              <a:rPr lang="en-US" sz="1200" dirty="0"/>
              <a:t>, de </a:t>
            </a:r>
            <a:r>
              <a:rPr lang="en-US" sz="1200" dirty="0" err="1"/>
              <a:t>suport</a:t>
            </a:r>
            <a:r>
              <a:rPr lang="en-US" sz="1200" dirty="0"/>
              <a:t> &amp; de </a:t>
            </a:r>
            <a:r>
              <a:rPr lang="en-US" sz="1200" dirty="0" err="1"/>
              <a:t>asistenta</a:t>
            </a:r>
            <a:r>
              <a:rPr lang="en-US" sz="1200" dirty="0"/>
              <a:t>;</a:t>
            </a:r>
          </a:p>
          <a:p>
            <a:r>
              <a:rPr lang="en-US" sz="1200" dirty="0" err="1"/>
              <a:t>Proceduri</a:t>
            </a:r>
            <a:r>
              <a:rPr lang="en-US" sz="1200" dirty="0"/>
              <a:t> </a:t>
            </a:r>
            <a:r>
              <a:rPr lang="en-US" sz="1200" dirty="0" err="1"/>
              <a:t>complexe</a:t>
            </a:r>
            <a:r>
              <a:rPr lang="en-US" sz="1200" dirty="0"/>
              <a:t>, maxim o </a:t>
            </a:r>
            <a:r>
              <a:rPr lang="ro-RO" sz="1200" dirty="0"/>
              <a:t>etapă scrisa şi una orală</a:t>
            </a:r>
            <a:r>
              <a:rPr lang="en-US" sz="1200" dirty="0"/>
              <a:t>, maxim </a:t>
            </a:r>
            <a:r>
              <a:rPr lang="en-US" sz="1200" dirty="0" err="1"/>
              <a:t>doua</a:t>
            </a:r>
            <a:r>
              <a:rPr lang="en-US" sz="1200" dirty="0"/>
              <a:t> </a:t>
            </a:r>
            <a:r>
              <a:rPr lang="en-US" sz="1200" dirty="0" err="1"/>
              <a:t>serii</a:t>
            </a:r>
            <a:r>
              <a:rPr lang="en-US" sz="1200" dirty="0"/>
              <a:t> de </a:t>
            </a:r>
            <a:r>
              <a:rPr lang="en-US" sz="1200" dirty="0" err="1"/>
              <a:t>depuneri</a:t>
            </a:r>
            <a:r>
              <a:rPr lang="en-US" sz="1200" dirty="0"/>
              <a:t> </a:t>
            </a:r>
            <a:r>
              <a:rPr lang="en-US" sz="1200" dirty="0" err="1"/>
              <a:t>documente</a:t>
            </a:r>
            <a:r>
              <a:rPr lang="en-US" sz="1200" dirty="0"/>
              <a:t>;</a:t>
            </a:r>
            <a:endParaRPr lang="ro-RO" sz="1200" dirty="0"/>
          </a:p>
          <a:p>
            <a:r>
              <a:rPr lang="en-US" sz="1200" dirty="0" err="1"/>
              <a:t>Procedura</a:t>
            </a:r>
            <a:r>
              <a:rPr lang="en-US" sz="1200" dirty="0"/>
              <a:t> </a:t>
            </a:r>
            <a:r>
              <a:rPr lang="en-US" sz="1200" dirty="0" err="1"/>
              <a:t>scrisa</a:t>
            </a:r>
            <a:r>
              <a:rPr lang="en-US" sz="1200" dirty="0"/>
              <a:t> </a:t>
            </a:r>
            <a:r>
              <a:rPr lang="en-US" sz="1200" dirty="0" err="1"/>
              <a:t>exclusiva</a:t>
            </a:r>
            <a:r>
              <a:rPr lang="en-US" sz="1200" dirty="0"/>
              <a:t>;</a:t>
            </a:r>
            <a:endParaRPr lang="ro-RO" sz="1200" dirty="0"/>
          </a:p>
          <a:p>
            <a:pPr>
              <a:buNone/>
            </a:pPr>
            <a:r>
              <a:rPr lang="ro-RO" sz="1200" u="sng" dirty="0"/>
              <a:t>Celeritate</a:t>
            </a:r>
            <a:r>
              <a:rPr lang="ro-RO" sz="1200" dirty="0"/>
              <a:t> </a:t>
            </a:r>
          </a:p>
          <a:p>
            <a:r>
              <a:rPr lang="ro-RO" sz="1200" dirty="0"/>
              <a:t>Scurtarea termenelor</a:t>
            </a:r>
            <a:r>
              <a:rPr lang="en-US" sz="1200" dirty="0"/>
              <a:t>;</a:t>
            </a:r>
            <a:endParaRPr lang="ro-RO" sz="1200" dirty="0"/>
          </a:p>
          <a:p>
            <a:r>
              <a:rPr lang="ro-RO" sz="1200" dirty="0"/>
              <a:t>Arbitru de urgenţă</a:t>
            </a:r>
            <a:r>
              <a:rPr lang="en-US" sz="1200" dirty="0"/>
              <a:t>;</a:t>
            </a:r>
            <a:endParaRPr lang="ro-RO" sz="1200" dirty="0"/>
          </a:p>
          <a:p>
            <a:r>
              <a:rPr lang="ro-RO" sz="1200" dirty="0"/>
              <a:t>Sancţionarea arbitrilor pentru nerespectarea termenelor de redactare a hotărârilor</a:t>
            </a:r>
          </a:p>
          <a:p>
            <a:pPr>
              <a:buNone/>
            </a:pPr>
            <a:r>
              <a:rPr lang="ro-RO" sz="1200" u="sng" dirty="0"/>
              <a:t>Reducerea costurilor</a:t>
            </a:r>
          </a:p>
          <a:p>
            <a:r>
              <a:rPr lang="ro-RO" sz="1200" dirty="0"/>
              <a:t>Grile separate pentru proceduri simplificate, cu costuri semnificativ reduse</a:t>
            </a:r>
            <a:r>
              <a:rPr lang="en-US" sz="1200" dirty="0"/>
              <a:t>;</a:t>
            </a:r>
            <a:endParaRPr lang="ro-RO" sz="1200" dirty="0"/>
          </a:p>
          <a:p>
            <a:pPr>
              <a:buNone/>
            </a:pPr>
            <a:r>
              <a:rPr lang="ro-RO" sz="1200" u="sng" dirty="0"/>
              <a:t>Diversitate</a:t>
            </a:r>
          </a:p>
          <a:p>
            <a:r>
              <a:rPr lang="ro-RO" sz="1200" dirty="0"/>
              <a:t>Liste de arbitri deschise</a:t>
            </a:r>
            <a:r>
              <a:rPr lang="en-US" sz="1200" dirty="0"/>
              <a:t>;</a:t>
            </a:r>
            <a:endParaRPr lang="ro-RO" sz="1200" dirty="0"/>
          </a:p>
          <a:p>
            <a:r>
              <a:rPr lang="ro-RO" sz="1200" dirty="0"/>
              <a:t>Încurajarea numirii femeilor în poziţia de arbitru</a:t>
            </a:r>
            <a:r>
              <a:rPr lang="en-US" sz="1200" dirty="0"/>
              <a:t>;</a:t>
            </a:r>
            <a:endParaRPr lang="ro-RO" sz="1200" dirty="0"/>
          </a:p>
          <a:p>
            <a:pPr>
              <a:buNone/>
            </a:pPr>
            <a:r>
              <a:rPr lang="ro-RO" sz="1200" u="sng" dirty="0"/>
              <a:t>Transparenţă</a:t>
            </a:r>
          </a:p>
          <a:p>
            <a:r>
              <a:rPr lang="ro-RO" sz="1200" dirty="0"/>
              <a:t>Publicarea compunerii tribunalelor arbitrale</a:t>
            </a:r>
            <a:r>
              <a:rPr lang="en-US" sz="1200" dirty="0"/>
              <a:t>;</a:t>
            </a:r>
            <a:endParaRPr lang="ro-RO" sz="1200" dirty="0"/>
          </a:p>
          <a:p>
            <a:r>
              <a:rPr lang="ro-RO" sz="1200" dirty="0"/>
              <a:t>Comunicarea motivării deciziilor curţii</a:t>
            </a:r>
            <a:r>
              <a:rPr lang="en-US" sz="1200" dirty="0"/>
              <a:t> (</a:t>
            </a:r>
            <a:r>
              <a:rPr lang="en-US" sz="1200" dirty="0" err="1"/>
              <a:t>obligatoriu</a:t>
            </a:r>
            <a:r>
              <a:rPr lang="en-US" sz="1200" dirty="0"/>
              <a:t> in </a:t>
            </a:r>
            <a:r>
              <a:rPr lang="en-US" sz="1200" dirty="0" err="1"/>
              <a:t>chestiunile</a:t>
            </a:r>
            <a:r>
              <a:rPr lang="en-US" sz="1200" dirty="0"/>
              <a:t> legate de </a:t>
            </a:r>
            <a:r>
              <a:rPr lang="en-US" sz="1200" dirty="0" err="1"/>
              <a:t>administrarea</a:t>
            </a:r>
            <a:r>
              <a:rPr lang="en-US" sz="1200" dirty="0"/>
              <a:t> </a:t>
            </a:r>
            <a:r>
              <a:rPr lang="en-US" sz="1200" dirty="0" err="1"/>
              <a:t>arbitrajului</a:t>
            </a:r>
            <a:r>
              <a:rPr lang="en-US" sz="1200" dirty="0"/>
              <a:t>)</a:t>
            </a:r>
            <a:r>
              <a:rPr lang="ro-RO" sz="1200" dirty="0"/>
              <a:t>.</a:t>
            </a:r>
            <a:endParaRPr lang="en-US" sz="1200" dirty="0"/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8077039" y="326065"/>
            <a:ext cx="613305" cy="46074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dirty="0"/>
              <a:t>13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19200" y="354074"/>
            <a:ext cx="6939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solidFill>
                  <a:srgbClr val="4D6D9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Tendințe globale în arbitraj</a:t>
            </a:r>
            <a:endParaRPr lang="en-US" sz="2400" dirty="0">
              <a:solidFill>
                <a:srgbClr val="4D6D9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140088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781" y="1056140"/>
            <a:ext cx="8087833" cy="367889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o-RO" sz="1500" u="sng" dirty="0"/>
              <a:t>Lista de arbitri</a:t>
            </a:r>
            <a:endParaRPr lang="en-GB" sz="1500" u="sng" dirty="0"/>
          </a:p>
          <a:p>
            <a:pPr algn="just"/>
            <a:r>
              <a:rPr lang="ro-RO" sz="1500" dirty="0"/>
              <a:t>Admiteri anuale;</a:t>
            </a:r>
            <a:endParaRPr lang="en-GB" sz="1500" dirty="0"/>
          </a:p>
          <a:p>
            <a:pPr algn="just"/>
            <a:r>
              <a:rPr lang="ro-RO" sz="1500" dirty="0"/>
              <a:t>Eliminarea barierelor formale;</a:t>
            </a:r>
            <a:endParaRPr lang="en-GB" sz="1500" dirty="0"/>
          </a:p>
          <a:p>
            <a:pPr algn="just">
              <a:spcAft>
                <a:spcPts val="450"/>
              </a:spcAft>
            </a:pPr>
            <a:r>
              <a:rPr lang="ro-RO" sz="1500" dirty="0"/>
              <a:t>Diversitatea expertizelor: mediul academic, practicieni în drept, sistemul judiciar, organe administrative.</a:t>
            </a:r>
          </a:p>
          <a:p>
            <a:pPr marL="0" indent="0" algn="just">
              <a:spcAft>
                <a:spcPts val="450"/>
              </a:spcAft>
              <a:buNone/>
            </a:pPr>
            <a:r>
              <a:rPr lang="ro-RO" sz="1500" u="sng" dirty="0"/>
              <a:t>Reguli de procedură arbitrală în acord cu cele internaționale</a:t>
            </a:r>
            <a:endParaRPr lang="en-GB" sz="1500" u="sng" dirty="0"/>
          </a:p>
          <a:p>
            <a:pPr algn="just">
              <a:spcAft>
                <a:spcPts val="450"/>
              </a:spcAft>
            </a:pPr>
            <a:r>
              <a:rPr lang="en-GB" sz="1500" dirty="0" err="1"/>
              <a:t>Simplifica</a:t>
            </a:r>
            <a:r>
              <a:rPr lang="ro-RO" sz="1500" dirty="0"/>
              <a:t>re</a:t>
            </a:r>
            <a:r>
              <a:rPr lang="en-GB" sz="1500" dirty="0"/>
              <a:t>, </a:t>
            </a:r>
            <a:r>
              <a:rPr lang="ro-RO" sz="1500" dirty="0"/>
              <a:t>eliminarea aspectelor judiciare</a:t>
            </a:r>
            <a:r>
              <a:rPr lang="en-GB" sz="1500" dirty="0"/>
              <a:t>, </a:t>
            </a:r>
            <a:r>
              <a:rPr lang="en-GB" sz="1500" dirty="0" err="1"/>
              <a:t>transparen</a:t>
            </a:r>
            <a:r>
              <a:rPr lang="ro-RO" sz="1500" dirty="0"/>
              <a:t>ță.</a:t>
            </a:r>
            <a:endParaRPr lang="en-GB" sz="1500" dirty="0"/>
          </a:p>
          <a:p>
            <a:pPr marL="0" indent="0" algn="just">
              <a:buNone/>
            </a:pPr>
            <a:r>
              <a:rPr lang="ro-RO" sz="1500" u="sng" dirty="0"/>
              <a:t>A</a:t>
            </a:r>
            <a:r>
              <a:rPr lang="en-GB" sz="1500" u="sng" dirty="0" err="1"/>
              <a:t>rbitra</a:t>
            </a:r>
            <a:r>
              <a:rPr lang="ro-RO" sz="1500" u="sng" dirty="0"/>
              <a:t>j</a:t>
            </a:r>
            <a:r>
              <a:rPr lang="en-GB" sz="1500" u="sng" dirty="0"/>
              <a:t> </a:t>
            </a:r>
            <a:r>
              <a:rPr lang="ro-RO" sz="1500" u="sng" dirty="0"/>
              <a:t>s</a:t>
            </a:r>
            <a:r>
              <a:rPr lang="en-GB" sz="1500" u="sng" dirty="0" err="1"/>
              <a:t>peciali</a:t>
            </a:r>
            <a:r>
              <a:rPr lang="ro-RO" sz="1500" u="sng" dirty="0"/>
              <a:t>zat</a:t>
            </a:r>
            <a:endParaRPr lang="en-GB" sz="1500" u="sng" dirty="0"/>
          </a:p>
          <a:p>
            <a:pPr algn="just"/>
            <a:r>
              <a:rPr lang="en-GB" sz="1500" dirty="0" err="1"/>
              <a:t>Secti</a:t>
            </a:r>
            <a:r>
              <a:rPr lang="ro-RO" sz="1500" dirty="0"/>
              <a:t>uni</a:t>
            </a:r>
            <a:r>
              <a:rPr lang="en-GB" sz="1500" dirty="0"/>
              <a:t> (</a:t>
            </a:r>
            <a:r>
              <a:rPr lang="ro-RO" sz="1500" dirty="0"/>
              <a:t>de ex.</a:t>
            </a:r>
            <a:r>
              <a:rPr lang="en-GB" sz="1500" dirty="0"/>
              <a:t> </a:t>
            </a:r>
            <a:r>
              <a:rPr lang="en-US" sz="1500" dirty="0"/>
              <a:t>p</a:t>
            </a:r>
            <a:r>
              <a:rPr lang="ro-RO" sz="1500" dirty="0"/>
              <a:t>entru </a:t>
            </a:r>
            <a:r>
              <a:rPr lang="en-GB" sz="1500" dirty="0" err="1"/>
              <a:t>proced</a:t>
            </a:r>
            <a:r>
              <a:rPr lang="ro-RO" sz="1500" dirty="0"/>
              <a:t>uri</a:t>
            </a:r>
            <a:r>
              <a:rPr lang="en-GB" sz="1500" dirty="0"/>
              <a:t> </a:t>
            </a:r>
            <a:r>
              <a:rPr lang="ro-RO" sz="1500" dirty="0"/>
              <a:t>î</a:t>
            </a:r>
            <a:r>
              <a:rPr lang="en-GB" sz="1500" dirty="0"/>
              <a:t>n </a:t>
            </a:r>
            <a:r>
              <a:rPr lang="ro-RO" sz="1500" dirty="0"/>
              <a:t>engleză</a:t>
            </a:r>
            <a:r>
              <a:rPr lang="en-GB" sz="1500" dirty="0"/>
              <a:t>, </a:t>
            </a:r>
            <a:r>
              <a:rPr lang="ro-RO" sz="1500" dirty="0"/>
              <a:t>franceză</a:t>
            </a:r>
            <a:r>
              <a:rPr lang="en-GB" sz="1500" dirty="0"/>
              <a:t>, </a:t>
            </a:r>
            <a:r>
              <a:rPr lang="en-GB" sz="1500" dirty="0" err="1"/>
              <a:t>german</a:t>
            </a:r>
            <a:r>
              <a:rPr lang="ro-RO" sz="1500" dirty="0"/>
              <a:t>ă</a:t>
            </a:r>
            <a:r>
              <a:rPr lang="en-GB" sz="1500" dirty="0"/>
              <a:t>)</a:t>
            </a:r>
            <a:r>
              <a:rPr lang="ro-RO" sz="1500" dirty="0"/>
              <a:t>;</a:t>
            </a:r>
            <a:endParaRPr lang="en-GB" sz="1500" dirty="0"/>
          </a:p>
          <a:p>
            <a:pPr algn="just">
              <a:buNone/>
            </a:pPr>
            <a:r>
              <a:rPr lang="ro-RO" sz="1500" u="sng" dirty="0"/>
              <a:t>O nouă abordare față de experți</a:t>
            </a:r>
            <a:endParaRPr lang="en-GB" sz="1500" u="sng" dirty="0"/>
          </a:p>
          <a:p>
            <a:pPr algn="just"/>
            <a:r>
              <a:rPr lang="en-GB" sz="1500" dirty="0" err="1"/>
              <a:t>Autonom</a:t>
            </a:r>
            <a:r>
              <a:rPr lang="ro-RO" sz="1500" dirty="0"/>
              <a:t>ia</a:t>
            </a:r>
            <a:r>
              <a:rPr lang="en-GB" sz="1500" dirty="0"/>
              <a:t> </a:t>
            </a:r>
            <a:r>
              <a:rPr lang="ro-RO" sz="1500" dirty="0"/>
              <a:t>părților </a:t>
            </a:r>
            <a:r>
              <a:rPr lang="en-GB" sz="1500" dirty="0"/>
              <a:t>– </a:t>
            </a:r>
            <a:r>
              <a:rPr lang="ro-RO" sz="1500" dirty="0"/>
              <a:t>desemnări în afara listei Curții; </a:t>
            </a:r>
          </a:p>
          <a:p>
            <a:pPr algn="just"/>
            <a:r>
              <a:rPr lang="ro-RO" sz="1500" dirty="0"/>
              <a:t>Desemnare</a:t>
            </a:r>
            <a:r>
              <a:rPr lang="en-US" sz="1500" dirty="0"/>
              <a:t>a</a:t>
            </a:r>
            <a:r>
              <a:rPr lang="ro-RO" sz="1500" dirty="0"/>
              <a:t> transparentă a unui expert de către tribunal. </a:t>
            </a:r>
            <a:endParaRPr lang="en-GB" sz="1500" dirty="0"/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8077039" y="326065"/>
            <a:ext cx="613305" cy="46074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dirty="0"/>
              <a:t>14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19200" y="327026"/>
            <a:ext cx="6939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solidFill>
                  <a:srgbClr val="4D6D9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Obiectivele Curții</a:t>
            </a:r>
            <a:endParaRPr lang="en-US" sz="2400" dirty="0">
              <a:solidFill>
                <a:srgbClr val="4D6D9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149348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340" y="1113588"/>
            <a:ext cx="8130361" cy="3726414"/>
          </a:xfrm>
        </p:spPr>
        <p:txBody>
          <a:bodyPr>
            <a:normAutofit/>
          </a:bodyPr>
          <a:lstStyle/>
          <a:p>
            <a:pPr lvl="0"/>
            <a:r>
              <a:rPr lang="en-US" sz="1500" dirty="0" err="1"/>
              <a:t>Principalul</a:t>
            </a:r>
            <a:r>
              <a:rPr lang="en-US" sz="1500" dirty="0"/>
              <a:t> </a:t>
            </a:r>
            <a:r>
              <a:rPr lang="en-US" sz="1500" dirty="0" err="1"/>
              <a:t>obiectiv</a:t>
            </a:r>
            <a:r>
              <a:rPr lang="en-US" sz="1500" dirty="0"/>
              <a:t> </a:t>
            </a:r>
            <a:r>
              <a:rPr lang="ro-RO" sz="1500" dirty="0"/>
              <a:t>a constat în </a:t>
            </a:r>
            <a:r>
              <a:rPr lang="ro-RO" sz="1500" u="sng" dirty="0"/>
              <a:t>simplificarea</a:t>
            </a:r>
            <a:r>
              <a:rPr lang="ro-RO" sz="1500" dirty="0"/>
              <a:t> Regulilor de arbitraj (ex. eliminarea „arbitrului supleant”);</a:t>
            </a:r>
            <a:endParaRPr lang="en-US" sz="1500" dirty="0"/>
          </a:p>
          <a:p>
            <a:pPr lvl="0"/>
            <a:r>
              <a:rPr lang="ro-RO" sz="1500" dirty="0"/>
              <a:t>Măsuri pentru </a:t>
            </a:r>
            <a:r>
              <a:rPr lang="ro-RO" sz="1500" u="sng" dirty="0" err="1"/>
              <a:t>de-judicializare</a:t>
            </a:r>
            <a:r>
              <a:rPr lang="ro-RO" sz="1500" dirty="0"/>
              <a:t> – îndepărtarea de formalismul instanţelor naţionale;</a:t>
            </a:r>
            <a:endParaRPr lang="en-US" sz="1500" dirty="0"/>
          </a:p>
          <a:p>
            <a:pPr lvl="0"/>
            <a:r>
              <a:rPr lang="ro-RO" sz="1500" dirty="0"/>
              <a:t>Sporirea </a:t>
            </a:r>
            <a:r>
              <a:rPr lang="ro-RO" sz="1500" u="sng" dirty="0"/>
              <a:t>eficienţei</a:t>
            </a:r>
            <a:r>
              <a:rPr lang="ro-RO" sz="1500" dirty="0"/>
              <a:t> – prin reglementarea conexării dosarelor arbitrale;</a:t>
            </a:r>
            <a:endParaRPr lang="en-US" sz="1500" dirty="0"/>
          </a:p>
          <a:p>
            <a:pPr lvl="0"/>
            <a:r>
              <a:rPr lang="ro-RO" sz="1500" u="sng" dirty="0"/>
              <a:t>Delimitare clară a etapelor procesuale</a:t>
            </a:r>
            <a:r>
              <a:rPr lang="ro-RO" sz="1500" dirty="0"/>
              <a:t> – etapa scrisă, orală, probe, administrarea cauzei;</a:t>
            </a:r>
            <a:endParaRPr lang="en-US" sz="1500" dirty="0"/>
          </a:p>
          <a:p>
            <a:pPr lvl="0"/>
            <a:r>
              <a:rPr lang="ro-RO" sz="1500" dirty="0"/>
              <a:t>Creşterea </a:t>
            </a:r>
            <a:r>
              <a:rPr lang="ro-RO" sz="1500" u="sng" dirty="0"/>
              <a:t>transparenţei</a:t>
            </a:r>
            <a:r>
              <a:rPr lang="ro-RO" sz="1500" dirty="0"/>
              <a:t>;</a:t>
            </a:r>
            <a:endParaRPr lang="en-US" sz="1500" dirty="0"/>
          </a:p>
          <a:p>
            <a:pPr lvl="0"/>
            <a:r>
              <a:rPr lang="ro-RO" sz="1500" dirty="0"/>
              <a:t>Consolidarea </a:t>
            </a:r>
            <a:r>
              <a:rPr lang="ro-RO" sz="1500" u="sng" dirty="0"/>
              <a:t>imparţialităţii şi independenţei</a:t>
            </a:r>
            <a:r>
              <a:rPr lang="ro-RO" sz="1500" dirty="0"/>
              <a:t>: prevederi clare pentru recuzarea arbitrilor; alinierea la cele mai bune practici din arbitraj; sancţiuni mai stricte pentru conflictul de interese;</a:t>
            </a:r>
            <a:endParaRPr lang="en-US" sz="1500" dirty="0"/>
          </a:p>
          <a:p>
            <a:r>
              <a:rPr lang="ro-RO" sz="1500" dirty="0"/>
              <a:t>Introducerea </a:t>
            </a:r>
            <a:r>
              <a:rPr lang="ro-RO" sz="1500" u="sng" dirty="0"/>
              <a:t>Arbitrului de urgenţă</a:t>
            </a:r>
            <a:r>
              <a:rPr lang="ro-RO" sz="1500" dirty="0"/>
              <a:t>.</a:t>
            </a:r>
            <a:endParaRPr lang="en-US" sz="1500" dirty="0"/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8077039" y="326065"/>
            <a:ext cx="613305" cy="46074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dirty="0"/>
              <a:t>15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327026"/>
            <a:ext cx="6939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solidFill>
                  <a:srgbClr val="4D6D9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Obiectivele Curții</a:t>
            </a:r>
            <a:endParaRPr lang="en-US" sz="2400" dirty="0">
              <a:solidFill>
                <a:srgbClr val="4D6D9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36714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1488" y="1040005"/>
            <a:ext cx="8038213" cy="342702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None/>
              <a:tabLst>
                <a:tab pos="89297" algn="l"/>
                <a:tab pos="302419" algn="l"/>
              </a:tabLst>
            </a:pPr>
            <a:r>
              <a:rPr lang="en-US" altLang="en-US" b="1" dirty="0">
                <a:latin typeface="Calibri" pitchFamily="34" charset="0"/>
              </a:rPr>
              <a:t>S</a:t>
            </a:r>
            <a:r>
              <a:rPr lang="ro-RO" altLang="en-US" b="1" dirty="0">
                <a:latin typeface="Calibri" pitchFamily="34" charset="0"/>
              </a:rPr>
              <a:t>implificare, eficientizare şi transparentizarea prin</a:t>
            </a:r>
            <a:r>
              <a:rPr lang="ro-RO" altLang="en-US" dirty="0">
                <a:latin typeface="Calibri" pitchFamily="34" charset="0"/>
              </a:rPr>
              <a:t>:</a:t>
            </a:r>
            <a:endParaRPr lang="ro-RO" alt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33388" algn="just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89297" algn="l"/>
                <a:tab pos="302419" algn="l"/>
              </a:tabLst>
            </a:pP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delimitarea clară a etapelor procedurale: conferinţa privind administrarea cauzei şi calendarul procedural provizoriu; faza scrisă împărţită în două etape;</a:t>
            </a:r>
            <a:endParaRPr lang="ro-RO" altLang="en-US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433388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89297" algn="l"/>
                <a:tab pos="302419" algn="l"/>
              </a:tabLst>
            </a:pP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arbitrul de urgenţă – măsuri provizorii şi asigurătorii înainte de iniţierea arbitrajului</a:t>
            </a: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;</a:t>
            </a:r>
          </a:p>
          <a:p>
            <a:pPr marL="433388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89297" algn="l"/>
                <a:tab pos="302419" algn="l"/>
              </a:tabLst>
            </a:pP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conexarea dosarelor arbitrale;</a:t>
            </a:r>
            <a:endParaRPr lang="ro-RO" altLang="en-US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433388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89297" algn="l"/>
                <a:tab pos="302419" algn="l"/>
              </a:tabLst>
            </a:pP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numărul de arbitri şi numirea acestora;</a:t>
            </a:r>
            <a:endParaRPr lang="ro-RO" altLang="en-US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433388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89297" algn="l"/>
                <a:tab pos="302419" algn="l"/>
              </a:tabLst>
            </a:pPr>
            <a:r>
              <a:rPr lang="en-US" altLang="en-US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disjungerea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procedurii (</a:t>
            </a:r>
            <a:r>
              <a:rPr lang="ro-RO" altLang="en-US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bifurcation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).</a:t>
            </a:r>
          </a:p>
          <a:p>
            <a:pPr marL="433388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89297" algn="l"/>
                <a:tab pos="302419" algn="l"/>
              </a:tabLst>
            </a:pPr>
            <a:endParaRPr lang="ro-RO" altLang="en-US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8077039" y="326065"/>
            <a:ext cx="613305" cy="46074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dirty="0"/>
              <a:t>16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327026"/>
            <a:ext cx="6939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solidFill>
                  <a:srgbClr val="4D6D9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Regulile de procedură arbitrală ale  Curții</a:t>
            </a:r>
            <a:endParaRPr lang="en-US" sz="2000" dirty="0">
              <a:solidFill>
                <a:srgbClr val="4D6D9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329629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753" y="1221601"/>
            <a:ext cx="7620000" cy="337302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None/>
              <a:tabLst>
                <a:tab pos="302419" algn="l"/>
              </a:tabLst>
            </a:pPr>
            <a:r>
              <a:rPr lang="ro-RO" altLang="en-US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Regulile de arbitraj </a:t>
            </a:r>
            <a:r>
              <a:rPr lang="en-US" altLang="en-US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2014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: nu conţineau nicio prevedere referitoare la conexare, fiind discutabil </a:t>
            </a:r>
            <a:r>
              <a:rPr lang="en-US" altLang="en-US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dac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ă</a:t>
            </a: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se pot conexa mai multe dosare arbitrale prin aplicarea dispoziţiilor CPC în completarea Regulilor. </a:t>
            </a:r>
            <a:endParaRPr lang="en-US" alt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ct val="0"/>
              </a:spcBef>
              <a:spcAft>
                <a:spcPts val="450"/>
              </a:spcAft>
              <a:buNone/>
              <a:tabLst>
                <a:tab pos="302419" algn="l"/>
              </a:tabLst>
            </a:pPr>
            <a:r>
              <a:rPr lang="ro-RO" altLang="en-US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Actualele</a:t>
            </a:r>
            <a:r>
              <a:rPr lang="en-US" altLang="en-US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o-RO" altLang="en-US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Reguli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: reglementează în mod expres posibilitatea conexării mai multor dosare arbitrale.</a:t>
            </a:r>
          </a:p>
          <a:p>
            <a:pPr marL="0" indent="0" algn="just">
              <a:lnSpc>
                <a:spcPct val="120000"/>
              </a:lnSpc>
              <a:spcBef>
                <a:spcPct val="0"/>
              </a:spcBef>
              <a:spcAft>
                <a:spcPts val="450"/>
              </a:spcAft>
              <a:buNone/>
              <a:tabLst>
                <a:tab pos="302419" algn="l"/>
              </a:tabLst>
            </a:pPr>
            <a:r>
              <a:rPr lang="ro-RO" altLang="en-US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Înainte de constituirea celui de-al doilea tribunal arbitral</a:t>
            </a:r>
            <a:endParaRPr lang="en-US" altLang="en-US" i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tabLst>
                <a:tab pos="302419" algn="l"/>
              </a:tabLst>
            </a:pP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C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ererea de conexare cu un dosar arbitral deja existent se face prin cererea de arbitrare sau prin răspunsul la cererea de arbitrare;</a:t>
            </a:r>
            <a:endParaRPr lang="en-US" alt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tabLst>
                <a:tab pos="302419" algn="l"/>
              </a:tabLst>
            </a:pP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C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ererea de conexare va fi soluţionată de primul tribunal arbitral învestit.</a:t>
            </a:r>
            <a:endParaRPr lang="en-US" alt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8077039" y="326065"/>
            <a:ext cx="613305" cy="46074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dirty="0"/>
              <a:t>17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327026"/>
            <a:ext cx="6939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solidFill>
                  <a:srgbClr val="4D6D9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Conexarea dosarelor arbitrale</a:t>
            </a:r>
            <a:endParaRPr lang="en-US" sz="2400" dirty="0">
              <a:solidFill>
                <a:srgbClr val="4D6D9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273286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958" y="897732"/>
            <a:ext cx="8002771" cy="4245768"/>
          </a:xfrm>
        </p:spPr>
        <p:txBody>
          <a:bodyPr>
            <a:normAutofit/>
          </a:bodyPr>
          <a:lstStyle/>
          <a:p>
            <a:pPr marL="647700" indent="-385763" algn="just">
              <a:lnSpc>
                <a:spcPct val="120000"/>
              </a:lnSpc>
              <a:spcBef>
                <a:spcPct val="0"/>
              </a:spcBef>
              <a:spcAft>
                <a:spcPts val="450"/>
              </a:spcAft>
              <a:buFont typeface="+mj-lt"/>
              <a:buAutoNum type="romanLcPeriod"/>
              <a:tabLst>
                <a:tab pos="554831" algn="l"/>
              </a:tabLst>
            </a:pP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toate părţile sunt de acord cu conexarea;</a:t>
            </a: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ro-RO" alt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647700" indent="-385763" algn="just">
              <a:lnSpc>
                <a:spcPct val="120000"/>
              </a:lnSpc>
              <a:spcBef>
                <a:spcPct val="0"/>
              </a:spcBef>
              <a:spcAft>
                <a:spcPts val="450"/>
              </a:spcAft>
              <a:buFont typeface="+mj-lt"/>
              <a:buAutoNum type="romanLcPeriod"/>
              <a:tabLst>
                <a:tab pos="554831" algn="l"/>
              </a:tabLst>
            </a:pP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toate pretenţiile sunt formulate în temeiul aceleiaşi convenţii arbitrale;</a:t>
            </a: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ro-RO" alt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647700" indent="-385763" algn="just">
              <a:lnSpc>
                <a:spcPct val="120000"/>
              </a:lnSpc>
              <a:spcBef>
                <a:spcPct val="0"/>
              </a:spcBef>
              <a:spcAft>
                <a:spcPts val="450"/>
              </a:spcAft>
              <a:buFont typeface="+mj-lt"/>
              <a:buAutoNum type="romanLcPeriod"/>
              <a:tabLst>
                <a:tab pos="554831" algn="l"/>
              </a:tabLst>
            </a:pP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atunci când sunt formulate pretenţii în baza mai multor convenţii arbitrale, încheiate între aceleaşi părţi, dacă: </a:t>
            </a: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(a) 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clauzele arbitrale sunt compatibile şi </a:t>
            </a: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(b) 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se poate deduce un acord scris al fiecăreia dintre părţile la arbitraj, conform căruia pretenţiile pot fi soluţionate în cadrul unui singur dosar arbitral. </a:t>
            </a:r>
            <a:endParaRPr lang="en-US" alt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ct val="0"/>
              </a:spcBef>
              <a:spcAft>
                <a:spcPts val="450"/>
              </a:spcAft>
              <a:buNone/>
              <a:tabLst>
                <a:tab pos="302419" algn="l"/>
              </a:tabLst>
            </a:pPr>
            <a:r>
              <a:rPr lang="ro-RO" altLang="en-US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După constituirea celui de-al doilea tribunal arbitral</a:t>
            </a:r>
            <a:endParaRPr lang="en-US" altLang="en-US" i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tabLst>
                <a:tab pos="302419" algn="l"/>
              </a:tabLst>
            </a:pP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În acest caz, conexarea se poate face doar cu acordul tuturor părţilor, din primul dosar la care se doreşte conexarea şi din dosarul nou.</a:t>
            </a:r>
            <a:endParaRPr lang="ro-RO" altLang="en-US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8077039" y="326065"/>
            <a:ext cx="613305" cy="46074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dirty="0"/>
              <a:t>18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327026"/>
            <a:ext cx="6939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solidFill>
                  <a:srgbClr val="4D6D9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Conexarea dosarelor arbitrale</a:t>
            </a:r>
            <a:endParaRPr lang="en-US" sz="2400" dirty="0">
              <a:solidFill>
                <a:srgbClr val="4D6D9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98850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73" b="18063"/>
          <a:stretch/>
        </p:blipFill>
        <p:spPr/>
      </p:pic>
      <p:sp>
        <p:nvSpPr>
          <p:cNvPr id="9" name="Rectangle 8"/>
          <p:cNvSpPr/>
          <p:nvPr/>
        </p:nvSpPr>
        <p:spPr>
          <a:xfrm>
            <a:off x="3277152" y="2392513"/>
            <a:ext cx="5866848" cy="26253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5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30716D-6579-E840-A866-65A32A51B07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9733" y="165323"/>
            <a:ext cx="6024771" cy="404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30" dirty="0">
                <a:solidFill>
                  <a:srgbClr val="4D6D9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Curtea de Arbitraj Comercial Internaţional </a:t>
            </a:r>
            <a:endParaRPr lang="en-US" sz="2030" dirty="0">
              <a:solidFill>
                <a:srgbClr val="4D6D9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/>
            </a:endParaRPr>
          </a:p>
        </p:txBody>
      </p:sp>
      <p:sp>
        <p:nvSpPr>
          <p:cNvPr id="6" name="Title 20"/>
          <p:cNvSpPr txBox="1">
            <a:spLocks/>
          </p:cNvSpPr>
          <p:nvPr/>
        </p:nvSpPr>
        <p:spPr>
          <a:xfrm>
            <a:off x="3319407" y="2392513"/>
            <a:ext cx="5782337" cy="2693035"/>
          </a:xfrm>
          <a:prstGeom prst="rect">
            <a:avLst/>
          </a:prstGeom>
        </p:spPr>
        <p:txBody>
          <a:bodyPr vert="horz" wrap="square" lIns="91430" tIns="45715" rIns="91430" bIns="45715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/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Arbitrajul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comercial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reprezintă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o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formă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jurisdicţie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alternativă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la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jurisdicţia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instanţelor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judecătoreşti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aşa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cum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prevede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art. 542 din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Codul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procedură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civilă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,,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persoanele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care au capacitate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deplină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exerciţiu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pot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conveni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să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soluţioneze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calea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arbitrajului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litigiile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dintre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ele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afară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acelea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care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privesc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starea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civilă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capacitatea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persoanelor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dezbaterea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succesorală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relaţiile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familie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precum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drepturile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asupra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cărora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nu pot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să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dispună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’’. De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asemenea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atât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statul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cât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autorităţile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publice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persoanele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juridice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drept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public care au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obiectul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lor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activitate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activităţi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economice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pot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încheia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convenţii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arbitrale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dacă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legea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le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permite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  <a:endParaRPr lang="ro-RO" altLang="en-US" sz="1300" dirty="0">
              <a:solidFill>
                <a:srgbClr val="737572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7712" y="1182011"/>
            <a:ext cx="2870368" cy="3104221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5"/>
          </a:p>
        </p:txBody>
      </p:sp>
      <p:sp>
        <p:nvSpPr>
          <p:cNvPr id="8" name="TextBox 7"/>
          <p:cNvSpPr txBox="1"/>
          <p:nvPr/>
        </p:nvSpPr>
        <p:spPr>
          <a:xfrm>
            <a:off x="255456" y="1316811"/>
            <a:ext cx="2764316" cy="283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800" dirty="0" err="1">
                <a:solidFill>
                  <a:schemeClr val="bg1"/>
                </a:solidFill>
                <a:latin typeface="Roboto Light"/>
                <a:cs typeface="Roboto Light"/>
              </a:rPr>
              <a:t>Arbitrajul</a:t>
            </a:r>
            <a:r>
              <a:rPr lang="en-US" sz="18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 Light"/>
                <a:cs typeface="Roboto Light"/>
              </a:rPr>
              <a:t>comercial</a:t>
            </a:r>
            <a:r>
              <a:rPr lang="en-US" sz="18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 Light"/>
                <a:cs typeface="Roboto Light"/>
              </a:rPr>
              <a:t>realizat</a:t>
            </a:r>
            <a:r>
              <a:rPr lang="en-US" sz="1800" dirty="0">
                <a:solidFill>
                  <a:schemeClr val="bg1"/>
                </a:solidFill>
                <a:latin typeface="Roboto Light"/>
                <a:cs typeface="Roboto Light"/>
              </a:rPr>
              <a:t> de </a:t>
            </a:r>
            <a:r>
              <a:rPr lang="en-US" sz="1800" dirty="0" err="1">
                <a:solidFill>
                  <a:schemeClr val="bg1"/>
                </a:solidFill>
                <a:latin typeface="Roboto Light"/>
                <a:cs typeface="Roboto Light"/>
              </a:rPr>
              <a:t>Curtea</a:t>
            </a:r>
            <a:r>
              <a:rPr lang="en-US" sz="18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endParaRPr lang="ro-RO" sz="1800" dirty="0">
              <a:solidFill>
                <a:schemeClr val="bg1"/>
              </a:solidFill>
              <a:latin typeface="Roboto Light"/>
              <a:cs typeface="Roboto Light"/>
            </a:endParaRPr>
          </a:p>
          <a:p>
            <a:pPr algn="ctr">
              <a:lnSpc>
                <a:spcPct val="110000"/>
              </a:lnSpc>
            </a:pPr>
            <a:r>
              <a:rPr lang="en-US" sz="1800" dirty="0">
                <a:solidFill>
                  <a:schemeClr val="bg1"/>
                </a:solidFill>
                <a:latin typeface="Roboto Light"/>
                <a:cs typeface="Roboto Light"/>
              </a:rPr>
              <a:t>de </a:t>
            </a:r>
            <a:r>
              <a:rPr lang="en-US" sz="1800" dirty="0" err="1">
                <a:solidFill>
                  <a:schemeClr val="bg1"/>
                </a:solidFill>
                <a:latin typeface="Roboto Light"/>
                <a:cs typeface="Roboto Light"/>
              </a:rPr>
              <a:t>Arbitraj</a:t>
            </a:r>
            <a:r>
              <a:rPr lang="en-US" sz="18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 Light"/>
                <a:cs typeface="Roboto Light"/>
              </a:rPr>
              <a:t>Comercial</a:t>
            </a:r>
            <a:r>
              <a:rPr lang="en-US" sz="18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 Light"/>
                <a:cs typeface="Roboto Light"/>
              </a:rPr>
              <a:t>Internaţional</a:t>
            </a:r>
            <a:r>
              <a:rPr lang="en-US" sz="1800" dirty="0">
                <a:solidFill>
                  <a:schemeClr val="bg1"/>
                </a:solidFill>
                <a:latin typeface="Roboto Light"/>
                <a:cs typeface="Roboto Light"/>
              </a:rPr>
              <a:t> de </a:t>
            </a:r>
            <a:r>
              <a:rPr lang="en-US" sz="1800" dirty="0" err="1">
                <a:solidFill>
                  <a:schemeClr val="bg1"/>
                </a:solidFill>
                <a:latin typeface="Roboto Light"/>
                <a:cs typeface="Roboto Light"/>
              </a:rPr>
              <a:t>pe</a:t>
            </a:r>
            <a:r>
              <a:rPr lang="en-US" sz="18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 Light"/>
                <a:cs typeface="Roboto Light"/>
              </a:rPr>
              <a:t>lângă</a:t>
            </a:r>
            <a:r>
              <a:rPr lang="en-US" sz="1800" dirty="0">
                <a:solidFill>
                  <a:schemeClr val="bg1"/>
                </a:solidFill>
                <a:latin typeface="Roboto Light"/>
                <a:cs typeface="Roboto Light"/>
              </a:rPr>
              <a:t> Camera de </a:t>
            </a:r>
            <a:r>
              <a:rPr lang="en-US" sz="1800" dirty="0" err="1">
                <a:solidFill>
                  <a:schemeClr val="bg1"/>
                </a:solidFill>
                <a:latin typeface="Roboto Light"/>
                <a:cs typeface="Roboto Light"/>
              </a:rPr>
              <a:t>Comerţ</a:t>
            </a:r>
            <a:r>
              <a:rPr lang="en-US" sz="18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 Light"/>
                <a:cs typeface="Roboto Light"/>
              </a:rPr>
              <a:t>şi</a:t>
            </a:r>
            <a:r>
              <a:rPr lang="en-US" sz="18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 Light"/>
                <a:cs typeface="Roboto Light"/>
              </a:rPr>
              <a:t>Industrie</a:t>
            </a:r>
            <a:r>
              <a:rPr lang="en-US" sz="18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endParaRPr lang="ro-RO" sz="1800" dirty="0">
              <a:solidFill>
                <a:schemeClr val="bg1"/>
              </a:solidFill>
              <a:latin typeface="Roboto Light"/>
              <a:cs typeface="Roboto Light"/>
            </a:endParaRPr>
          </a:p>
          <a:p>
            <a:pPr algn="ctr">
              <a:lnSpc>
                <a:spcPct val="110000"/>
              </a:lnSpc>
            </a:pPr>
            <a:r>
              <a:rPr lang="en-US" sz="1800" dirty="0">
                <a:solidFill>
                  <a:schemeClr val="bg1"/>
                </a:solidFill>
                <a:latin typeface="Roboto Light"/>
                <a:cs typeface="Roboto Light"/>
              </a:rPr>
              <a:t>a </a:t>
            </a:r>
            <a:r>
              <a:rPr lang="en-US" sz="1800" dirty="0" err="1">
                <a:solidFill>
                  <a:schemeClr val="bg1"/>
                </a:solidFill>
                <a:latin typeface="Roboto Light"/>
                <a:cs typeface="Roboto Light"/>
              </a:rPr>
              <a:t>României</a:t>
            </a:r>
            <a:endParaRPr lang="en-US" sz="1200" dirty="0">
              <a:solidFill>
                <a:schemeClr val="bg1"/>
              </a:solidFill>
              <a:latin typeface="Roboto Black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249286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6" grpId="0"/>
      <p:bldP spid="7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341" y="906339"/>
            <a:ext cx="8066566" cy="358904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None/>
              <a:tabLst>
                <a:tab pos="302419" algn="l"/>
              </a:tabLst>
            </a:pPr>
            <a:r>
              <a:rPr lang="ro-RO" altLang="en-US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Regulile de arbitraj </a:t>
            </a:r>
            <a:r>
              <a:rPr lang="en-US" altLang="en-US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2014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302419" algn="l"/>
              </a:tabLst>
            </a:pP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D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acă părţile nu au stabilit numărul arbitrilor, litigiul se judecă de trei arbitri</a:t>
            </a: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;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302419" algn="l"/>
              </a:tabLst>
            </a:pP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S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e recomandă părţilor ca la numirea arbitrului să numească şi un arbitru supleant</a:t>
            </a: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None/>
              <a:tabLst>
                <a:tab pos="302419" algn="l"/>
              </a:tabLst>
            </a:pPr>
            <a:r>
              <a:rPr lang="ro-RO" altLang="en-US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Actualele</a:t>
            </a:r>
            <a:r>
              <a:rPr lang="en-US" altLang="en-US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o-RO" altLang="en-US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Reguli</a:t>
            </a:r>
            <a:endParaRPr lang="en-US" altLang="en-US" u="sng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302419" algn="l"/>
              </a:tabLst>
            </a:pP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S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e păstrează regula numărului de trei arbitri, atunci când părţile nu au convenit altfel, însă se introduce o excepţie în cauzele cu valoare de până la 10.000 Euro/50.000 lei, când tribunalul arbitral va fi constituit dintr-un singur arbitru;</a:t>
            </a: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302419" algn="l"/>
              </a:tabLst>
            </a:pP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Se elimină instituţia arbitrului supleant. </a:t>
            </a:r>
            <a:endParaRPr lang="en-US" alt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8077039" y="326065"/>
            <a:ext cx="613305" cy="46074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dirty="0"/>
              <a:t>19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19200" y="326065"/>
            <a:ext cx="6939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solidFill>
                  <a:srgbClr val="4D6D9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Nr. de arbitri și numirea acestora</a:t>
            </a:r>
            <a:endParaRPr lang="en-US" sz="2400" dirty="0">
              <a:solidFill>
                <a:srgbClr val="4D6D9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282786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837" y="805583"/>
            <a:ext cx="8222512" cy="4158294"/>
          </a:xfrm>
        </p:spPr>
        <p:txBody>
          <a:bodyPr>
            <a:noAutofit/>
          </a:bodyPr>
          <a:lstStyle/>
          <a:p>
            <a:pPr marL="0" lvl="1" indent="0" algn="just">
              <a:lnSpc>
                <a:spcPct val="120000"/>
              </a:lnSpc>
              <a:spcBef>
                <a:spcPct val="0"/>
              </a:spcBef>
              <a:spcAft>
                <a:spcPts val="450"/>
              </a:spcAft>
              <a:buNone/>
              <a:tabLst>
                <a:tab pos="302419" algn="l"/>
              </a:tabLst>
            </a:pPr>
            <a:r>
              <a:rPr lang="en-US" altLang="en-US" sz="1800" b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Disjungerea</a:t>
            </a:r>
            <a:r>
              <a:rPr lang="en-US" altLang="en-US" sz="18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o-RO" altLang="en-US" sz="18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procedurii</a:t>
            </a:r>
            <a:r>
              <a:rPr lang="en-US" altLang="en-US" sz="18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(</a:t>
            </a:r>
            <a:r>
              <a:rPr lang="ro-RO" altLang="en-US" sz="18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„</a:t>
            </a:r>
            <a:r>
              <a:rPr lang="en-US" altLang="en-US" sz="18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bifurcation”)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tabLst>
                <a:tab pos="302419" algn="l"/>
              </a:tabLst>
            </a:pP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dreptul tribunalului arbitral de a soluţiona dosarul în două faze, respectiv (i) stabilirea întrunirii condiţiilor răspunderii civile şi (ii) întinderea prejudiciului</a:t>
            </a: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- 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practică obişnuită în arbitrajul internaţional </a:t>
            </a: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cu </a:t>
            </a:r>
            <a:r>
              <a:rPr lang="en-US" altLang="en-US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efect</a:t>
            </a: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de 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diminuare</a:t>
            </a: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a costurilor şi eficientizare</a:t>
            </a: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a procedurii.</a:t>
            </a:r>
            <a:endParaRPr lang="en-US" alt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ct val="0"/>
              </a:spcBef>
              <a:spcAft>
                <a:spcPts val="450"/>
              </a:spcAft>
              <a:buNone/>
              <a:tabLst>
                <a:tab pos="302419" algn="l"/>
              </a:tabLst>
            </a:pPr>
            <a:r>
              <a:rPr lang="ro-RO" altLang="en-US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Conferinţa privind administrarea cauzei şi calendarul procedural provizoriu</a:t>
            </a:r>
            <a:endParaRPr lang="en-US" altLang="en-US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450"/>
              </a:spcAft>
              <a:tabLst>
                <a:tab pos="302419" algn="l"/>
              </a:tabLst>
            </a:pPr>
            <a:r>
              <a:rPr lang="ro-RO" altLang="en-US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Regulile de arbitraj 2014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reglementau doar posibilitatea tribunalului arbitral de a stabili, cu acordul părţilor, un calendar procedural provizoriu în litigiile complexe (art. 50). </a:t>
            </a:r>
            <a:endParaRPr lang="en-US" alt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450"/>
              </a:spcAft>
              <a:tabLst>
                <a:tab pos="302419" algn="l"/>
              </a:tabLst>
            </a:pPr>
            <a:r>
              <a:rPr lang="ro-RO" altLang="en-US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Actualele</a:t>
            </a:r>
            <a:r>
              <a:rPr lang="en-US" altLang="en-US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o-RO" altLang="en-US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Reguli</a:t>
            </a: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reglementează conferinţa privind administrarea cauzei, în cadrul careia se stabilesc următoarele etape ale procedurii</a:t>
            </a: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şi sunt discutate alte aspecte administrative. </a:t>
            </a:r>
            <a:endParaRPr lang="en-US" alt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8077039" y="326065"/>
            <a:ext cx="613305" cy="46074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dirty="0"/>
              <a:t>20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326065"/>
            <a:ext cx="6939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solidFill>
                  <a:srgbClr val="4D6D9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Judecata arbitrală</a:t>
            </a:r>
            <a:endParaRPr lang="en-US" sz="2400" dirty="0">
              <a:solidFill>
                <a:srgbClr val="4D6D9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168797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312" y="997473"/>
            <a:ext cx="8172892" cy="3618402"/>
          </a:xfrm>
        </p:spPr>
        <p:txBody>
          <a:bodyPr>
            <a:noAutofit/>
          </a:bodyPr>
          <a:lstStyle/>
          <a:p>
            <a:pPr marL="0" lvl="1" indent="0" algn="just">
              <a:lnSpc>
                <a:spcPct val="120000"/>
              </a:lnSpc>
              <a:spcBef>
                <a:spcPct val="0"/>
              </a:spcBef>
              <a:spcAft>
                <a:spcPts val="450"/>
              </a:spcAft>
              <a:buNone/>
              <a:tabLst>
                <a:tab pos="302419" algn="l"/>
              </a:tabLst>
            </a:pPr>
            <a:r>
              <a:rPr lang="ro-RO" altLang="en-US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Conferinţa este considerată </a:t>
            </a:r>
            <a:r>
              <a:rPr lang="ro-RO" altLang="en-US" sz="18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primul termen de arbitrare</a:t>
            </a:r>
            <a:r>
              <a:rPr lang="en-US" altLang="en-US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: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302419" algn="l"/>
              </a:tabLst>
            </a:pP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tribunalul arbitral îşi verifică propria competenţă</a:t>
            </a: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;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302419" algn="l"/>
              </a:tabLst>
            </a:pP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părţile au obligaţia – sub sancţiunea decăderii –</a:t>
            </a: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să informeze tribunalul arbitral dacă au obiecții</a:t>
            </a: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;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solicită să se judece în echitate; doresc să invoce excepții și apărări care fac inutilă administrarea de probe</a:t>
            </a: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/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cercetarea în fond a cauzei; au cereri de chemare în garanție sau de introducere în cauză a altor persoane</a:t>
            </a: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;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tabLst>
                <a:tab pos="302419" algn="l"/>
              </a:tabLst>
            </a:pP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marchează momentul până la care părţile îşi pot modifica sau suplimenta pretenţiile, apărările sau cererile, fără aprobarea tribunalului.</a:t>
            </a:r>
            <a:endParaRPr lang="en-US" alt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ct val="0"/>
              </a:spcBef>
              <a:spcAft>
                <a:spcPts val="450"/>
              </a:spcAft>
              <a:buNone/>
              <a:tabLst>
                <a:tab pos="302419" algn="l"/>
              </a:tabLst>
            </a:pP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Pe parcursul conferinţei sau imediat după, tribunalul stabileşte calendarul procedural.</a:t>
            </a:r>
            <a:endParaRPr lang="en-US" alt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8077039" y="326065"/>
            <a:ext cx="613305" cy="46074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dirty="0"/>
              <a:t>21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326065"/>
            <a:ext cx="6939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solidFill>
                  <a:srgbClr val="4D6D9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Judecata arbitrală</a:t>
            </a:r>
            <a:endParaRPr lang="en-US" sz="2400" dirty="0">
              <a:solidFill>
                <a:srgbClr val="4D6D9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114952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074" y="856720"/>
            <a:ext cx="7974419" cy="3726414"/>
          </a:xfrm>
        </p:spPr>
        <p:txBody>
          <a:bodyPr>
            <a:noAutofit/>
          </a:bodyPr>
          <a:lstStyle/>
          <a:p>
            <a:pPr marL="0" indent="0" algn="just" defTabSz="302419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ro-RO" altLang="en-US" sz="16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Etapa scrisă </a:t>
            </a:r>
            <a:endParaRPr lang="en-US" altLang="en-US" sz="1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indent="0" algn="just" defTabSz="302419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ro-RO" altLang="en-US" sz="1600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Regulile de arbitraj 2014 </a:t>
            </a:r>
            <a:r>
              <a:rPr lang="en-US" alt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- </a:t>
            </a:r>
            <a:r>
              <a:rPr lang="ro-RO" alt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reglementau etapa scrisă a procedurii arbitrale similar celei din faţa instanţelor judecătoreşti</a:t>
            </a:r>
            <a:r>
              <a:rPr lang="en-US" alt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; p</a:t>
            </a:r>
            <a:r>
              <a:rPr lang="ro-RO" alt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rincipalele acte scrise fiind: cererea de arbitrare, întâmpinarea, cererea reconvenţională, acestea reprezentând procedura preliminară (art. 27 – 35).</a:t>
            </a:r>
            <a:endParaRPr lang="en-US" altLang="en-US" sz="1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indent="0" algn="just" defTabSz="302419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ro-RO" altLang="en-US" sz="1600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Actualele</a:t>
            </a:r>
            <a:r>
              <a:rPr lang="en-US" altLang="en-US" sz="1600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o-RO" altLang="en-US" sz="1600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Reguli</a:t>
            </a:r>
            <a:r>
              <a:rPr lang="en-US" altLang="en-US" sz="1600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16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-</a:t>
            </a:r>
            <a:r>
              <a:rPr lang="ro-RO" alt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 prevă</a:t>
            </a:r>
            <a:r>
              <a:rPr lang="en-US" alt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d</a:t>
            </a:r>
            <a:r>
              <a:rPr lang="ro-RO" alt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 că faza scrisă cuprinde, în principiu, două etape:</a:t>
            </a:r>
            <a:endParaRPr lang="en-US" altLang="en-US" sz="1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defTabSz="302419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o-RO" alt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etapa depunerii cererii de arbitrare şi a răspunsului la cererea de arbitrare;</a:t>
            </a:r>
            <a:endParaRPr lang="en-US" altLang="en-US" sz="1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defTabSz="302419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o-RO" alt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etapa depunerii memoriilor individuale</a:t>
            </a:r>
            <a:r>
              <a:rPr lang="en-US" alt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 (m</a:t>
            </a:r>
            <a:r>
              <a:rPr lang="ro-RO" alt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emoriul reclamantului privind detalierea pretenţiilor</a:t>
            </a:r>
            <a:r>
              <a:rPr lang="en-US" alt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, m</a:t>
            </a:r>
            <a:r>
              <a:rPr lang="ro-RO" alt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emoriul pârâtului privind detalierea apărărilor</a:t>
            </a:r>
            <a:r>
              <a:rPr lang="en-US" alt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  <a:r>
              <a:rPr lang="en-US" altLang="en-US" sz="16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alte</a:t>
            </a:r>
            <a:r>
              <a:rPr lang="en-US" alt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16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memorii</a:t>
            </a:r>
            <a:r>
              <a:rPr lang="en-US" alt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16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suplimentare</a:t>
            </a:r>
            <a:r>
              <a:rPr lang="en-US" alt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).</a:t>
            </a:r>
          </a:p>
          <a:p>
            <a:pPr marL="0" indent="0" algn="just" defTabSz="302419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ro-RO" alt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Etapa depunerii memoriilor individuale poate fi eliminată la cererea părţilor sau din oficiu, în raport de circumstanţele şi complexitatea cauzei. </a:t>
            </a:r>
            <a:endParaRPr lang="en-US" altLang="en-US" sz="1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8077039" y="326065"/>
            <a:ext cx="613305" cy="46074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dirty="0"/>
              <a:t>22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326065"/>
            <a:ext cx="6939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solidFill>
                  <a:srgbClr val="4D6D9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Judecata arbitrală</a:t>
            </a:r>
            <a:endParaRPr lang="en-US" sz="2400" dirty="0">
              <a:solidFill>
                <a:srgbClr val="4D6D9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63645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634" y="898236"/>
            <a:ext cx="8066566" cy="367240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None/>
              <a:tabLst>
                <a:tab pos="302419" algn="l"/>
              </a:tabLst>
            </a:pP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Pentru dispunerea măsurilor provizorii sau asigurătorii înainte de iniţierea procedurii de arbitraj/înaintarea cauzei spre tribunalul arbitral, orice parte poate solicita numirea unui arbitru de urgenţă. </a:t>
            </a:r>
            <a:endParaRPr lang="en-US" alt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None/>
              <a:tabLst>
                <a:tab pos="302419" algn="l"/>
              </a:tabLst>
            </a:pPr>
            <a:r>
              <a:rPr lang="ro-RO" altLang="en-US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Numirea arbitrului de urgenţă</a:t>
            </a:r>
            <a:r>
              <a:rPr lang="en-US" altLang="en-US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- 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în termen de 48 de ore de la primirea cererii de Secretariatul Curţii</a:t>
            </a: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  <a:r>
              <a:rPr lang="en-US" altLang="en-US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prin</a:t>
            </a: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decizi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a</a:t>
            </a: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Pre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ş</a:t>
            </a:r>
            <a:r>
              <a:rPr lang="en-US" altLang="en-US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edinte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lui Curții.</a:t>
            </a:r>
            <a:endParaRPr lang="en-US" alt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None/>
              <a:tabLst>
                <a:tab pos="302419" algn="l"/>
              </a:tabLst>
            </a:pPr>
            <a:r>
              <a:rPr lang="ro-RO" altLang="en-US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Desfăşurarea procedurii de urgenţă</a:t>
            </a:r>
            <a:endParaRPr lang="en-US" altLang="en-US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302419" algn="l"/>
              </a:tabLst>
            </a:pP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în 2 zile de la desemnare, a</a:t>
            </a:r>
            <a:r>
              <a:rPr lang="en-US" altLang="en-US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rbitrul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va stabili un calendar procedural provizoriu şi se va pronunţa cu privire la necesitatea depunerii unei cauţiuni;</a:t>
            </a:r>
            <a:endParaRPr lang="en-US" alt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302419" algn="l"/>
              </a:tabLst>
            </a:pP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arbitrul de urgenţă se pronunţă asupra măsurilor provizorii şi asigurătorii prin încheiere executorie, nu mai târziu de 10 zile de la data la care i s-a comunicat numirea. </a:t>
            </a:r>
            <a:endParaRPr lang="en-US" alt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8077039" y="326065"/>
            <a:ext cx="613305" cy="46074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dirty="0"/>
              <a:t>23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326065"/>
            <a:ext cx="6939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solidFill>
                  <a:srgbClr val="4D6D9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Procedura arbitrului de urgență</a:t>
            </a:r>
            <a:endParaRPr lang="en-US" sz="2400" dirty="0">
              <a:solidFill>
                <a:srgbClr val="4D6D9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184682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781" y="1167595"/>
            <a:ext cx="7995684" cy="342702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ro-RO" altLang="en-US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Efectele încheierii pronunţate de arbitrul de urgenţă</a:t>
            </a:r>
            <a:endParaRPr lang="en-US" altLang="en-US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încheierea este obligatorie pentru părţi;</a:t>
            </a:r>
            <a:endParaRPr lang="en-US" alt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poate fi modificată sau revocată de către arbitru</a:t>
            </a: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la cererea motivată a unei părţi;</a:t>
            </a:r>
            <a:endParaRPr lang="en-US" alt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încheierea nu mai produce efecte dacă:</a:t>
            </a: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arbitrul de urgenţă sau tribunalul arbitral decid astfel;</a:t>
            </a: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tribunalul arbitral dă o sentinţă definitivă;</a:t>
            </a: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arbitrajul nu începe în 30 de zile de la data emiterii hotărârii</a:t>
            </a: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  <a:r>
              <a:rPr lang="en-US" altLang="en-US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etc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.</a:t>
            </a:r>
            <a:endParaRPr lang="en-US" alt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en-US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T</a:t>
            </a:r>
            <a:r>
              <a:rPr lang="ro-RO" alt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ribunalul arbitral poate modifica sau anula măsurile provizorii sau asigurătorii luate de arbitrul de urgenţă. </a:t>
            </a:r>
            <a:endParaRPr lang="en-US" alt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8077039" y="326065"/>
            <a:ext cx="613305" cy="46074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dirty="0"/>
              <a:t>24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326065"/>
            <a:ext cx="6939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solidFill>
                  <a:srgbClr val="4D6D9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Procedura arbitrului de urgență</a:t>
            </a:r>
            <a:endParaRPr lang="en-US" sz="2400" dirty="0">
              <a:solidFill>
                <a:srgbClr val="4D6D9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220296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3942" y="347331"/>
            <a:ext cx="700197" cy="431866"/>
          </a:xfrm>
        </p:spPr>
        <p:txBody>
          <a:bodyPr/>
          <a:lstStyle/>
          <a:p>
            <a:fld id="{826B9611-3FFE-4585-914C-2B0767074ACA}" type="slidenum">
              <a:rPr lang="ro-RO" altLang="ro-RO" smtClean="0"/>
              <a:pPr/>
              <a:t>25</a:t>
            </a:fld>
            <a:endParaRPr lang="ro-RO" altLang="ro-RO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284" y="926560"/>
            <a:ext cx="2927498" cy="4183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964" y="898073"/>
            <a:ext cx="2927766" cy="4212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9581" y="364791"/>
            <a:ext cx="698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solidFill>
                  <a:srgbClr val="4D6D9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Promovarea arbitrajului comercial</a:t>
            </a:r>
            <a:endParaRPr lang="en-US" sz="2400" dirty="0">
              <a:solidFill>
                <a:srgbClr val="4D6D9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905153" y="1127051"/>
            <a:ext cx="0" cy="37922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06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067538" y="341645"/>
            <a:ext cx="618660" cy="460743"/>
          </a:xfrm>
        </p:spPr>
        <p:txBody>
          <a:bodyPr/>
          <a:lstStyle/>
          <a:p>
            <a:fld id="{9E30716D-6579-E840-A866-65A32A51B07B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604" r="27800" b="10521"/>
          <a:stretch/>
        </p:blipFill>
        <p:spPr>
          <a:xfrm>
            <a:off x="805487" y="1261730"/>
            <a:ext cx="2695997" cy="3439139"/>
          </a:xfrm>
          <a:prstGeom prst="roundRect">
            <a:avLst>
              <a:gd name="adj" fmla="val 64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7" name="Group 6"/>
          <p:cNvGrpSpPr/>
          <p:nvPr/>
        </p:nvGrpSpPr>
        <p:grpSpPr>
          <a:xfrm>
            <a:off x="3678010" y="1352365"/>
            <a:ext cx="4698858" cy="1972373"/>
            <a:chOff x="2864985" y="1122996"/>
            <a:chExt cx="4698858" cy="1972373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2964180" y="1122996"/>
              <a:ext cx="3391607" cy="70"/>
            </a:xfrm>
            <a:prstGeom prst="line">
              <a:avLst/>
            </a:prstGeom>
            <a:ln w="15875">
              <a:solidFill>
                <a:srgbClr val="2646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4985" y="1372044"/>
              <a:ext cx="3277777" cy="14853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27439" y="1372044"/>
              <a:ext cx="1536404" cy="1723325"/>
            </a:xfrm>
            <a:prstGeom prst="rect">
              <a:avLst/>
            </a:prstGeom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grpSp>
          <p:nvGrpSpPr>
            <p:cNvPr id="11" name="Group 10"/>
            <p:cNvGrpSpPr/>
            <p:nvPr/>
          </p:nvGrpSpPr>
          <p:grpSpPr>
            <a:xfrm>
              <a:off x="6119375" y="1456145"/>
              <a:ext cx="1314142" cy="1306788"/>
              <a:chOff x="4312186" y="2258298"/>
              <a:chExt cx="2786498" cy="277852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4" name="Group 13"/>
              <p:cNvGrpSpPr/>
              <p:nvPr/>
            </p:nvGrpSpPr>
            <p:grpSpPr>
              <a:xfrm>
                <a:off x="5746134" y="2331720"/>
                <a:ext cx="945159" cy="2705100"/>
                <a:chOff x="5746134" y="2331720"/>
                <a:chExt cx="945159" cy="2705100"/>
              </a:xfrm>
            </p:grpSpPr>
            <p:sp>
              <p:nvSpPr>
                <p:cNvPr id="33" name="Moon 32"/>
                <p:cNvSpPr/>
                <p:nvPr/>
              </p:nvSpPr>
              <p:spPr>
                <a:xfrm flipH="1">
                  <a:off x="5746134" y="2331720"/>
                  <a:ext cx="906629" cy="2705100"/>
                </a:xfrm>
                <a:prstGeom prst="moon">
                  <a:avLst>
                    <a:gd name="adj" fmla="val 3326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6576060" y="3454400"/>
                  <a:ext cx="115233" cy="11523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6324600" y="2671448"/>
                  <a:ext cx="115233" cy="11523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6298170" y="4604265"/>
                  <a:ext cx="115233" cy="11523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 rot="4721925">
                <a:off x="5273555" y="2523244"/>
                <a:ext cx="945158" cy="2705100"/>
                <a:chOff x="5746135" y="2331720"/>
                <a:chExt cx="945158" cy="2705100"/>
              </a:xfrm>
            </p:grpSpPr>
            <p:sp>
              <p:nvSpPr>
                <p:cNvPr id="30" name="Moon 29"/>
                <p:cNvSpPr/>
                <p:nvPr/>
              </p:nvSpPr>
              <p:spPr>
                <a:xfrm flipH="1">
                  <a:off x="5746135" y="2331720"/>
                  <a:ext cx="906629" cy="2705100"/>
                </a:xfrm>
                <a:prstGeom prst="moon">
                  <a:avLst>
                    <a:gd name="adj" fmla="val 3326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6576060" y="3454400"/>
                  <a:ext cx="115233" cy="11523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6298170" y="4604265"/>
                  <a:ext cx="115233" cy="11523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 rot="19587247">
                <a:off x="5423808" y="2258298"/>
                <a:ext cx="945160" cy="2648447"/>
                <a:chOff x="5746133" y="2331720"/>
                <a:chExt cx="945160" cy="2694404"/>
              </a:xfrm>
            </p:grpSpPr>
            <p:sp>
              <p:nvSpPr>
                <p:cNvPr id="26" name="Moon 25"/>
                <p:cNvSpPr/>
                <p:nvPr/>
              </p:nvSpPr>
              <p:spPr>
                <a:xfrm flipH="1">
                  <a:off x="5746133" y="2331720"/>
                  <a:ext cx="906629" cy="2694404"/>
                </a:xfrm>
                <a:prstGeom prst="moon">
                  <a:avLst>
                    <a:gd name="adj" fmla="val 3326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6576060" y="3454400"/>
                  <a:ext cx="115233" cy="11523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6324600" y="2671448"/>
                  <a:ext cx="115233" cy="11523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6298170" y="4604265"/>
                  <a:ext cx="115233" cy="11523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 rot="4721925" flipH="1">
                <a:off x="5180853" y="2227258"/>
                <a:ext cx="977118" cy="2714452"/>
                <a:chOff x="5746135" y="2331720"/>
                <a:chExt cx="945158" cy="2705100"/>
              </a:xfrm>
            </p:grpSpPr>
            <p:sp>
              <p:nvSpPr>
                <p:cNvPr id="23" name="Moon 22"/>
                <p:cNvSpPr/>
                <p:nvPr/>
              </p:nvSpPr>
              <p:spPr>
                <a:xfrm flipH="1">
                  <a:off x="5746135" y="2331720"/>
                  <a:ext cx="906629" cy="2705100"/>
                </a:xfrm>
                <a:prstGeom prst="moon">
                  <a:avLst>
                    <a:gd name="adj" fmla="val 3326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6576060" y="3454400"/>
                  <a:ext cx="115233" cy="11523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6298170" y="4604265"/>
                  <a:ext cx="115233" cy="11523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 flipH="1">
                <a:off x="5015448" y="2331720"/>
                <a:ext cx="749474" cy="2705100"/>
                <a:chOff x="5746134" y="2331720"/>
                <a:chExt cx="945159" cy="2705100"/>
              </a:xfrm>
            </p:grpSpPr>
            <p:sp>
              <p:nvSpPr>
                <p:cNvPr id="19" name="Moon 18"/>
                <p:cNvSpPr/>
                <p:nvPr/>
              </p:nvSpPr>
              <p:spPr>
                <a:xfrm flipH="1">
                  <a:off x="5746134" y="2331720"/>
                  <a:ext cx="906629" cy="2705100"/>
                </a:xfrm>
                <a:prstGeom prst="moon">
                  <a:avLst>
                    <a:gd name="adj" fmla="val 3326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6576060" y="3454400"/>
                  <a:ext cx="115233" cy="11523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6324600" y="2671448"/>
                  <a:ext cx="115233" cy="11523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6298170" y="4604265"/>
                  <a:ext cx="115233" cy="11523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2" name="Moon 11"/>
            <p:cNvSpPr/>
            <p:nvPr/>
          </p:nvSpPr>
          <p:spPr>
            <a:xfrm>
              <a:off x="5712650" y="1418053"/>
              <a:ext cx="1001639" cy="1340759"/>
            </a:xfrm>
            <a:prstGeom prst="moon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effectLst>
              <a:outerShdw blurRad="177800" dist="152400" dir="7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oon 12"/>
            <p:cNvSpPr/>
            <p:nvPr/>
          </p:nvSpPr>
          <p:spPr>
            <a:xfrm>
              <a:off x="5553324" y="1418053"/>
              <a:ext cx="1001639" cy="1340759"/>
            </a:xfrm>
            <a:prstGeom prst="moon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effectLst>
              <a:outerShdw blurRad="177800" dist="152400" dir="7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20"/>
          <p:cNvSpPr txBox="1">
            <a:spLocks/>
          </p:cNvSpPr>
          <p:nvPr/>
        </p:nvSpPr>
        <p:spPr>
          <a:xfrm>
            <a:off x="3777205" y="3183158"/>
            <a:ext cx="5132879" cy="1569650"/>
          </a:xfrm>
          <a:prstGeom prst="rect">
            <a:avLst/>
          </a:prstGeom>
        </p:spPr>
        <p:txBody>
          <a:bodyPr vert="horz" wrap="square" lIns="91430" tIns="45715" rIns="91430" bIns="45715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en-US" sz="1400" b="1" dirty="0">
                <a:solidFill>
                  <a:srgbClr val="73757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Prof. </a:t>
            </a:r>
            <a:r>
              <a:rPr lang="en-US" altLang="en-US" sz="1400" b="1" dirty="0" err="1">
                <a:solidFill>
                  <a:srgbClr val="73757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univ.</a:t>
            </a:r>
            <a:r>
              <a:rPr lang="en-US" altLang="en-US" sz="1400" b="1" dirty="0">
                <a:solidFill>
                  <a:srgbClr val="73757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dr. Stefan DEACONU</a:t>
            </a:r>
          </a:p>
          <a:p>
            <a:pPr algn="l">
              <a:lnSpc>
                <a:spcPct val="150000"/>
              </a:lnSpc>
            </a:pPr>
            <a:endParaRPr lang="en-US" altLang="en-US" sz="600" b="1" dirty="0">
              <a:solidFill>
                <a:srgbClr val="73757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l">
              <a:lnSpc>
                <a:spcPct val="150000"/>
              </a:lnSpc>
            </a:pPr>
            <a:r>
              <a:rPr lang="en-US" altLang="en-US" sz="1200" dirty="0" err="1">
                <a:solidFill>
                  <a:srgbClr val="73757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Preşedintele</a:t>
            </a:r>
            <a:r>
              <a:rPr lang="en-US" altLang="en-US" sz="1200" dirty="0">
                <a:solidFill>
                  <a:srgbClr val="73757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Curţii</a:t>
            </a:r>
            <a:r>
              <a:rPr lang="en-US" altLang="en-US" sz="1200" dirty="0">
                <a:solidFill>
                  <a:srgbClr val="73757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</a:t>
            </a:r>
            <a:r>
              <a:rPr lang="en-US" altLang="en-US" sz="1200" dirty="0" err="1">
                <a:solidFill>
                  <a:srgbClr val="73757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Arbitraj</a:t>
            </a:r>
            <a:r>
              <a:rPr lang="en-US" altLang="en-US" sz="1200" dirty="0">
                <a:solidFill>
                  <a:srgbClr val="73757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Comercial</a:t>
            </a:r>
            <a:r>
              <a:rPr lang="en-US" altLang="en-US" sz="1200" dirty="0">
                <a:solidFill>
                  <a:srgbClr val="73757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Internaţional</a:t>
            </a:r>
            <a:r>
              <a:rPr lang="en-US" altLang="en-US" sz="1200" dirty="0">
                <a:solidFill>
                  <a:srgbClr val="73757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</a:t>
            </a:r>
            <a:r>
              <a:rPr lang="en-US" altLang="en-US" sz="1200" dirty="0" err="1">
                <a:solidFill>
                  <a:srgbClr val="73757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</a:t>
            </a:r>
            <a:r>
              <a:rPr lang="en-US" altLang="en-US" sz="1200" dirty="0">
                <a:solidFill>
                  <a:srgbClr val="73757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lângă</a:t>
            </a:r>
            <a:r>
              <a:rPr lang="en-US" altLang="en-US" sz="1200" dirty="0">
                <a:solidFill>
                  <a:srgbClr val="73757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Camera de </a:t>
            </a:r>
            <a:r>
              <a:rPr lang="en-US" altLang="en-US" sz="1200" dirty="0" err="1">
                <a:solidFill>
                  <a:srgbClr val="73757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Comerţ</a:t>
            </a:r>
            <a:r>
              <a:rPr lang="en-US" altLang="en-US" sz="1200" dirty="0">
                <a:solidFill>
                  <a:srgbClr val="73757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şi</a:t>
            </a:r>
            <a:r>
              <a:rPr lang="en-US" altLang="en-US" sz="1200" dirty="0">
                <a:solidFill>
                  <a:srgbClr val="73757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Industrie</a:t>
            </a:r>
            <a:r>
              <a:rPr lang="en-US" altLang="en-US" sz="1200" dirty="0">
                <a:solidFill>
                  <a:srgbClr val="73757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 </a:t>
            </a:r>
            <a:r>
              <a:rPr lang="en-US" altLang="en-US" sz="1200" dirty="0" err="1">
                <a:solidFill>
                  <a:srgbClr val="73757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României</a:t>
            </a:r>
            <a:endParaRPr lang="ro-RO" altLang="en-US" sz="1200" dirty="0">
              <a:solidFill>
                <a:srgbClr val="73757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l">
              <a:lnSpc>
                <a:spcPct val="150000"/>
              </a:lnSpc>
            </a:pPr>
            <a:endParaRPr lang="ro-RO" altLang="en-US" sz="600" dirty="0">
              <a:solidFill>
                <a:srgbClr val="73757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l">
              <a:lnSpc>
                <a:spcPct val="150000"/>
              </a:lnSpc>
            </a:pPr>
            <a:r>
              <a:rPr lang="ro-RO" altLang="en-US" sz="1400" dirty="0">
                <a:solidFill>
                  <a:srgbClr val="73757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Email: </a:t>
            </a:r>
            <a:r>
              <a:rPr lang="ro-RO" altLang="en-US" sz="1400" dirty="0">
                <a:solidFill>
                  <a:srgbClr val="737572"/>
                </a:solidFill>
                <a:latin typeface="Roboto" panose="02000000000000000000" pitchFamily="2" charset="0"/>
                <a:ea typeface="Roboto" panose="02000000000000000000" pitchFamily="2" charset="0"/>
                <a:hlinkClick r:id="rId5"/>
              </a:rPr>
              <a:t>stefan.deaconu@ccir.ro</a:t>
            </a:r>
            <a:r>
              <a:rPr lang="ro-RO" altLang="en-US" sz="1400" dirty="0">
                <a:solidFill>
                  <a:srgbClr val="73757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en-US" altLang="en-US" sz="1200" dirty="0">
              <a:solidFill>
                <a:srgbClr val="73757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59263" y="167291"/>
            <a:ext cx="6024771" cy="404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30" dirty="0">
                <a:solidFill>
                  <a:srgbClr val="4D6D9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Curtea de Arbitraj Comercial Internaţional </a:t>
            </a:r>
            <a:endParaRPr lang="en-US" sz="2030" dirty="0">
              <a:solidFill>
                <a:srgbClr val="4D6D9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83579" y="941150"/>
            <a:ext cx="2256885" cy="404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30" dirty="0">
                <a:solidFill>
                  <a:srgbClr val="4D6D9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VĂ MULȚUMESC</a:t>
            </a:r>
            <a:endParaRPr lang="en-US" sz="2030" dirty="0">
              <a:solidFill>
                <a:srgbClr val="4D6D9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289770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7" grpId="0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2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0" b="28090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30716D-6579-E840-A866-65A32A51B07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96856" y="2395871"/>
            <a:ext cx="5947143" cy="26219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5"/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8197542" y="445575"/>
            <a:ext cx="348861" cy="248949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30716D-6579-E840-A866-65A32A51B07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2175" y="154384"/>
            <a:ext cx="6024771" cy="404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30" dirty="0">
                <a:solidFill>
                  <a:srgbClr val="4D6D9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Curtea de Arbitraj Comercial Internaţional </a:t>
            </a:r>
            <a:endParaRPr lang="en-US" sz="2030" dirty="0">
              <a:solidFill>
                <a:srgbClr val="4D6D9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/>
            </a:endParaRPr>
          </a:p>
        </p:txBody>
      </p:sp>
      <p:sp>
        <p:nvSpPr>
          <p:cNvPr id="8" name="Title 20"/>
          <p:cNvSpPr txBox="1">
            <a:spLocks/>
          </p:cNvSpPr>
          <p:nvPr/>
        </p:nvSpPr>
        <p:spPr>
          <a:xfrm>
            <a:off x="3125972" y="2399070"/>
            <a:ext cx="5876260" cy="2693035"/>
          </a:xfrm>
          <a:prstGeom prst="rect">
            <a:avLst/>
          </a:prstGeom>
        </p:spPr>
        <p:txBody>
          <a:bodyPr vert="horz" wrap="square" lIns="91430" tIns="45715" rIns="91430" bIns="45715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/>
            <a:r>
              <a:rPr lang="en-US" altLang="en-US" sz="1300" dirty="0" err="1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Clauza</a:t>
            </a:r>
            <a:r>
              <a:rPr lang="en-US" altLang="en-US" sz="1300" dirty="0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de </a:t>
            </a:r>
            <a:r>
              <a:rPr lang="en-US" altLang="en-US" sz="1300" dirty="0" err="1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arbitraj</a:t>
            </a:r>
            <a:r>
              <a:rPr lang="en-US" altLang="en-US" sz="1300" dirty="0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recomandată</a:t>
            </a:r>
            <a:r>
              <a:rPr lang="en-US" altLang="en-US" sz="1300" dirty="0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de </a:t>
            </a:r>
            <a:r>
              <a:rPr lang="en-US" altLang="en-US" sz="1300" dirty="0" err="1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Curtea</a:t>
            </a:r>
            <a:r>
              <a:rPr lang="en-US" altLang="en-US" sz="1300" dirty="0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de </a:t>
            </a:r>
            <a:r>
              <a:rPr lang="en-US" altLang="en-US" sz="1300" dirty="0" err="1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Arbitraj</a:t>
            </a:r>
            <a:r>
              <a:rPr lang="en-US" altLang="en-US" sz="1300" dirty="0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Comercial</a:t>
            </a:r>
            <a:r>
              <a:rPr lang="en-US" altLang="en-US" sz="1300" dirty="0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Internaţional</a:t>
            </a:r>
            <a:r>
              <a:rPr lang="en-US" altLang="en-US" sz="1300" dirty="0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de </a:t>
            </a:r>
            <a:r>
              <a:rPr lang="en-US" altLang="en-US" sz="1300" dirty="0" err="1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pe</a:t>
            </a:r>
            <a:r>
              <a:rPr lang="en-US" altLang="en-US" sz="1300" dirty="0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lângă</a:t>
            </a:r>
            <a:r>
              <a:rPr lang="en-US" altLang="en-US" sz="1300" dirty="0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Camera de </a:t>
            </a:r>
            <a:r>
              <a:rPr lang="en-US" altLang="en-US" sz="1300" dirty="0" err="1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Comerţ</a:t>
            </a:r>
            <a:r>
              <a:rPr lang="en-US" altLang="en-US" sz="1300" dirty="0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şi</a:t>
            </a:r>
            <a:r>
              <a:rPr lang="en-US" altLang="en-US" sz="1300" dirty="0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Industrie</a:t>
            </a:r>
            <a:r>
              <a:rPr lang="en-US" altLang="en-US" sz="1300" dirty="0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a </a:t>
            </a:r>
            <a:r>
              <a:rPr lang="en-US" altLang="en-US" sz="1300" dirty="0" err="1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României</a:t>
            </a:r>
            <a:r>
              <a:rPr lang="en-US" altLang="en-US" sz="1300" dirty="0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pentru</a:t>
            </a:r>
            <a:r>
              <a:rPr lang="en-US" altLang="en-US" sz="1300" dirty="0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a fi </a:t>
            </a:r>
            <a:r>
              <a:rPr lang="en-US" altLang="en-US" sz="1300" dirty="0" err="1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inclusă</a:t>
            </a:r>
            <a:r>
              <a:rPr lang="en-US" altLang="en-US" sz="1300" dirty="0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în</a:t>
            </a:r>
            <a:r>
              <a:rPr lang="en-US" altLang="en-US" sz="1300" dirty="0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contractele</a:t>
            </a:r>
            <a:r>
              <a:rPr lang="en-US" altLang="en-US" sz="1300" dirty="0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comerciale</a:t>
            </a:r>
            <a:r>
              <a:rPr lang="en-US" altLang="en-US" sz="1300" dirty="0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:</a:t>
            </a:r>
            <a:endParaRPr lang="ro-RO" altLang="en-US" sz="1300" dirty="0">
              <a:solidFill>
                <a:srgbClr val="737572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algn="l"/>
            <a:endParaRPr lang="en-US" altLang="en-US" sz="1300" dirty="0">
              <a:solidFill>
                <a:srgbClr val="737572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algn="l"/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„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Orice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litigiu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decurgând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din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sau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legătură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cu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acest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contract,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inclusiv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referitor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la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încheierea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executarea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ori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desfiinţarea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lui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se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va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soluţiona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prin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arbitrajul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Curţii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Arbitraj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Comercial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Internaţional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lângă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Camera de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Comerţ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Industrie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României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conformitate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cu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Regulile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procedură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arbitrală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ale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Curţii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Arbitraj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Comercial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Internaţional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vigoare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publicate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Monitorul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Oficial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României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300" i="1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Partea</a:t>
            </a:r>
            <a:r>
              <a:rPr lang="en-US" altLang="en-US" sz="1300" i="1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I." </a:t>
            </a:r>
          </a:p>
        </p:txBody>
      </p:sp>
      <p:sp>
        <p:nvSpPr>
          <p:cNvPr id="9" name="Rectangle 8"/>
          <p:cNvSpPr/>
          <p:nvPr/>
        </p:nvSpPr>
        <p:spPr>
          <a:xfrm>
            <a:off x="275729" y="1141714"/>
            <a:ext cx="2850243" cy="3182193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5"/>
          </a:p>
        </p:txBody>
      </p:sp>
      <p:sp>
        <p:nvSpPr>
          <p:cNvPr id="10" name="TextBox 9"/>
          <p:cNvSpPr txBox="1"/>
          <p:nvPr/>
        </p:nvSpPr>
        <p:spPr>
          <a:xfrm>
            <a:off x="204845" y="1265880"/>
            <a:ext cx="2825431" cy="283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800" dirty="0" err="1">
                <a:solidFill>
                  <a:schemeClr val="bg1"/>
                </a:solidFill>
                <a:latin typeface="Roboto Light"/>
                <a:cs typeface="Roboto Light"/>
              </a:rPr>
              <a:t>Arbitrajul</a:t>
            </a:r>
            <a:r>
              <a:rPr lang="en-US" sz="18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 Light"/>
                <a:cs typeface="Roboto Light"/>
              </a:rPr>
              <a:t>comercial</a:t>
            </a:r>
            <a:r>
              <a:rPr lang="en-US" sz="18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 Light"/>
                <a:cs typeface="Roboto Light"/>
              </a:rPr>
              <a:t>realizat</a:t>
            </a:r>
            <a:r>
              <a:rPr lang="en-US" sz="1800" dirty="0">
                <a:solidFill>
                  <a:schemeClr val="bg1"/>
                </a:solidFill>
                <a:latin typeface="Roboto Light"/>
                <a:cs typeface="Roboto Light"/>
              </a:rPr>
              <a:t> de </a:t>
            </a:r>
            <a:r>
              <a:rPr lang="en-US" sz="1800" dirty="0" err="1">
                <a:solidFill>
                  <a:schemeClr val="bg1"/>
                </a:solidFill>
                <a:latin typeface="Roboto Light"/>
                <a:cs typeface="Roboto Light"/>
              </a:rPr>
              <a:t>Curtea</a:t>
            </a:r>
            <a:r>
              <a:rPr lang="en-US" sz="18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endParaRPr lang="ro-RO" sz="1800" dirty="0">
              <a:solidFill>
                <a:schemeClr val="bg1"/>
              </a:solidFill>
              <a:latin typeface="Roboto Light"/>
              <a:cs typeface="Roboto Light"/>
            </a:endParaRPr>
          </a:p>
          <a:p>
            <a:pPr algn="ctr">
              <a:lnSpc>
                <a:spcPct val="110000"/>
              </a:lnSpc>
            </a:pPr>
            <a:r>
              <a:rPr lang="en-US" sz="1800" dirty="0">
                <a:solidFill>
                  <a:schemeClr val="bg1"/>
                </a:solidFill>
                <a:latin typeface="Roboto Light"/>
                <a:cs typeface="Roboto Light"/>
              </a:rPr>
              <a:t>de </a:t>
            </a:r>
            <a:r>
              <a:rPr lang="en-US" sz="1800" dirty="0" err="1">
                <a:solidFill>
                  <a:schemeClr val="bg1"/>
                </a:solidFill>
                <a:latin typeface="Roboto Light"/>
                <a:cs typeface="Roboto Light"/>
              </a:rPr>
              <a:t>Arbitraj</a:t>
            </a:r>
            <a:r>
              <a:rPr lang="en-US" sz="18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 Light"/>
                <a:cs typeface="Roboto Light"/>
              </a:rPr>
              <a:t>Comercial</a:t>
            </a:r>
            <a:r>
              <a:rPr lang="en-US" sz="18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 Light"/>
                <a:cs typeface="Roboto Light"/>
              </a:rPr>
              <a:t>Internaţional</a:t>
            </a:r>
            <a:r>
              <a:rPr lang="en-US" sz="1800" dirty="0">
                <a:solidFill>
                  <a:schemeClr val="bg1"/>
                </a:solidFill>
                <a:latin typeface="Roboto Light"/>
                <a:cs typeface="Roboto Light"/>
              </a:rPr>
              <a:t> de </a:t>
            </a:r>
            <a:r>
              <a:rPr lang="en-US" sz="1800" dirty="0" err="1">
                <a:solidFill>
                  <a:schemeClr val="bg1"/>
                </a:solidFill>
                <a:latin typeface="Roboto Light"/>
                <a:cs typeface="Roboto Light"/>
              </a:rPr>
              <a:t>pe</a:t>
            </a:r>
            <a:r>
              <a:rPr lang="en-US" sz="18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 Light"/>
                <a:cs typeface="Roboto Light"/>
              </a:rPr>
              <a:t>lângă</a:t>
            </a:r>
            <a:r>
              <a:rPr lang="en-US" sz="1800" dirty="0">
                <a:solidFill>
                  <a:schemeClr val="bg1"/>
                </a:solidFill>
                <a:latin typeface="Roboto Light"/>
                <a:cs typeface="Roboto Light"/>
              </a:rPr>
              <a:t> Camera de </a:t>
            </a:r>
            <a:r>
              <a:rPr lang="en-US" sz="1800" dirty="0" err="1">
                <a:solidFill>
                  <a:schemeClr val="bg1"/>
                </a:solidFill>
                <a:latin typeface="Roboto Light"/>
                <a:cs typeface="Roboto Light"/>
              </a:rPr>
              <a:t>Comerţ</a:t>
            </a:r>
            <a:r>
              <a:rPr lang="en-US" sz="18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 Light"/>
                <a:cs typeface="Roboto Light"/>
              </a:rPr>
              <a:t>şi</a:t>
            </a:r>
            <a:r>
              <a:rPr lang="en-US" sz="18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 Light"/>
                <a:cs typeface="Roboto Light"/>
              </a:rPr>
              <a:t>Industrie</a:t>
            </a:r>
            <a:r>
              <a:rPr lang="en-US" sz="18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endParaRPr lang="ro-RO" sz="1800" dirty="0">
              <a:solidFill>
                <a:schemeClr val="bg1"/>
              </a:solidFill>
              <a:latin typeface="Roboto Light"/>
              <a:cs typeface="Roboto Light"/>
            </a:endParaRPr>
          </a:p>
          <a:p>
            <a:pPr algn="ctr">
              <a:lnSpc>
                <a:spcPct val="110000"/>
              </a:lnSpc>
            </a:pPr>
            <a:r>
              <a:rPr lang="en-US" sz="1800" dirty="0">
                <a:solidFill>
                  <a:schemeClr val="bg1"/>
                </a:solidFill>
                <a:latin typeface="Roboto Light"/>
                <a:cs typeface="Roboto Light"/>
              </a:rPr>
              <a:t>a </a:t>
            </a:r>
            <a:r>
              <a:rPr lang="en-US" sz="1800" dirty="0" err="1">
                <a:solidFill>
                  <a:schemeClr val="bg1"/>
                </a:solidFill>
                <a:latin typeface="Roboto Light"/>
                <a:cs typeface="Roboto Light"/>
              </a:rPr>
              <a:t>României</a:t>
            </a:r>
            <a:endParaRPr lang="en-US" sz="1200" dirty="0">
              <a:solidFill>
                <a:schemeClr val="bg1"/>
              </a:solidFill>
              <a:latin typeface="Roboto Black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209908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40" b="14170"/>
          <a:stretch/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30716D-6579-E840-A866-65A32A51B07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8197542" y="445575"/>
            <a:ext cx="348861" cy="248949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30716D-6579-E840-A866-65A32A51B07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15163" y="3003971"/>
            <a:ext cx="8328837" cy="20138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5"/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8197542" y="445575"/>
            <a:ext cx="348861" cy="248949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30716D-6579-E840-A866-65A32A51B07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7998" y="167291"/>
            <a:ext cx="6024771" cy="404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30" dirty="0">
                <a:solidFill>
                  <a:srgbClr val="4D6D9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Curtea de Arbitraj Comercial Internaţional </a:t>
            </a:r>
            <a:endParaRPr lang="en-US" sz="2030" dirty="0">
              <a:solidFill>
                <a:srgbClr val="4D6D9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/>
            </a:endParaRPr>
          </a:p>
        </p:txBody>
      </p:sp>
      <p:sp>
        <p:nvSpPr>
          <p:cNvPr id="9" name="Title 20"/>
          <p:cNvSpPr txBox="1">
            <a:spLocks/>
          </p:cNvSpPr>
          <p:nvPr/>
        </p:nvSpPr>
        <p:spPr>
          <a:xfrm>
            <a:off x="815163" y="3106275"/>
            <a:ext cx="8328839" cy="1954371"/>
          </a:xfrm>
          <a:prstGeom prst="rect">
            <a:avLst/>
          </a:prstGeom>
        </p:spPr>
        <p:txBody>
          <a:bodyPr vert="horz" wrap="square" lIns="91430" tIns="45715" rIns="91430" bIns="45715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/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Poate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fi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arbitru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orice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persoană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cetăţean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român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sau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străin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care are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capacitatea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deplină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exerciţiu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drepturilor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sale, se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bucură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o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reputaţie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neştirbită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are o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înaltă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calificare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experienţă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profesională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domeniul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dreptului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privat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relaţiilor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economice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interne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internaţionale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arbitrajului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comercial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 De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asemenea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orice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avocat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sau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consilier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juridic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independent de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vechimea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profesie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poate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pleda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arbitraj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părţile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putându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-se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reprezenta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chiar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singure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  <a:endParaRPr lang="ro-RO" altLang="en-US" sz="1100" dirty="0">
              <a:solidFill>
                <a:srgbClr val="737572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l"/>
            <a:endParaRPr lang="en-US" altLang="en-US" sz="1100" dirty="0">
              <a:solidFill>
                <a:srgbClr val="737572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l"/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Să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fii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arbitru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nu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este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o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profesie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sine, ci o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activitate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prestata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ocazional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Aceasta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deoarece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părţile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aleg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arbitrii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potriviţi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fiecare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caz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parte.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Acest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lucru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face ca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activitatea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arbitraj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să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nu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aibă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un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caracter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economic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să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nu fie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considerat</a:t>
            </a:r>
            <a:r>
              <a:rPr lang="ro-RO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ă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ca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activitate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care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urmăreşte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obţinerea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profit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aşa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cum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prevede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art. 616 din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Codul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procedură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civilă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  <a:endParaRPr lang="en-US" altLang="en-US" sz="1100" i="1" dirty="0">
              <a:solidFill>
                <a:srgbClr val="737572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5162" y="2147160"/>
            <a:ext cx="4827181" cy="876974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5"/>
          </a:p>
        </p:txBody>
      </p:sp>
      <p:sp>
        <p:nvSpPr>
          <p:cNvPr id="11" name="TextBox 10"/>
          <p:cNvSpPr txBox="1"/>
          <p:nvPr/>
        </p:nvSpPr>
        <p:spPr>
          <a:xfrm>
            <a:off x="871870" y="2183999"/>
            <a:ext cx="4706679" cy="73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Arbitrajul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comercial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realizat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Curtea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endParaRPr lang="ro-RO" sz="1300" dirty="0">
              <a:solidFill>
                <a:schemeClr val="bg1"/>
              </a:solidFill>
              <a:latin typeface="Roboto Light"/>
              <a:cs typeface="Roboto Light"/>
            </a:endParaRPr>
          </a:p>
          <a:p>
            <a:pPr algn="ctr">
              <a:lnSpc>
                <a:spcPct val="110000"/>
              </a:lnSpc>
            </a:pP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Arbitraj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Comercial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Internaţional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pe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lângă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Camera 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Comerţ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şi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Industrie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a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României</a:t>
            </a:r>
            <a:endParaRPr lang="en-US" sz="1300" dirty="0">
              <a:solidFill>
                <a:schemeClr val="bg1"/>
              </a:solidFill>
              <a:latin typeface="Roboto Black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170497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sz="quarter" idx="2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7" b="20397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30716D-6579-E840-A866-65A32A51B07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8197542" y="445575"/>
            <a:ext cx="348861" cy="248949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30716D-6579-E840-A866-65A32A51B07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8197542" y="445575"/>
            <a:ext cx="348861" cy="248949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30716D-6579-E840-A866-65A32A51B07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8197542" y="445575"/>
            <a:ext cx="348861" cy="248949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30716D-6579-E840-A866-65A32A51B07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8882" y="181468"/>
            <a:ext cx="6024771" cy="404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30" dirty="0">
                <a:solidFill>
                  <a:srgbClr val="4D6D9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Curtea de Arbitraj Comercial Internaţional </a:t>
            </a:r>
            <a:endParaRPr lang="en-US" sz="2030" dirty="0">
              <a:solidFill>
                <a:srgbClr val="4D6D9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/>
            </a:endParaRPr>
          </a:p>
        </p:txBody>
      </p:sp>
      <p:sp>
        <p:nvSpPr>
          <p:cNvPr id="10" name="Title 20"/>
          <p:cNvSpPr txBox="1">
            <a:spLocks/>
          </p:cNvSpPr>
          <p:nvPr/>
        </p:nvSpPr>
        <p:spPr>
          <a:xfrm>
            <a:off x="914400" y="3828834"/>
            <a:ext cx="8009860" cy="1092597"/>
          </a:xfrm>
          <a:prstGeom prst="rect">
            <a:avLst/>
          </a:prstGeom>
        </p:spPr>
        <p:txBody>
          <a:bodyPr vert="horz" wrap="square" lIns="91430" tIns="45715" rIns="91430" bIns="45715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/>
            <a:r>
              <a:rPr lang="en-US" altLang="en-US" sz="1300" dirty="0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Ce </a:t>
            </a:r>
            <a:r>
              <a:rPr lang="en-US" altLang="en-US" sz="1300" dirty="0" err="1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este</a:t>
            </a:r>
            <a:r>
              <a:rPr lang="en-US" altLang="en-US" sz="1300" dirty="0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Curtea</a:t>
            </a:r>
            <a:r>
              <a:rPr lang="en-US" altLang="en-US" sz="1300" dirty="0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de </a:t>
            </a:r>
            <a:r>
              <a:rPr lang="en-US" altLang="en-US" sz="1300" dirty="0" err="1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Arbitraj</a:t>
            </a:r>
            <a:r>
              <a:rPr lang="en-US" altLang="en-US" sz="1300" dirty="0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Comercial</a:t>
            </a:r>
            <a:r>
              <a:rPr lang="en-US" altLang="en-US" sz="1300" dirty="0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Internaţional</a:t>
            </a:r>
            <a:r>
              <a:rPr lang="en-US" altLang="en-US" sz="1300" dirty="0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de </a:t>
            </a:r>
            <a:r>
              <a:rPr lang="en-US" altLang="en-US" sz="1300" dirty="0" err="1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pe</a:t>
            </a:r>
            <a:r>
              <a:rPr lang="en-US" altLang="en-US" sz="1300" dirty="0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lângă</a:t>
            </a:r>
            <a:r>
              <a:rPr lang="en-US" altLang="en-US" sz="1300" dirty="0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Camera de </a:t>
            </a:r>
            <a:r>
              <a:rPr lang="en-US" altLang="en-US" sz="1300" dirty="0" err="1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Comerţ</a:t>
            </a:r>
            <a:r>
              <a:rPr lang="en-US" altLang="en-US" sz="1300" dirty="0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şi</a:t>
            </a:r>
            <a:r>
              <a:rPr lang="en-US" altLang="en-US" sz="1300" dirty="0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Industrie</a:t>
            </a:r>
            <a:r>
              <a:rPr lang="en-US" altLang="en-US" sz="1300" dirty="0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a </a:t>
            </a:r>
            <a:r>
              <a:rPr lang="en-US" altLang="en-US" sz="1300" dirty="0" err="1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României</a:t>
            </a:r>
            <a:r>
              <a:rPr lang="en-US" altLang="en-US" sz="1300" dirty="0">
                <a:solidFill>
                  <a:srgbClr val="73757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?</a:t>
            </a:r>
            <a:endParaRPr lang="ro-RO" altLang="en-US" sz="1300" dirty="0">
              <a:solidFill>
                <a:srgbClr val="737572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algn="l"/>
            <a:endParaRPr lang="en-US" altLang="en-US" sz="1300" dirty="0">
              <a:solidFill>
                <a:srgbClr val="737572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algn="l"/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Înfiinţată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anul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1953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cu o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tradiţie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ro-RO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peste 7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0 de ani, Curtea de Arbitraj Comercial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Internaţional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pe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lângă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Camera de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Comerţ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Industrie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României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este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o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instituţie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abilitată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prin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lege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să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soluţioneze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litigii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comerciale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interne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sau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3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internaţionale</a:t>
            </a:r>
            <a:r>
              <a:rPr lang="en-US" altLang="en-US" sz="13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  <a:endParaRPr lang="en-US" altLang="en-US" sz="1300" i="1" dirty="0">
              <a:solidFill>
                <a:srgbClr val="737572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4020" y="2714967"/>
            <a:ext cx="4742119" cy="876974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5"/>
          </a:p>
        </p:txBody>
      </p:sp>
      <p:sp>
        <p:nvSpPr>
          <p:cNvPr id="12" name="TextBox 11"/>
          <p:cNvSpPr txBox="1"/>
          <p:nvPr/>
        </p:nvSpPr>
        <p:spPr>
          <a:xfrm>
            <a:off x="964020" y="2751806"/>
            <a:ext cx="4678324" cy="73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Arbitrajul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comercial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realizat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Curtea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endParaRPr lang="ro-RO" sz="1300" dirty="0">
              <a:solidFill>
                <a:schemeClr val="bg1"/>
              </a:solidFill>
              <a:latin typeface="Roboto Light"/>
              <a:cs typeface="Roboto Light"/>
            </a:endParaRPr>
          </a:p>
          <a:p>
            <a:pPr algn="ctr">
              <a:lnSpc>
                <a:spcPct val="110000"/>
              </a:lnSpc>
            </a:pP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Arbitraj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Comercial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Internaţional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pe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lângă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Camera 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Comerţ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şi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Industrie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a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României</a:t>
            </a:r>
            <a:endParaRPr lang="en-US" sz="1300" dirty="0">
              <a:solidFill>
                <a:schemeClr val="bg1"/>
              </a:solidFill>
              <a:latin typeface="Roboto Black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21743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4" t="31227" r="3564" b="40206"/>
          <a:stretch/>
        </p:blipFill>
        <p:spPr/>
      </p:pic>
      <p:sp>
        <p:nvSpPr>
          <p:cNvPr id="5" name="Slide Number Placeholder 2"/>
          <p:cNvSpPr txBox="1">
            <a:spLocks/>
          </p:cNvSpPr>
          <p:nvPr/>
        </p:nvSpPr>
        <p:spPr>
          <a:xfrm>
            <a:off x="8197542" y="445575"/>
            <a:ext cx="348861" cy="248949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30716D-6579-E840-A866-65A32A51B07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64020" y="2950458"/>
            <a:ext cx="8179980" cy="20138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5"/>
          </a:p>
        </p:txBody>
      </p:sp>
      <p:sp>
        <p:nvSpPr>
          <p:cNvPr id="9" name="TextBox 8"/>
          <p:cNvSpPr txBox="1"/>
          <p:nvPr/>
        </p:nvSpPr>
        <p:spPr>
          <a:xfrm>
            <a:off x="587617" y="165323"/>
            <a:ext cx="6024771" cy="404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30" dirty="0">
                <a:solidFill>
                  <a:srgbClr val="4D6D9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Curtea de Arbitraj Comercial Internaţional </a:t>
            </a:r>
            <a:endParaRPr lang="en-US" sz="2030" dirty="0">
              <a:solidFill>
                <a:srgbClr val="4D6D9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/>
            </a:endParaRPr>
          </a:p>
        </p:txBody>
      </p:sp>
      <p:sp>
        <p:nvSpPr>
          <p:cNvPr id="10" name="Title 20"/>
          <p:cNvSpPr txBox="1">
            <a:spLocks/>
          </p:cNvSpPr>
          <p:nvPr/>
        </p:nvSpPr>
        <p:spPr>
          <a:xfrm>
            <a:off x="964020" y="2987296"/>
            <a:ext cx="8009860" cy="2123648"/>
          </a:xfrm>
          <a:prstGeom prst="rect">
            <a:avLst/>
          </a:prstGeom>
        </p:spPr>
        <p:txBody>
          <a:bodyPr vert="horz" wrap="square" lIns="91430" tIns="45715" rIns="91430" bIns="45715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/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Principalele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elemente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consolidare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credibilităţii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acestei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instituţii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sunt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date de: </a:t>
            </a:r>
            <a:endParaRPr lang="ro-RO" altLang="en-US" sz="1200" dirty="0">
              <a:solidFill>
                <a:srgbClr val="737572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l"/>
            <a:endParaRPr lang="en-US" altLang="en-US" sz="1200" dirty="0">
              <a:solidFill>
                <a:srgbClr val="737572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l"/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a)	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calitatea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hotărârilor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fapt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dovedit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o rata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extrem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mică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desfiinţare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lor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către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instanţele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judecătoreşti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;</a:t>
            </a:r>
          </a:p>
          <a:p>
            <a:pPr algn="l"/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b)	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buna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reputaţie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profesională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arbitrilor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care au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pronunţat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hotărâri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cadrul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Curţii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Arbitraj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 (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atât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arbitrii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români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cât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arbitrii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străini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);</a:t>
            </a:r>
          </a:p>
          <a:p>
            <a:pPr algn="l"/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c)	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stabilitatea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instituţională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Curţii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Arbitraj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pentru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domeniul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arbitrajului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comercial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părţile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au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nevoie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ştie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dacă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înscriu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o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clauză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arbitrală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contract,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peste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câţiva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ani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când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vor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apela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la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serviciile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Curţii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aceasta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este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funcţională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nu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doar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la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momentul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soluţionării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litigiului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ci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la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momentul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punerii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executare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sentinţei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64020" y="2073483"/>
            <a:ext cx="4956695" cy="876974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5"/>
          </a:p>
        </p:txBody>
      </p:sp>
      <p:sp>
        <p:nvSpPr>
          <p:cNvPr id="12" name="TextBox 11"/>
          <p:cNvSpPr txBox="1"/>
          <p:nvPr/>
        </p:nvSpPr>
        <p:spPr>
          <a:xfrm>
            <a:off x="964020" y="2110322"/>
            <a:ext cx="4862621" cy="73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Arbitrajul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comercial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realizat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Curtea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endParaRPr lang="ro-RO" sz="1300" dirty="0">
              <a:solidFill>
                <a:schemeClr val="bg1"/>
              </a:solidFill>
              <a:latin typeface="Roboto Light"/>
              <a:cs typeface="Roboto Light"/>
            </a:endParaRPr>
          </a:p>
          <a:p>
            <a:pPr algn="ctr">
              <a:lnSpc>
                <a:spcPct val="110000"/>
              </a:lnSpc>
            </a:pP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Arbitraj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Comercial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Internaţional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pe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lângă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Camera 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Comerţ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şi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Industrie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a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României</a:t>
            </a:r>
            <a:endParaRPr lang="en-US" sz="1300" dirty="0">
              <a:solidFill>
                <a:schemeClr val="bg1"/>
              </a:solidFill>
              <a:latin typeface="Roboto Black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351915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99" b="16205"/>
          <a:stretch/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30716D-6579-E840-A866-65A32A51B07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8197542" y="445575"/>
            <a:ext cx="348861" cy="248949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30716D-6579-E840-A866-65A32A51B07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8197542" y="445575"/>
            <a:ext cx="348861" cy="248949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30716D-6579-E840-A866-65A32A51B07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8197542" y="445575"/>
            <a:ext cx="348861" cy="248949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30716D-6579-E840-A866-65A32A51B07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636874" y="2247014"/>
            <a:ext cx="6507125" cy="271728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5"/>
          </a:p>
        </p:txBody>
      </p:sp>
      <p:sp>
        <p:nvSpPr>
          <p:cNvPr id="9" name="Slide Number Placeholder 2"/>
          <p:cNvSpPr txBox="1">
            <a:spLocks/>
          </p:cNvSpPr>
          <p:nvPr/>
        </p:nvSpPr>
        <p:spPr>
          <a:xfrm>
            <a:off x="8197542" y="445575"/>
            <a:ext cx="348861" cy="248949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30716D-6579-E840-A866-65A32A51B07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5087" y="165323"/>
            <a:ext cx="6024771" cy="404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30" dirty="0">
                <a:solidFill>
                  <a:srgbClr val="4D6D9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Curtea de Arbitraj Comercial Internaţional </a:t>
            </a:r>
            <a:endParaRPr lang="en-US" sz="2030" dirty="0">
              <a:solidFill>
                <a:srgbClr val="4D6D9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/>
            </a:endParaRPr>
          </a:p>
        </p:txBody>
      </p:sp>
      <p:sp>
        <p:nvSpPr>
          <p:cNvPr id="11" name="Title 20"/>
          <p:cNvSpPr txBox="1">
            <a:spLocks/>
          </p:cNvSpPr>
          <p:nvPr/>
        </p:nvSpPr>
        <p:spPr>
          <a:xfrm>
            <a:off x="2636873" y="2249806"/>
            <a:ext cx="6365357" cy="2862312"/>
          </a:xfrm>
          <a:prstGeom prst="rect">
            <a:avLst/>
          </a:prstGeom>
        </p:spPr>
        <p:txBody>
          <a:bodyPr vert="horz" wrap="square" lIns="91430" tIns="45715" rIns="91430" bIns="45715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/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Potrivit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Regulamentului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privind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organizarea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funcţionarea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Curţii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aceasta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oferă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următoarele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servicii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: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arbitraj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consultanţă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procedurală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cooperare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internaţională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studii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cercetare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domeniul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arbitrajului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cooperare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internă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cadrul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sistemului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arbitral cameral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român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  <a:endParaRPr lang="ro-RO" altLang="en-US" sz="1200" dirty="0">
              <a:solidFill>
                <a:srgbClr val="737572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l"/>
            <a:endParaRPr lang="en-US" altLang="en-US" sz="1200" dirty="0">
              <a:solidFill>
                <a:srgbClr val="737572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l"/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cazul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arbitrajului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pentru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soluţionarea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litigiilor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internaţionale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interne,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competenţa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este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stabilită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baza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înţelegerii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convenite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comercianţi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contracte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sau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acte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adiţionale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;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consultanţa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procedurală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este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asigurată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gratuit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personalul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specialitate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Curţii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Arbitraj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la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sediul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Curţii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iar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cooperarea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internaţională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se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realizează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prin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participarea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la/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organizarea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conferinţe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reuniuni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forumuri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seminarii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internaţionale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cu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instituţii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organizaţii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similare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arbitraj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din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alte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ţări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vederea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stabilirii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sau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dezvoltării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unor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relaţii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conlucrare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3153" y="1978053"/>
            <a:ext cx="2176132" cy="23392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5"/>
          </a:p>
        </p:txBody>
      </p:sp>
      <p:sp>
        <p:nvSpPr>
          <p:cNvPr id="13" name="TextBox 12"/>
          <p:cNvSpPr txBox="1"/>
          <p:nvPr/>
        </p:nvSpPr>
        <p:spPr>
          <a:xfrm>
            <a:off x="354418" y="2001185"/>
            <a:ext cx="2018522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Arbitrajul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comercial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realizat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Curtea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endParaRPr lang="ro-RO" sz="1300" dirty="0">
              <a:solidFill>
                <a:schemeClr val="bg1"/>
              </a:solidFill>
              <a:latin typeface="Roboto Light"/>
              <a:cs typeface="Roboto Light"/>
            </a:endParaRPr>
          </a:p>
          <a:p>
            <a:pPr algn="ctr">
              <a:lnSpc>
                <a:spcPct val="110000"/>
              </a:lnSpc>
            </a:pP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Arbitraj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Comercial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Internaţional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pe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lângă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Camera 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Comerţ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şi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Industrie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a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României</a:t>
            </a:r>
            <a:endParaRPr lang="en-US" sz="1300" dirty="0">
              <a:solidFill>
                <a:schemeClr val="bg1"/>
              </a:solidFill>
              <a:latin typeface="Roboto Black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273256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30716D-6579-E840-A866-65A32A51B07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8197542" y="445575"/>
            <a:ext cx="348861" cy="248949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30716D-6579-E840-A866-65A32A51B07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8197542" y="445575"/>
            <a:ext cx="348861" cy="248949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30716D-6579-E840-A866-65A32A51B07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8197542" y="445575"/>
            <a:ext cx="348861" cy="248949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30716D-6579-E840-A866-65A32A51B07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8197542" y="445575"/>
            <a:ext cx="348861" cy="248949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30716D-6579-E840-A866-65A32A51B07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0" name="Slide Number Placeholder 2"/>
          <p:cNvSpPr txBox="1">
            <a:spLocks/>
          </p:cNvSpPr>
          <p:nvPr/>
        </p:nvSpPr>
        <p:spPr>
          <a:xfrm>
            <a:off x="8197542" y="445575"/>
            <a:ext cx="348861" cy="248949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30716D-6579-E840-A866-65A32A51B07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3440" y="181190"/>
            <a:ext cx="6024771" cy="404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30" dirty="0">
                <a:solidFill>
                  <a:srgbClr val="4D6D9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Curtea de Arbitraj Comercial Internaţional </a:t>
            </a:r>
            <a:endParaRPr lang="en-US" sz="2030" dirty="0">
              <a:solidFill>
                <a:srgbClr val="4D6D9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/>
            </a:endParaRPr>
          </a:p>
        </p:txBody>
      </p:sp>
      <p:sp>
        <p:nvSpPr>
          <p:cNvPr id="12" name="Title 20"/>
          <p:cNvSpPr txBox="1">
            <a:spLocks/>
          </p:cNvSpPr>
          <p:nvPr/>
        </p:nvSpPr>
        <p:spPr>
          <a:xfrm>
            <a:off x="4614531" y="2298977"/>
            <a:ext cx="4529469" cy="2492980"/>
          </a:xfrm>
          <a:prstGeom prst="rect">
            <a:avLst/>
          </a:prstGeom>
        </p:spPr>
        <p:txBody>
          <a:bodyPr vert="horz" wrap="square" lIns="91430" tIns="45715" rIns="91430" bIns="45715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just"/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Părţile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pot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apela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la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serviciile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Curţii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Arbitraj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dacă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au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inclus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o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clauză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contractuală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baza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căreia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confere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Curţii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competenţa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soluţionare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litigilor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dintre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  <a:endParaRPr lang="ro-RO" altLang="en-US" sz="1200" dirty="0">
              <a:solidFill>
                <a:srgbClr val="737572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just"/>
            <a:endParaRPr lang="ro-RO" altLang="en-US" sz="1200" dirty="0">
              <a:solidFill>
                <a:srgbClr val="737572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just"/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Hotărârea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arbitrală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are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aceeaşi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forţă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juridică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valoare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ca </a:t>
            </a:r>
            <a:r>
              <a:rPr lang="ro-RO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ș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</a:t>
            </a:r>
            <a:r>
              <a:rPr lang="ro-RO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hotărâre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judecătorească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emisă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instanţele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judecătoreşti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statale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  <a:endParaRPr lang="ro-RO" altLang="en-US" sz="1200" dirty="0">
              <a:solidFill>
                <a:srgbClr val="737572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just"/>
            <a:endParaRPr lang="en-US" altLang="en-US" sz="1200" dirty="0">
              <a:solidFill>
                <a:srgbClr val="737572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just"/>
            <a:r>
              <a:rPr lang="ro-RO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ctivitatea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Curţii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Arbitraj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reprezintă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practic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o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alternativă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privată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la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justiţia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statală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cu o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competenţă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acoperă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toate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litigiile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comerciale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interne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2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internaţionale</a:t>
            </a:r>
            <a:r>
              <a:rPr lang="en-US" altLang="en-US" sz="12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0" r="12648" b="10667"/>
          <a:stretch/>
        </p:blipFill>
        <p:spPr>
          <a:xfrm>
            <a:off x="-14177" y="923492"/>
            <a:ext cx="4600354" cy="423041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64149" y="1025595"/>
            <a:ext cx="4408968" cy="1030645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5"/>
          </a:p>
        </p:txBody>
      </p:sp>
      <p:sp>
        <p:nvSpPr>
          <p:cNvPr id="14" name="TextBox 13"/>
          <p:cNvSpPr txBox="1"/>
          <p:nvPr/>
        </p:nvSpPr>
        <p:spPr>
          <a:xfrm>
            <a:off x="4725789" y="1083666"/>
            <a:ext cx="4283532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Arbitrajul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comercial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realizat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Curtea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endParaRPr lang="ro-RO" sz="1300" dirty="0">
              <a:solidFill>
                <a:schemeClr val="bg1"/>
              </a:solidFill>
              <a:latin typeface="Roboto Light"/>
              <a:cs typeface="Roboto Light"/>
            </a:endParaRPr>
          </a:p>
          <a:p>
            <a:pPr algn="ctr">
              <a:lnSpc>
                <a:spcPct val="110000"/>
              </a:lnSpc>
            </a:pP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Arbitraj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Comercial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Internaţional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pe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lângă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Camera 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Comerţ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şi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Industrie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a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României</a:t>
            </a:r>
            <a:endParaRPr lang="en-US" sz="1300" dirty="0">
              <a:solidFill>
                <a:schemeClr val="bg1"/>
              </a:solidFill>
              <a:latin typeface="Roboto Black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1982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30716D-6579-E840-A866-65A32A51B07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Placeholder 15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0" b="4660"/>
          <a:stretch/>
        </p:blipFill>
        <p:spPr>
          <a:xfrm>
            <a:off x="-1923" y="1316811"/>
            <a:ext cx="9145923" cy="2253680"/>
          </a:xfrm>
        </p:spPr>
      </p:pic>
      <p:sp>
        <p:nvSpPr>
          <p:cNvPr id="5" name="Slide Number Placeholder 2"/>
          <p:cNvSpPr txBox="1">
            <a:spLocks/>
          </p:cNvSpPr>
          <p:nvPr/>
        </p:nvSpPr>
        <p:spPr>
          <a:xfrm>
            <a:off x="8197542" y="445575"/>
            <a:ext cx="348861" cy="248949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30716D-6579-E840-A866-65A32A51B07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8197542" y="445575"/>
            <a:ext cx="348861" cy="248949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30716D-6579-E840-A866-65A32A51B07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8197542" y="445575"/>
            <a:ext cx="348861" cy="248949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30716D-6579-E840-A866-65A32A51B07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64020" y="2029591"/>
            <a:ext cx="8179980" cy="293470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5"/>
          </a:p>
        </p:txBody>
      </p:sp>
      <p:sp>
        <p:nvSpPr>
          <p:cNvPr id="9" name="Slide Number Placeholder 2"/>
          <p:cNvSpPr txBox="1">
            <a:spLocks/>
          </p:cNvSpPr>
          <p:nvPr/>
        </p:nvSpPr>
        <p:spPr>
          <a:xfrm>
            <a:off x="8197542" y="445575"/>
            <a:ext cx="348861" cy="248949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408240" rtl="0" eaLnBrk="1" latinLnBrk="0" hangingPunct="1">
              <a:defRPr sz="9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408240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47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71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959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119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438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67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917" algn="l" defTabSz="408240" rtl="0" eaLnBrk="1" latinLnBrk="0" hangingPunct="1"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30716D-6579-E840-A866-65A32A51B07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9264" y="165323"/>
            <a:ext cx="6024771" cy="404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30" dirty="0">
                <a:solidFill>
                  <a:srgbClr val="4D6D9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Curtea de Arbitraj Comercial Internaţional </a:t>
            </a:r>
            <a:endParaRPr lang="en-US" sz="2030" dirty="0">
              <a:solidFill>
                <a:srgbClr val="4D6D9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/>
            </a:endParaRPr>
          </a:p>
        </p:txBody>
      </p:sp>
      <p:sp>
        <p:nvSpPr>
          <p:cNvPr id="11" name="Title 20"/>
          <p:cNvSpPr txBox="1">
            <a:spLocks/>
          </p:cNvSpPr>
          <p:nvPr/>
        </p:nvSpPr>
        <p:spPr>
          <a:xfrm>
            <a:off x="997514" y="2029591"/>
            <a:ext cx="8009860" cy="2970034"/>
          </a:xfrm>
          <a:prstGeom prst="rect">
            <a:avLst/>
          </a:prstGeom>
        </p:spPr>
        <p:txBody>
          <a:bodyPr vert="horz" wrap="square" lIns="91430" tIns="45715" rIns="91430" bIns="45715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/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Arbitrajul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comercial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oferă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o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serie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avantaje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faţă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justiţia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statală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avantaje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care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ţin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de:</a:t>
            </a:r>
            <a:endParaRPr lang="ro-RO" altLang="en-US" sz="1100" dirty="0">
              <a:solidFill>
                <a:srgbClr val="737572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l"/>
            <a:endParaRPr lang="en-US" altLang="en-US" sz="1100" dirty="0">
              <a:solidFill>
                <a:srgbClr val="737572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28600" indent="-228600" algn="l">
              <a:buFont typeface="+mj-lt"/>
              <a:buAutoNum type="alphaLcParenR"/>
            </a:pP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posibilitatea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părţilor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a-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desemna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arbitrii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care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să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soluţioneze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litigiul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;</a:t>
            </a:r>
          </a:p>
          <a:p>
            <a:pPr marL="228600" indent="-228600" algn="l">
              <a:buFont typeface="+mj-lt"/>
              <a:buAutoNum type="alphaLcParenR"/>
            </a:pP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celeritate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rezolvarea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litigiilor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(media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fiind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între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3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6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luni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);</a:t>
            </a:r>
          </a:p>
          <a:p>
            <a:pPr marL="228600" indent="-228600" algn="l">
              <a:buFont typeface="+mj-lt"/>
              <a:buAutoNum type="alphaLcParenR"/>
            </a:pP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specializarea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sau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uneori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ultra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specializarea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arbitrilor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domeniul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pentru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care se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solicită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soluţionarea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litigiului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;</a:t>
            </a:r>
          </a:p>
          <a:p>
            <a:pPr marL="228600" indent="-228600" algn="l">
              <a:buFont typeface="+mj-lt"/>
              <a:buAutoNum type="alphaLcParenR"/>
            </a:pP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disponibilitate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mult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mai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mare de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timp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din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partea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arbitrilor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analiza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soluţionarea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dosarelor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arbitrale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faţă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judecătorii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la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instanţele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statale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care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sunt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mult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prea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încărcaţi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numărul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mare de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dosare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care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trebuie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să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le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soluţioneze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;</a:t>
            </a:r>
          </a:p>
          <a:p>
            <a:pPr marL="228600" indent="-228600" algn="l">
              <a:buFont typeface="+mj-lt"/>
              <a:buAutoNum type="alphaLcParenR"/>
            </a:pP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confidenţialitatea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dezbaterilor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datelor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furnizate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părţi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parcursul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soluţionării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dosarului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arbitral;</a:t>
            </a:r>
          </a:p>
          <a:p>
            <a:pPr marL="228600" indent="-228600" algn="l">
              <a:buFont typeface="+mj-lt"/>
              <a:buAutoNum type="alphaLcParenR"/>
            </a:pP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flexibilitate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procedura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arbitrală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prin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posibilitatea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care o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oferă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părţilor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a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interveni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această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procedură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(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stabilirea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termenelor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judecată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stabilirea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unei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proceduri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rapide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soluţionare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litigiului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posibilitatea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eşalonare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plăţii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taxelor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arbitrale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etc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);</a:t>
            </a:r>
          </a:p>
          <a:p>
            <a:pPr marL="228600" indent="-228600" algn="l">
              <a:buFont typeface="+mj-lt"/>
              <a:buAutoNum type="alphaLcParenR"/>
            </a:pP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costuri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mai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mici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comparaţie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cu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taxele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judiciare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percepute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instanţele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statale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mai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ales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în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privinţa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dosarelor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cu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valori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mari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şi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foarte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altLang="en-US" sz="1100" dirty="0" err="1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mari</a:t>
            </a:r>
            <a:r>
              <a:rPr lang="en-US" altLang="en-US" sz="1100" dirty="0">
                <a:solidFill>
                  <a:srgbClr val="73757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84230" y="1059334"/>
            <a:ext cx="4403826" cy="876974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5"/>
          </a:p>
        </p:txBody>
      </p:sp>
      <p:sp>
        <p:nvSpPr>
          <p:cNvPr id="13" name="TextBox 12"/>
          <p:cNvSpPr txBox="1"/>
          <p:nvPr/>
        </p:nvSpPr>
        <p:spPr>
          <a:xfrm>
            <a:off x="4499169" y="1053281"/>
            <a:ext cx="4488887" cy="957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Arbitrajul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comercial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realizat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Curtea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endParaRPr lang="ro-RO" sz="1300" dirty="0">
              <a:solidFill>
                <a:schemeClr val="bg1"/>
              </a:solidFill>
              <a:latin typeface="Roboto Light"/>
              <a:cs typeface="Roboto Light"/>
            </a:endParaRPr>
          </a:p>
          <a:p>
            <a:pPr algn="ctr">
              <a:lnSpc>
                <a:spcPct val="110000"/>
              </a:lnSpc>
            </a:pP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Arbitraj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Comercial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Internaţional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pe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lângă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Camera de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Comerţ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şi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Industrie</a:t>
            </a:r>
            <a:r>
              <a:rPr lang="en-US" sz="1300" dirty="0">
                <a:solidFill>
                  <a:schemeClr val="bg1"/>
                </a:solidFill>
                <a:latin typeface="Roboto Light"/>
                <a:cs typeface="Roboto Light"/>
              </a:rPr>
              <a:t> a </a:t>
            </a:r>
            <a:r>
              <a:rPr lang="en-US" sz="1300" dirty="0" err="1">
                <a:solidFill>
                  <a:schemeClr val="bg1"/>
                </a:solidFill>
                <a:latin typeface="Roboto Light"/>
                <a:cs typeface="Roboto Light"/>
              </a:rPr>
              <a:t>României</a:t>
            </a:r>
            <a:endParaRPr lang="en-US" sz="1300" dirty="0">
              <a:solidFill>
                <a:schemeClr val="bg1"/>
              </a:solidFill>
              <a:latin typeface="Roboto Black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242372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Investor Light">
      <a:dk1>
        <a:srgbClr val="737572"/>
      </a:dk1>
      <a:lt1>
        <a:sysClr val="window" lastClr="FFFFFF"/>
      </a:lt1>
      <a:dk2>
        <a:srgbClr val="4D6D92"/>
      </a:dk2>
      <a:lt2>
        <a:srgbClr val="FFFFFF"/>
      </a:lt2>
      <a:accent1>
        <a:srgbClr val="4D6D92"/>
      </a:accent1>
      <a:accent2>
        <a:srgbClr val="1BAAAA"/>
      </a:accent2>
      <a:accent3>
        <a:srgbClr val="7CB554"/>
      </a:accent3>
      <a:accent4>
        <a:srgbClr val="F8BF4D"/>
      </a:accent4>
      <a:accent5>
        <a:srgbClr val="F95648"/>
      </a:accent5>
      <a:accent6>
        <a:srgbClr val="C5C5C5"/>
      </a:accent6>
      <a:hlink>
        <a:srgbClr val="F95648"/>
      </a:hlink>
      <a:folHlink>
        <a:srgbClr val="F8BF4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3156</TotalTime>
  <Words>2884</Words>
  <Application>Microsoft Office PowerPoint</Application>
  <PresentationFormat>On-screen Show (16:9)</PresentationFormat>
  <Paragraphs>244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Raleway</vt:lpstr>
      <vt:lpstr>Roboto</vt:lpstr>
      <vt:lpstr>Roboto Black</vt:lpstr>
      <vt:lpstr>Roboto Light</vt:lpstr>
      <vt:lpstr>Roboto Medium</vt:lpstr>
      <vt:lpstr>Roboto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Louis Twelve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 Deaconu</dc:creator>
  <cp:lastModifiedBy>Stefan DEACONU</cp:lastModifiedBy>
  <cp:revision>406</cp:revision>
  <cp:lastPrinted>2016-03-15T07:41:05Z</cp:lastPrinted>
  <dcterms:created xsi:type="dcterms:W3CDTF">2015-03-16T21:05:54Z</dcterms:created>
  <dcterms:modified xsi:type="dcterms:W3CDTF">2024-03-18T15:13:17Z</dcterms:modified>
</cp:coreProperties>
</file>