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42"/>
  </p:notesMasterIdLst>
  <p:sldIdLst>
    <p:sldId id="256" r:id="rId4"/>
    <p:sldId id="257" r:id="rId5"/>
    <p:sldId id="318" r:id="rId6"/>
    <p:sldId id="270" r:id="rId7"/>
    <p:sldId id="319" r:id="rId8"/>
    <p:sldId id="323" r:id="rId9"/>
    <p:sldId id="324" r:id="rId10"/>
    <p:sldId id="325" r:id="rId11"/>
    <p:sldId id="276" r:id="rId12"/>
    <p:sldId id="277" r:id="rId13"/>
    <p:sldId id="275" r:id="rId14"/>
    <p:sldId id="326" r:id="rId15"/>
    <p:sldId id="320" r:id="rId16"/>
    <p:sldId id="271" r:id="rId17"/>
    <p:sldId id="272" r:id="rId18"/>
    <p:sldId id="321" r:id="rId19"/>
    <p:sldId id="328" r:id="rId20"/>
    <p:sldId id="329" r:id="rId21"/>
    <p:sldId id="330" r:id="rId22"/>
    <p:sldId id="260" r:id="rId23"/>
    <p:sldId id="259" r:id="rId24"/>
    <p:sldId id="268" r:id="rId25"/>
    <p:sldId id="261" r:id="rId26"/>
    <p:sldId id="258" r:id="rId27"/>
    <p:sldId id="263" r:id="rId28"/>
    <p:sldId id="264" r:id="rId29"/>
    <p:sldId id="262" r:id="rId30"/>
    <p:sldId id="265" r:id="rId31"/>
    <p:sldId id="266" r:id="rId32"/>
    <p:sldId id="267" r:id="rId33"/>
    <p:sldId id="347" r:id="rId34"/>
    <p:sldId id="269" r:id="rId35"/>
    <p:sldId id="331" r:id="rId36"/>
    <p:sldId id="332" r:id="rId37"/>
    <p:sldId id="333" r:id="rId38"/>
    <p:sldId id="334" r:id="rId39"/>
    <p:sldId id="335" r:id="rId40"/>
    <p:sldId id="34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1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9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024F2-B3D6-4A64-AE90-22044BC9855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1C573D4F-E0AC-4102-ABFD-974C02073CA2}">
      <dgm:prSet phldrT="[Text]"/>
      <dgm:spPr/>
      <dgm:t>
        <a:bodyPr/>
        <a:lstStyle/>
        <a:p>
          <a:r>
            <a:rPr lang="en-US" dirty="0" err="1"/>
            <a:t>Proces</a:t>
          </a:r>
          <a:r>
            <a:rPr lang="en-US" dirty="0"/>
            <a:t> </a:t>
          </a:r>
          <a:r>
            <a:rPr lang="en-US" dirty="0" err="1"/>
            <a:t>Tehnologic</a:t>
          </a:r>
          <a:endParaRPr lang="en-US" dirty="0"/>
        </a:p>
      </dgm:t>
    </dgm:pt>
    <dgm:pt modelId="{1B0820C8-35F0-4941-A6A0-2C05899BB598}" type="parTrans" cxnId="{7ECAFD0C-0FF8-4A19-AE92-61AD6C0B8075}">
      <dgm:prSet/>
      <dgm:spPr/>
      <dgm:t>
        <a:bodyPr/>
        <a:lstStyle/>
        <a:p>
          <a:endParaRPr lang="en-US"/>
        </a:p>
      </dgm:t>
    </dgm:pt>
    <dgm:pt modelId="{E860A391-4CF3-4685-BA77-6733E18300C6}" type="sibTrans" cxnId="{7ECAFD0C-0FF8-4A19-AE92-61AD6C0B8075}">
      <dgm:prSet/>
      <dgm:spPr/>
      <dgm:t>
        <a:bodyPr/>
        <a:lstStyle/>
        <a:p>
          <a:endParaRPr lang="en-US"/>
        </a:p>
      </dgm:t>
    </dgm:pt>
    <dgm:pt modelId="{D8725DAE-C71F-4644-82BE-9126F6D47DD4}">
      <dgm:prSet phldrT="[Text]"/>
      <dgm:spPr/>
      <dgm:t>
        <a:bodyPr/>
        <a:lstStyle/>
        <a:p>
          <a:r>
            <a:rPr lang="en-US" dirty="0" err="1"/>
            <a:t>Tehnologie</a:t>
          </a:r>
          <a:r>
            <a:rPr lang="en-US" dirty="0"/>
            <a:t> </a:t>
          </a:r>
          <a:r>
            <a:rPr lang="en-US" dirty="0" err="1"/>
            <a:t>noua</a:t>
          </a:r>
          <a:endParaRPr lang="en-US" dirty="0"/>
        </a:p>
      </dgm:t>
    </dgm:pt>
    <dgm:pt modelId="{CFD9B20B-862A-4A20-AD5A-B85093BCC624}" type="parTrans" cxnId="{B2EC3AA7-DE4F-472E-B09A-BD58D0E87E9E}">
      <dgm:prSet/>
      <dgm:spPr/>
      <dgm:t>
        <a:bodyPr/>
        <a:lstStyle/>
        <a:p>
          <a:endParaRPr lang="en-US"/>
        </a:p>
      </dgm:t>
    </dgm:pt>
    <dgm:pt modelId="{08914A62-E161-4DB3-B1A6-1F18646E2AE9}" type="sibTrans" cxnId="{B2EC3AA7-DE4F-472E-B09A-BD58D0E87E9E}">
      <dgm:prSet/>
      <dgm:spPr/>
      <dgm:t>
        <a:bodyPr/>
        <a:lstStyle/>
        <a:p>
          <a:endParaRPr lang="en-US"/>
        </a:p>
      </dgm:t>
    </dgm:pt>
    <dgm:pt modelId="{4651E1CC-BFF2-40E7-A79C-59E44917A0F2}">
      <dgm:prSet phldrT="[Text]"/>
      <dgm:spPr/>
      <dgm:t>
        <a:bodyPr/>
        <a:lstStyle/>
        <a:p>
          <a:r>
            <a:rPr lang="en-US" dirty="0" err="1"/>
            <a:t>Echipament</a:t>
          </a:r>
          <a:r>
            <a:rPr lang="en-US" dirty="0"/>
            <a:t> </a:t>
          </a:r>
          <a:r>
            <a:rPr lang="en-US" dirty="0" err="1"/>
            <a:t>nou</a:t>
          </a:r>
          <a:r>
            <a:rPr lang="en-US" dirty="0"/>
            <a:t> (da/nu)</a:t>
          </a:r>
        </a:p>
      </dgm:t>
    </dgm:pt>
    <dgm:pt modelId="{BD256266-0299-4E6C-8099-671EB24EE1AF}" type="parTrans" cxnId="{2025951E-F774-4495-9C05-1250667188C1}">
      <dgm:prSet/>
      <dgm:spPr/>
      <dgm:t>
        <a:bodyPr/>
        <a:lstStyle/>
        <a:p>
          <a:endParaRPr lang="en-US"/>
        </a:p>
      </dgm:t>
    </dgm:pt>
    <dgm:pt modelId="{C2A55615-C19E-4378-9D76-3C4D6D3D6D7B}" type="sibTrans" cxnId="{2025951E-F774-4495-9C05-1250667188C1}">
      <dgm:prSet/>
      <dgm:spPr/>
      <dgm:t>
        <a:bodyPr/>
        <a:lstStyle/>
        <a:p>
          <a:endParaRPr lang="en-US"/>
        </a:p>
      </dgm:t>
    </dgm:pt>
    <dgm:pt modelId="{7393670B-2770-459D-B071-D3C0ECF77D1C}">
      <dgm:prSet phldrT="[Text]"/>
      <dgm:spPr/>
      <dgm:t>
        <a:bodyPr/>
        <a:lstStyle/>
        <a:p>
          <a:r>
            <a:rPr lang="en-US" dirty="0" err="1"/>
            <a:t>Competente</a:t>
          </a:r>
          <a:r>
            <a:rPr lang="en-US" dirty="0"/>
            <a:t> </a:t>
          </a:r>
          <a:r>
            <a:rPr lang="en-US" dirty="0" err="1"/>
            <a:t>noi</a:t>
          </a:r>
          <a:r>
            <a:rPr lang="en-US" dirty="0"/>
            <a:t> </a:t>
          </a:r>
          <a:r>
            <a:rPr lang="en-US" dirty="0" err="1"/>
            <a:t>angajati</a:t>
          </a:r>
          <a:endParaRPr lang="en-US" dirty="0"/>
        </a:p>
      </dgm:t>
    </dgm:pt>
    <dgm:pt modelId="{64E23154-7F64-4056-BACB-0BD4B1248920}" type="parTrans" cxnId="{53E787CF-A955-49A9-8DBC-4D3359032521}">
      <dgm:prSet/>
      <dgm:spPr/>
      <dgm:t>
        <a:bodyPr/>
        <a:lstStyle/>
        <a:p>
          <a:endParaRPr lang="en-US"/>
        </a:p>
      </dgm:t>
    </dgm:pt>
    <dgm:pt modelId="{95795030-5DBE-466A-A09D-5451F8ABE9DC}" type="sibTrans" cxnId="{53E787CF-A955-49A9-8DBC-4D3359032521}">
      <dgm:prSet/>
      <dgm:spPr/>
      <dgm:t>
        <a:bodyPr/>
        <a:lstStyle/>
        <a:p>
          <a:endParaRPr lang="en-US"/>
        </a:p>
      </dgm:t>
    </dgm:pt>
    <dgm:pt modelId="{5915A230-83E4-4DA4-B58A-5FC6E7D4E49A}">
      <dgm:prSet phldrT="[Text]"/>
      <dgm:spPr/>
      <dgm:t>
        <a:bodyPr/>
        <a:lstStyle/>
        <a:p>
          <a:r>
            <a:rPr lang="en-US" dirty="0" err="1"/>
            <a:t>Cursuri</a:t>
          </a:r>
          <a:r>
            <a:rPr lang="en-US" dirty="0"/>
            <a:t> </a:t>
          </a:r>
          <a:r>
            <a:rPr lang="en-US" dirty="0" err="1"/>
            <a:t>specializate</a:t>
          </a:r>
          <a:endParaRPr lang="en-US" dirty="0"/>
        </a:p>
      </dgm:t>
    </dgm:pt>
    <dgm:pt modelId="{379637D7-3BD0-4397-A407-AEC4ED0B805D}" type="parTrans" cxnId="{CBFA7A82-AA24-458C-8381-CE3666D14496}">
      <dgm:prSet/>
      <dgm:spPr/>
      <dgm:t>
        <a:bodyPr/>
        <a:lstStyle/>
        <a:p>
          <a:endParaRPr lang="en-US"/>
        </a:p>
      </dgm:t>
    </dgm:pt>
    <dgm:pt modelId="{15828641-2809-4BA7-B92C-51DE3790AD01}" type="sibTrans" cxnId="{CBFA7A82-AA24-458C-8381-CE3666D14496}">
      <dgm:prSet/>
      <dgm:spPr/>
      <dgm:t>
        <a:bodyPr/>
        <a:lstStyle/>
        <a:p>
          <a:endParaRPr lang="en-US"/>
        </a:p>
      </dgm:t>
    </dgm:pt>
    <dgm:pt modelId="{79F6DB6C-A7CD-4B7C-ADD0-B9123D8BEBF7}" type="pres">
      <dgm:prSet presAssocID="{ADF024F2-B3D6-4A64-AE90-22044BC98556}" presName="cycle" presStyleCnt="0">
        <dgm:presLayoutVars>
          <dgm:dir/>
          <dgm:resizeHandles val="exact"/>
        </dgm:presLayoutVars>
      </dgm:prSet>
      <dgm:spPr/>
    </dgm:pt>
    <dgm:pt modelId="{897473D3-3212-4321-873E-8A897ACF1C3B}" type="pres">
      <dgm:prSet presAssocID="{1C573D4F-E0AC-4102-ABFD-974C02073CA2}" presName="node" presStyleLbl="node1" presStyleIdx="0" presStyleCnt="5">
        <dgm:presLayoutVars>
          <dgm:bulletEnabled val="1"/>
        </dgm:presLayoutVars>
      </dgm:prSet>
      <dgm:spPr/>
    </dgm:pt>
    <dgm:pt modelId="{4B8CB8E6-5275-4AC9-AB80-7012BCDBDC1B}" type="pres">
      <dgm:prSet presAssocID="{1C573D4F-E0AC-4102-ABFD-974C02073CA2}" presName="spNode" presStyleCnt="0"/>
      <dgm:spPr/>
    </dgm:pt>
    <dgm:pt modelId="{B1C14A49-837B-4862-BEB1-A5CBCCDE2789}" type="pres">
      <dgm:prSet presAssocID="{E860A391-4CF3-4685-BA77-6733E18300C6}" presName="sibTrans" presStyleLbl="sibTrans1D1" presStyleIdx="0" presStyleCnt="5"/>
      <dgm:spPr/>
    </dgm:pt>
    <dgm:pt modelId="{821061F4-024A-474F-8890-116BE4C19DD8}" type="pres">
      <dgm:prSet presAssocID="{D8725DAE-C71F-4644-82BE-9126F6D47DD4}" presName="node" presStyleLbl="node1" presStyleIdx="1" presStyleCnt="5">
        <dgm:presLayoutVars>
          <dgm:bulletEnabled val="1"/>
        </dgm:presLayoutVars>
      </dgm:prSet>
      <dgm:spPr/>
    </dgm:pt>
    <dgm:pt modelId="{30196DD3-BA9F-4086-B6D8-6B4F249A24A5}" type="pres">
      <dgm:prSet presAssocID="{D8725DAE-C71F-4644-82BE-9126F6D47DD4}" presName="spNode" presStyleCnt="0"/>
      <dgm:spPr/>
    </dgm:pt>
    <dgm:pt modelId="{BCA59569-0C69-4450-82EC-171869496B0C}" type="pres">
      <dgm:prSet presAssocID="{08914A62-E161-4DB3-B1A6-1F18646E2AE9}" presName="sibTrans" presStyleLbl="sibTrans1D1" presStyleIdx="1" presStyleCnt="5"/>
      <dgm:spPr/>
    </dgm:pt>
    <dgm:pt modelId="{7BBA45FE-988A-4BF3-9169-3B3456A6AFFC}" type="pres">
      <dgm:prSet presAssocID="{4651E1CC-BFF2-40E7-A79C-59E44917A0F2}" presName="node" presStyleLbl="node1" presStyleIdx="2" presStyleCnt="5">
        <dgm:presLayoutVars>
          <dgm:bulletEnabled val="1"/>
        </dgm:presLayoutVars>
      </dgm:prSet>
      <dgm:spPr/>
    </dgm:pt>
    <dgm:pt modelId="{A42D50CF-B0A8-43E9-9C29-95B969D3231D}" type="pres">
      <dgm:prSet presAssocID="{4651E1CC-BFF2-40E7-A79C-59E44917A0F2}" presName="spNode" presStyleCnt="0"/>
      <dgm:spPr/>
    </dgm:pt>
    <dgm:pt modelId="{B623760F-D0E6-4241-8DB5-C32FA94282FE}" type="pres">
      <dgm:prSet presAssocID="{C2A55615-C19E-4378-9D76-3C4D6D3D6D7B}" presName="sibTrans" presStyleLbl="sibTrans1D1" presStyleIdx="2" presStyleCnt="5"/>
      <dgm:spPr/>
    </dgm:pt>
    <dgm:pt modelId="{9CEC78E3-8548-4398-A73B-F323988C6ECF}" type="pres">
      <dgm:prSet presAssocID="{7393670B-2770-459D-B071-D3C0ECF77D1C}" presName="node" presStyleLbl="node1" presStyleIdx="3" presStyleCnt="5">
        <dgm:presLayoutVars>
          <dgm:bulletEnabled val="1"/>
        </dgm:presLayoutVars>
      </dgm:prSet>
      <dgm:spPr/>
    </dgm:pt>
    <dgm:pt modelId="{7BE082A4-8EDC-483C-BB93-64FFB7BEA188}" type="pres">
      <dgm:prSet presAssocID="{7393670B-2770-459D-B071-D3C0ECF77D1C}" presName="spNode" presStyleCnt="0"/>
      <dgm:spPr/>
    </dgm:pt>
    <dgm:pt modelId="{A82B71A1-3467-4040-A16C-41D7CF08099D}" type="pres">
      <dgm:prSet presAssocID="{95795030-5DBE-466A-A09D-5451F8ABE9DC}" presName="sibTrans" presStyleLbl="sibTrans1D1" presStyleIdx="3" presStyleCnt="5"/>
      <dgm:spPr/>
    </dgm:pt>
    <dgm:pt modelId="{7B7A9661-7D0E-4E1D-96BA-FCEEB2C3355D}" type="pres">
      <dgm:prSet presAssocID="{5915A230-83E4-4DA4-B58A-5FC6E7D4E49A}" presName="node" presStyleLbl="node1" presStyleIdx="4" presStyleCnt="5">
        <dgm:presLayoutVars>
          <dgm:bulletEnabled val="1"/>
        </dgm:presLayoutVars>
      </dgm:prSet>
      <dgm:spPr/>
    </dgm:pt>
    <dgm:pt modelId="{222B40E5-BAD0-4FDD-A43C-678DAAF1CB19}" type="pres">
      <dgm:prSet presAssocID="{5915A230-83E4-4DA4-B58A-5FC6E7D4E49A}" presName="spNode" presStyleCnt="0"/>
      <dgm:spPr/>
    </dgm:pt>
    <dgm:pt modelId="{47C770F2-9506-4B3B-9DBE-B8945E59879B}" type="pres">
      <dgm:prSet presAssocID="{15828641-2809-4BA7-B92C-51DE3790AD01}" presName="sibTrans" presStyleLbl="sibTrans1D1" presStyleIdx="4" presStyleCnt="5"/>
      <dgm:spPr/>
    </dgm:pt>
  </dgm:ptLst>
  <dgm:cxnLst>
    <dgm:cxn modelId="{7ECAFD0C-0FF8-4A19-AE92-61AD6C0B8075}" srcId="{ADF024F2-B3D6-4A64-AE90-22044BC98556}" destId="{1C573D4F-E0AC-4102-ABFD-974C02073CA2}" srcOrd="0" destOrd="0" parTransId="{1B0820C8-35F0-4941-A6A0-2C05899BB598}" sibTransId="{E860A391-4CF3-4685-BA77-6733E18300C6}"/>
    <dgm:cxn modelId="{5403450E-209B-4DDB-8AFE-38F1A38AD580}" type="presOf" srcId="{D8725DAE-C71F-4644-82BE-9126F6D47DD4}" destId="{821061F4-024A-474F-8890-116BE4C19DD8}" srcOrd="0" destOrd="0" presId="urn:microsoft.com/office/officeart/2005/8/layout/cycle6"/>
    <dgm:cxn modelId="{2025951E-F774-4495-9C05-1250667188C1}" srcId="{ADF024F2-B3D6-4A64-AE90-22044BC98556}" destId="{4651E1CC-BFF2-40E7-A79C-59E44917A0F2}" srcOrd="2" destOrd="0" parTransId="{BD256266-0299-4E6C-8099-671EB24EE1AF}" sibTransId="{C2A55615-C19E-4378-9D76-3C4D6D3D6D7B}"/>
    <dgm:cxn modelId="{DC27EB2C-5D09-42BC-94B7-9851106CACA3}" type="presOf" srcId="{ADF024F2-B3D6-4A64-AE90-22044BC98556}" destId="{79F6DB6C-A7CD-4B7C-ADD0-B9123D8BEBF7}" srcOrd="0" destOrd="0" presId="urn:microsoft.com/office/officeart/2005/8/layout/cycle6"/>
    <dgm:cxn modelId="{A228C12E-8CF2-4B9B-8CD1-4006CD1F07D4}" type="presOf" srcId="{C2A55615-C19E-4378-9D76-3C4D6D3D6D7B}" destId="{B623760F-D0E6-4241-8DB5-C32FA94282FE}" srcOrd="0" destOrd="0" presId="urn:microsoft.com/office/officeart/2005/8/layout/cycle6"/>
    <dgm:cxn modelId="{2BD30538-1C38-43C5-91FC-34D7AD1074D5}" type="presOf" srcId="{5915A230-83E4-4DA4-B58A-5FC6E7D4E49A}" destId="{7B7A9661-7D0E-4E1D-96BA-FCEEB2C3355D}" srcOrd="0" destOrd="0" presId="urn:microsoft.com/office/officeart/2005/8/layout/cycle6"/>
    <dgm:cxn modelId="{76066660-4D66-4BCC-866C-8EF524E5395F}" type="presOf" srcId="{7393670B-2770-459D-B071-D3C0ECF77D1C}" destId="{9CEC78E3-8548-4398-A73B-F323988C6ECF}" srcOrd="0" destOrd="0" presId="urn:microsoft.com/office/officeart/2005/8/layout/cycle6"/>
    <dgm:cxn modelId="{BECBC662-32DB-4B88-A875-03036EA1E0B7}" type="presOf" srcId="{15828641-2809-4BA7-B92C-51DE3790AD01}" destId="{47C770F2-9506-4B3B-9DBE-B8945E59879B}" srcOrd="0" destOrd="0" presId="urn:microsoft.com/office/officeart/2005/8/layout/cycle6"/>
    <dgm:cxn modelId="{CBFA7A82-AA24-458C-8381-CE3666D14496}" srcId="{ADF024F2-B3D6-4A64-AE90-22044BC98556}" destId="{5915A230-83E4-4DA4-B58A-5FC6E7D4E49A}" srcOrd="4" destOrd="0" parTransId="{379637D7-3BD0-4397-A407-AEC4ED0B805D}" sibTransId="{15828641-2809-4BA7-B92C-51DE3790AD01}"/>
    <dgm:cxn modelId="{B2EC3AA7-DE4F-472E-B09A-BD58D0E87E9E}" srcId="{ADF024F2-B3D6-4A64-AE90-22044BC98556}" destId="{D8725DAE-C71F-4644-82BE-9126F6D47DD4}" srcOrd="1" destOrd="0" parTransId="{CFD9B20B-862A-4A20-AD5A-B85093BCC624}" sibTransId="{08914A62-E161-4DB3-B1A6-1F18646E2AE9}"/>
    <dgm:cxn modelId="{5FD012AE-8F42-4D4A-A1E9-F406BD507477}" type="presOf" srcId="{95795030-5DBE-466A-A09D-5451F8ABE9DC}" destId="{A82B71A1-3467-4040-A16C-41D7CF08099D}" srcOrd="0" destOrd="0" presId="urn:microsoft.com/office/officeart/2005/8/layout/cycle6"/>
    <dgm:cxn modelId="{53E787CF-A955-49A9-8DBC-4D3359032521}" srcId="{ADF024F2-B3D6-4A64-AE90-22044BC98556}" destId="{7393670B-2770-459D-B071-D3C0ECF77D1C}" srcOrd="3" destOrd="0" parTransId="{64E23154-7F64-4056-BACB-0BD4B1248920}" sibTransId="{95795030-5DBE-466A-A09D-5451F8ABE9DC}"/>
    <dgm:cxn modelId="{0597D3E7-6612-4D82-9169-EFBF8642B68D}" type="presOf" srcId="{E860A391-4CF3-4685-BA77-6733E18300C6}" destId="{B1C14A49-837B-4862-BEB1-A5CBCCDE2789}" srcOrd="0" destOrd="0" presId="urn:microsoft.com/office/officeart/2005/8/layout/cycle6"/>
    <dgm:cxn modelId="{797769F0-A63F-4EE4-BD7E-67EF916CFED7}" type="presOf" srcId="{08914A62-E161-4DB3-B1A6-1F18646E2AE9}" destId="{BCA59569-0C69-4450-82EC-171869496B0C}" srcOrd="0" destOrd="0" presId="urn:microsoft.com/office/officeart/2005/8/layout/cycle6"/>
    <dgm:cxn modelId="{79729BF4-6045-465F-8660-E9A4577F2B27}" type="presOf" srcId="{1C573D4F-E0AC-4102-ABFD-974C02073CA2}" destId="{897473D3-3212-4321-873E-8A897ACF1C3B}" srcOrd="0" destOrd="0" presId="urn:microsoft.com/office/officeart/2005/8/layout/cycle6"/>
    <dgm:cxn modelId="{5B3E0CF5-45E8-4134-A2F6-0ECE6D584924}" type="presOf" srcId="{4651E1CC-BFF2-40E7-A79C-59E44917A0F2}" destId="{7BBA45FE-988A-4BF3-9169-3B3456A6AFFC}" srcOrd="0" destOrd="0" presId="urn:microsoft.com/office/officeart/2005/8/layout/cycle6"/>
    <dgm:cxn modelId="{449E123E-2F7F-4DB4-AEFC-BD0B322441D3}" type="presParOf" srcId="{79F6DB6C-A7CD-4B7C-ADD0-B9123D8BEBF7}" destId="{897473D3-3212-4321-873E-8A897ACF1C3B}" srcOrd="0" destOrd="0" presId="urn:microsoft.com/office/officeart/2005/8/layout/cycle6"/>
    <dgm:cxn modelId="{30759F31-D86E-4106-9B95-2D436B81C5A3}" type="presParOf" srcId="{79F6DB6C-A7CD-4B7C-ADD0-B9123D8BEBF7}" destId="{4B8CB8E6-5275-4AC9-AB80-7012BCDBDC1B}" srcOrd="1" destOrd="0" presId="urn:microsoft.com/office/officeart/2005/8/layout/cycle6"/>
    <dgm:cxn modelId="{FA605443-42F4-4514-9B14-345F6CDFF296}" type="presParOf" srcId="{79F6DB6C-A7CD-4B7C-ADD0-B9123D8BEBF7}" destId="{B1C14A49-837B-4862-BEB1-A5CBCCDE2789}" srcOrd="2" destOrd="0" presId="urn:microsoft.com/office/officeart/2005/8/layout/cycle6"/>
    <dgm:cxn modelId="{638A483F-BB65-4CF6-9258-F12DE7A2F0CC}" type="presParOf" srcId="{79F6DB6C-A7CD-4B7C-ADD0-B9123D8BEBF7}" destId="{821061F4-024A-474F-8890-116BE4C19DD8}" srcOrd="3" destOrd="0" presId="urn:microsoft.com/office/officeart/2005/8/layout/cycle6"/>
    <dgm:cxn modelId="{FA0D32F2-41C9-4843-A18E-544803421433}" type="presParOf" srcId="{79F6DB6C-A7CD-4B7C-ADD0-B9123D8BEBF7}" destId="{30196DD3-BA9F-4086-B6D8-6B4F249A24A5}" srcOrd="4" destOrd="0" presId="urn:microsoft.com/office/officeart/2005/8/layout/cycle6"/>
    <dgm:cxn modelId="{CAEF578D-1F35-4239-B1D6-8E643117C651}" type="presParOf" srcId="{79F6DB6C-A7CD-4B7C-ADD0-B9123D8BEBF7}" destId="{BCA59569-0C69-4450-82EC-171869496B0C}" srcOrd="5" destOrd="0" presId="urn:microsoft.com/office/officeart/2005/8/layout/cycle6"/>
    <dgm:cxn modelId="{0B854753-2FB6-4B56-89F3-240E532F0CA5}" type="presParOf" srcId="{79F6DB6C-A7CD-4B7C-ADD0-B9123D8BEBF7}" destId="{7BBA45FE-988A-4BF3-9169-3B3456A6AFFC}" srcOrd="6" destOrd="0" presId="urn:microsoft.com/office/officeart/2005/8/layout/cycle6"/>
    <dgm:cxn modelId="{E4CCEB05-13CF-4BE3-A349-4A9832B1E5B9}" type="presParOf" srcId="{79F6DB6C-A7CD-4B7C-ADD0-B9123D8BEBF7}" destId="{A42D50CF-B0A8-43E9-9C29-95B969D3231D}" srcOrd="7" destOrd="0" presId="urn:microsoft.com/office/officeart/2005/8/layout/cycle6"/>
    <dgm:cxn modelId="{DA292C9D-1CF8-472E-9458-EAF5939BAFB9}" type="presParOf" srcId="{79F6DB6C-A7CD-4B7C-ADD0-B9123D8BEBF7}" destId="{B623760F-D0E6-4241-8DB5-C32FA94282FE}" srcOrd="8" destOrd="0" presId="urn:microsoft.com/office/officeart/2005/8/layout/cycle6"/>
    <dgm:cxn modelId="{ADA40FE7-CBDA-4AC4-9784-CA21C7C4FCA1}" type="presParOf" srcId="{79F6DB6C-A7CD-4B7C-ADD0-B9123D8BEBF7}" destId="{9CEC78E3-8548-4398-A73B-F323988C6ECF}" srcOrd="9" destOrd="0" presId="urn:microsoft.com/office/officeart/2005/8/layout/cycle6"/>
    <dgm:cxn modelId="{ED492834-87F0-4434-AC5B-50C15CEC25F2}" type="presParOf" srcId="{79F6DB6C-A7CD-4B7C-ADD0-B9123D8BEBF7}" destId="{7BE082A4-8EDC-483C-BB93-64FFB7BEA188}" srcOrd="10" destOrd="0" presId="urn:microsoft.com/office/officeart/2005/8/layout/cycle6"/>
    <dgm:cxn modelId="{045B16B0-700A-4E25-A1E7-AD5D95FE6D75}" type="presParOf" srcId="{79F6DB6C-A7CD-4B7C-ADD0-B9123D8BEBF7}" destId="{A82B71A1-3467-4040-A16C-41D7CF08099D}" srcOrd="11" destOrd="0" presId="urn:microsoft.com/office/officeart/2005/8/layout/cycle6"/>
    <dgm:cxn modelId="{B7C367A3-37B9-4A25-A937-A42F2AA62C65}" type="presParOf" srcId="{79F6DB6C-A7CD-4B7C-ADD0-B9123D8BEBF7}" destId="{7B7A9661-7D0E-4E1D-96BA-FCEEB2C3355D}" srcOrd="12" destOrd="0" presId="urn:microsoft.com/office/officeart/2005/8/layout/cycle6"/>
    <dgm:cxn modelId="{5421DB56-E99E-4CE0-9E77-4ACDE1227033}" type="presParOf" srcId="{79F6DB6C-A7CD-4B7C-ADD0-B9123D8BEBF7}" destId="{222B40E5-BAD0-4FDD-A43C-678DAAF1CB19}" srcOrd="13" destOrd="0" presId="urn:microsoft.com/office/officeart/2005/8/layout/cycle6"/>
    <dgm:cxn modelId="{27B08001-45CB-4EB0-9B3B-413F56FD30FE}" type="presParOf" srcId="{79F6DB6C-A7CD-4B7C-ADD0-B9123D8BEBF7}" destId="{47C770F2-9506-4B3B-9DBE-B8945E59879B}"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473D3-3212-4321-873E-8A897ACF1C3B}">
      <dsp:nvSpPr>
        <dsp:cNvPr id="0" name=""/>
        <dsp:cNvSpPr/>
      </dsp:nvSpPr>
      <dsp:spPr>
        <a:xfrm>
          <a:off x="2746782" y="3311"/>
          <a:ext cx="1779105" cy="11564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Proces</a:t>
          </a:r>
          <a:r>
            <a:rPr lang="en-US" sz="2300" kern="1200" dirty="0"/>
            <a:t> </a:t>
          </a:r>
          <a:r>
            <a:rPr lang="en-US" sz="2300" kern="1200" dirty="0" err="1"/>
            <a:t>Tehnologic</a:t>
          </a:r>
          <a:endParaRPr lang="en-US" sz="2300" kern="1200" dirty="0"/>
        </a:p>
      </dsp:txBody>
      <dsp:txXfrm>
        <a:off x="2803234" y="59763"/>
        <a:ext cx="1666201" cy="1043514"/>
      </dsp:txXfrm>
    </dsp:sp>
    <dsp:sp modelId="{B1C14A49-837B-4862-BEB1-A5CBCCDE2789}">
      <dsp:nvSpPr>
        <dsp:cNvPr id="0" name=""/>
        <dsp:cNvSpPr/>
      </dsp:nvSpPr>
      <dsp:spPr>
        <a:xfrm>
          <a:off x="1326163" y="581520"/>
          <a:ext cx="4620342" cy="4620342"/>
        </a:xfrm>
        <a:custGeom>
          <a:avLst/>
          <a:gdLst/>
          <a:ahLst/>
          <a:cxnLst/>
          <a:rect l="0" t="0" r="0" b="0"/>
          <a:pathLst>
            <a:path>
              <a:moveTo>
                <a:pt x="3211942" y="183272"/>
              </a:moveTo>
              <a:arcTo wR="2310171" hR="2310171" stAng="17578571" swAng="196123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1061F4-024A-474F-8890-116BE4C19DD8}">
      <dsp:nvSpPr>
        <dsp:cNvPr id="0" name=""/>
        <dsp:cNvSpPr/>
      </dsp:nvSpPr>
      <dsp:spPr>
        <a:xfrm>
          <a:off x="4943885" y="1599600"/>
          <a:ext cx="1779105" cy="11564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Tehnologie</a:t>
          </a:r>
          <a:r>
            <a:rPr lang="en-US" sz="2300" kern="1200" dirty="0"/>
            <a:t> </a:t>
          </a:r>
          <a:r>
            <a:rPr lang="en-US" sz="2300" kern="1200" dirty="0" err="1"/>
            <a:t>noua</a:t>
          </a:r>
          <a:endParaRPr lang="en-US" sz="2300" kern="1200" dirty="0"/>
        </a:p>
      </dsp:txBody>
      <dsp:txXfrm>
        <a:off x="5000337" y="1656052"/>
        <a:ext cx="1666201" cy="1043514"/>
      </dsp:txXfrm>
    </dsp:sp>
    <dsp:sp modelId="{BCA59569-0C69-4450-82EC-171869496B0C}">
      <dsp:nvSpPr>
        <dsp:cNvPr id="0" name=""/>
        <dsp:cNvSpPr/>
      </dsp:nvSpPr>
      <dsp:spPr>
        <a:xfrm>
          <a:off x="1326163" y="581520"/>
          <a:ext cx="4620342" cy="4620342"/>
        </a:xfrm>
        <a:custGeom>
          <a:avLst/>
          <a:gdLst/>
          <a:ahLst/>
          <a:cxnLst/>
          <a:rect l="0" t="0" r="0" b="0"/>
          <a:pathLst>
            <a:path>
              <a:moveTo>
                <a:pt x="4617176" y="2189263"/>
              </a:moveTo>
              <a:arcTo wR="2310171" hR="2310171" stAng="21419997" swAng="219607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BA45FE-988A-4BF3-9169-3B3456A6AFFC}">
      <dsp:nvSpPr>
        <dsp:cNvPr id="0" name=""/>
        <dsp:cNvSpPr/>
      </dsp:nvSpPr>
      <dsp:spPr>
        <a:xfrm>
          <a:off x="4104666" y="4182450"/>
          <a:ext cx="1779105" cy="11564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Echipament</a:t>
          </a:r>
          <a:r>
            <a:rPr lang="en-US" sz="2300" kern="1200" dirty="0"/>
            <a:t> </a:t>
          </a:r>
          <a:r>
            <a:rPr lang="en-US" sz="2300" kern="1200" dirty="0" err="1"/>
            <a:t>nou</a:t>
          </a:r>
          <a:r>
            <a:rPr lang="en-US" sz="2300" kern="1200" dirty="0"/>
            <a:t> (da/nu)</a:t>
          </a:r>
        </a:p>
      </dsp:txBody>
      <dsp:txXfrm>
        <a:off x="4161118" y="4238902"/>
        <a:ext cx="1666201" cy="1043514"/>
      </dsp:txXfrm>
    </dsp:sp>
    <dsp:sp modelId="{B623760F-D0E6-4241-8DB5-C32FA94282FE}">
      <dsp:nvSpPr>
        <dsp:cNvPr id="0" name=""/>
        <dsp:cNvSpPr/>
      </dsp:nvSpPr>
      <dsp:spPr>
        <a:xfrm>
          <a:off x="1326163" y="581520"/>
          <a:ext cx="4620342" cy="4620342"/>
        </a:xfrm>
        <a:custGeom>
          <a:avLst/>
          <a:gdLst/>
          <a:ahLst/>
          <a:cxnLst/>
          <a:rect l="0" t="0" r="0" b="0"/>
          <a:pathLst>
            <a:path>
              <a:moveTo>
                <a:pt x="2769326" y="4574252"/>
              </a:moveTo>
              <a:arcTo wR="2310171" hR="2310171" stAng="4712153" swAng="137569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EC78E3-8548-4398-A73B-F323988C6ECF}">
      <dsp:nvSpPr>
        <dsp:cNvPr id="0" name=""/>
        <dsp:cNvSpPr/>
      </dsp:nvSpPr>
      <dsp:spPr>
        <a:xfrm>
          <a:off x="1388897" y="4182450"/>
          <a:ext cx="1779105" cy="11564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Competente</a:t>
          </a:r>
          <a:r>
            <a:rPr lang="en-US" sz="2300" kern="1200" dirty="0"/>
            <a:t> </a:t>
          </a:r>
          <a:r>
            <a:rPr lang="en-US" sz="2300" kern="1200" dirty="0" err="1"/>
            <a:t>noi</a:t>
          </a:r>
          <a:r>
            <a:rPr lang="en-US" sz="2300" kern="1200" dirty="0"/>
            <a:t> </a:t>
          </a:r>
          <a:r>
            <a:rPr lang="en-US" sz="2300" kern="1200" dirty="0" err="1"/>
            <a:t>angajati</a:t>
          </a:r>
          <a:endParaRPr lang="en-US" sz="2300" kern="1200" dirty="0"/>
        </a:p>
      </dsp:txBody>
      <dsp:txXfrm>
        <a:off x="1445349" y="4238902"/>
        <a:ext cx="1666201" cy="1043514"/>
      </dsp:txXfrm>
    </dsp:sp>
    <dsp:sp modelId="{A82B71A1-3467-4040-A16C-41D7CF08099D}">
      <dsp:nvSpPr>
        <dsp:cNvPr id="0" name=""/>
        <dsp:cNvSpPr/>
      </dsp:nvSpPr>
      <dsp:spPr>
        <a:xfrm>
          <a:off x="1326163" y="581520"/>
          <a:ext cx="4620342" cy="4620342"/>
        </a:xfrm>
        <a:custGeom>
          <a:avLst/>
          <a:gdLst/>
          <a:ahLst/>
          <a:cxnLst/>
          <a:rect l="0" t="0" r="0" b="0"/>
          <a:pathLst>
            <a:path>
              <a:moveTo>
                <a:pt x="386005" y="3588638"/>
              </a:moveTo>
              <a:arcTo wR="2310171" hR="2310171" stAng="8783932" swAng="219607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7A9661-7D0E-4E1D-96BA-FCEEB2C3355D}">
      <dsp:nvSpPr>
        <dsp:cNvPr id="0" name=""/>
        <dsp:cNvSpPr/>
      </dsp:nvSpPr>
      <dsp:spPr>
        <a:xfrm>
          <a:off x="549679" y="1599600"/>
          <a:ext cx="1779105" cy="11564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Cursuri</a:t>
          </a:r>
          <a:r>
            <a:rPr lang="en-US" sz="2300" kern="1200" dirty="0"/>
            <a:t> </a:t>
          </a:r>
          <a:r>
            <a:rPr lang="en-US" sz="2300" kern="1200" dirty="0" err="1"/>
            <a:t>specializate</a:t>
          </a:r>
          <a:endParaRPr lang="en-US" sz="2300" kern="1200" dirty="0"/>
        </a:p>
      </dsp:txBody>
      <dsp:txXfrm>
        <a:off x="606131" y="1656052"/>
        <a:ext cx="1666201" cy="1043514"/>
      </dsp:txXfrm>
    </dsp:sp>
    <dsp:sp modelId="{47C770F2-9506-4B3B-9DBE-B8945E59879B}">
      <dsp:nvSpPr>
        <dsp:cNvPr id="0" name=""/>
        <dsp:cNvSpPr/>
      </dsp:nvSpPr>
      <dsp:spPr>
        <a:xfrm>
          <a:off x="1326163" y="581520"/>
          <a:ext cx="4620342" cy="4620342"/>
        </a:xfrm>
        <a:custGeom>
          <a:avLst/>
          <a:gdLst/>
          <a:ahLst/>
          <a:cxnLst/>
          <a:rect l="0" t="0" r="0" b="0"/>
          <a:pathLst>
            <a:path>
              <a:moveTo>
                <a:pt x="402573" y="1007112"/>
              </a:moveTo>
              <a:arcTo wR="2310171" hR="2310171" stAng="12860193" swAng="196123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985015-A842-4A67-9990-A8C36F8428D2}"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E2DC9-2747-442C-99C7-5CF9AE46BC81}" type="slidenum">
              <a:rPr lang="en-US" smtClean="0"/>
              <a:t>‹#›</a:t>
            </a:fld>
            <a:endParaRPr lang="en-US"/>
          </a:p>
        </p:txBody>
      </p:sp>
    </p:spTree>
    <p:extLst>
      <p:ext uri="{BB962C8B-B14F-4D97-AF65-F5344CB8AC3E}">
        <p14:creationId xmlns:p14="http://schemas.microsoft.com/office/powerpoint/2010/main" val="220663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ubstituent subsol 4">
            <a:extLst>
              <a:ext uri="{FF2B5EF4-FFF2-40B4-BE49-F238E27FC236}">
                <a16:creationId xmlns:a16="http://schemas.microsoft.com/office/drawing/2014/main" id="{96860637-689A-4D19-AB4B-DEB9DDB8E19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ERN Coordinators Group – 12th of Nov. 2021</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56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ubstituent subsol 4">
            <a:extLst>
              <a:ext uri="{FF2B5EF4-FFF2-40B4-BE49-F238E27FC236}">
                <a16:creationId xmlns:a16="http://schemas.microsoft.com/office/drawing/2014/main" id="{96860637-689A-4D19-AB4B-DEB9DDB8E19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ERN Coordinators Group – 12th of Nov. 2021</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660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ubstituent subsol 4">
            <a:extLst>
              <a:ext uri="{FF2B5EF4-FFF2-40B4-BE49-F238E27FC236}">
                <a16:creationId xmlns:a16="http://schemas.microsoft.com/office/drawing/2014/main" id="{96860637-689A-4D19-AB4B-DEB9DDB8E19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ERN Coordinators Group – 12th of Nov. 2021</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719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ubstituent subsol 4">
            <a:extLst>
              <a:ext uri="{FF2B5EF4-FFF2-40B4-BE49-F238E27FC236}">
                <a16:creationId xmlns:a16="http://schemas.microsoft.com/office/drawing/2014/main" id="{96860637-689A-4D19-AB4B-DEB9DDB8E19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ERN Coordinators Group – 12th of Nov. 2021</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507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ubstituent subsol 4">
            <a:extLst>
              <a:ext uri="{FF2B5EF4-FFF2-40B4-BE49-F238E27FC236}">
                <a16:creationId xmlns:a16="http://schemas.microsoft.com/office/drawing/2014/main" id="{96860637-689A-4D19-AB4B-DEB9DDB8E19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ERN Coordinators Group – 12th of Nov. 2021</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826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5A5D-018F-09F5-9329-8E6A968898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8D8C80-04B5-D6B9-9564-F2F051F55D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BC4367-5611-CAF6-29EC-FD70CB1790AF}"/>
              </a:ext>
            </a:extLst>
          </p:cNvPr>
          <p:cNvSpPr>
            <a:spLocks noGrp="1"/>
          </p:cNvSpPr>
          <p:nvPr>
            <p:ph type="dt" sz="half" idx="10"/>
          </p:nvPr>
        </p:nvSpPr>
        <p:spPr/>
        <p:txBody>
          <a:bodyPr/>
          <a:lstStyle/>
          <a:p>
            <a:fld id="{2D881337-CBA2-47B3-A404-F86E689892C2}" type="datetime1">
              <a:rPr lang="en-US" smtClean="0"/>
              <a:t>9/25/2023</a:t>
            </a:fld>
            <a:endParaRPr lang="en-US"/>
          </a:p>
        </p:txBody>
      </p:sp>
      <p:sp>
        <p:nvSpPr>
          <p:cNvPr id="5" name="Footer Placeholder 4">
            <a:extLst>
              <a:ext uri="{FF2B5EF4-FFF2-40B4-BE49-F238E27FC236}">
                <a16:creationId xmlns:a16="http://schemas.microsoft.com/office/drawing/2014/main" id="{E76B890C-2FB3-9313-0020-8BFF7974FF2D}"/>
              </a:ext>
            </a:extLst>
          </p:cNvPr>
          <p:cNvSpPr>
            <a:spLocks noGrp="1"/>
          </p:cNvSpPr>
          <p:nvPr>
            <p:ph type="ftr" sz="quarter" idx="11"/>
          </p:nvPr>
        </p:nvSpPr>
        <p:spPr/>
        <p:txBody>
          <a:bodyPr/>
          <a:lstStyle/>
          <a:p>
            <a:r>
              <a:rPr lang="en-US"/>
              <a:t>Proiect TECH-IT-SE / Fundatia Romtens - CCIA Braila</a:t>
            </a:r>
          </a:p>
        </p:txBody>
      </p:sp>
      <p:sp>
        <p:nvSpPr>
          <p:cNvPr id="6" name="Slide Number Placeholder 5">
            <a:extLst>
              <a:ext uri="{FF2B5EF4-FFF2-40B4-BE49-F238E27FC236}">
                <a16:creationId xmlns:a16="http://schemas.microsoft.com/office/drawing/2014/main" id="{77C575A5-0D48-39CF-2D2D-53F704A1D9D7}"/>
              </a:ext>
            </a:extLst>
          </p:cNvPr>
          <p:cNvSpPr>
            <a:spLocks noGrp="1"/>
          </p:cNvSpPr>
          <p:nvPr>
            <p:ph type="sldNum" sz="quarter" idx="12"/>
          </p:nvPr>
        </p:nvSpPr>
        <p:spPr/>
        <p:txBody>
          <a:bodyPr/>
          <a:lstStyle/>
          <a:p>
            <a:fld id="{A1C70709-DAA9-40D9-963C-2BB90BF2DA8C}" type="slidenum">
              <a:rPr lang="en-US" smtClean="0"/>
              <a:t>‹#›</a:t>
            </a:fld>
            <a:endParaRPr lang="en-US"/>
          </a:p>
        </p:txBody>
      </p:sp>
    </p:spTree>
    <p:extLst>
      <p:ext uri="{BB962C8B-B14F-4D97-AF65-F5344CB8AC3E}">
        <p14:creationId xmlns:p14="http://schemas.microsoft.com/office/powerpoint/2010/main" val="3644549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F37C-DEEA-2EF1-3C5F-93E05F51DE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D8AE85-96C2-9D65-F5CD-92372DEB9B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0EBA9-E9A1-3F7A-F222-5268197401E5}"/>
              </a:ext>
            </a:extLst>
          </p:cNvPr>
          <p:cNvSpPr>
            <a:spLocks noGrp="1"/>
          </p:cNvSpPr>
          <p:nvPr>
            <p:ph type="dt" sz="half" idx="10"/>
          </p:nvPr>
        </p:nvSpPr>
        <p:spPr/>
        <p:txBody>
          <a:bodyPr/>
          <a:lstStyle/>
          <a:p>
            <a:fld id="{A12478DF-6F9F-40C7-8C8A-1D1A4DF1CF56}" type="datetime1">
              <a:rPr lang="en-US" smtClean="0"/>
              <a:t>9/25/2023</a:t>
            </a:fld>
            <a:endParaRPr lang="en-US"/>
          </a:p>
        </p:txBody>
      </p:sp>
      <p:sp>
        <p:nvSpPr>
          <p:cNvPr id="5" name="Footer Placeholder 4">
            <a:extLst>
              <a:ext uri="{FF2B5EF4-FFF2-40B4-BE49-F238E27FC236}">
                <a16:creationId xmlns:a16="http://schemas.microsoft.com/office/drawing/2014/main" id="{8ADA526F-BFD1-C377-DC24-111EE34A6F0B}"/>
              </a:ext>
            </a:extLst>
          </p:cNvPr>
          <p:cNvSpPr>
            <a:spLocks noGrp="1"/>
          </p:cNvSpPr>
          <p:nvPr>
            <p:ph type="ftr" sz="quarter" idx="11"/>
          </p:nvPr>
        </p:nvSpPr>
        <p:spPr/>
        <p:txBody>
          <a:bodyPr/>
          <a:lstStyle/>
          <a:p>
            <a:r>
              <a:rPr lang="en-US"/>
              <a:t>Proiect TECH-IT-SE / Fundatia Romtens - CCIA Braila</a:t>
            </a:r>
          </a:p>
        </p:txBody>
      </p:sp>
      <p:sp>
        <p:nvSpPr>
          <p:cNvPr id="6" name="Slide Number Placeholder 5">
            <a:extLst>
              <a:ext uri="{FF2B5EF4-FFF2-40B4-BE49-F238E27FC236}">
                <a16:creationId xmlns:a16="http://schemas.microsoft.com/office/drawing/2014/main" id="{2F51CDC2-046D-5695-1309-DBBD0D6853A2}"/>
              </a:ext>
            </a:extLst>
          </p:cNvPr>
          <p:cNvSpPr>
            <a:spLocks noGrp="1"/>
          </p:cNvSpPr>
          <p:nvPr>
            <p:ph type="sldNum" sz="quarter" idx="12"/>
          </p:nvPr>
        </p:nvSpPr>
        <p:spPr/>
        <p:txBody>
          <a:bodyPr/>
          <a:lstStyle/>
          <a:p>
            <a:fld id="{A1C70709-DAA9-40D9-963C-2BB90BF2DA8C}" type="slidenum">
              <a:rPr lang="en-US" smtClean="0"/>
              <a:t>‹#›</a:t>
            </a:fld>
            <a:endParaRPr lang="en-US"/>
          </a:p>
        </p:txBody>
      </p:sp>
    </p:spTree>
    <p:extLst>
      <p:ext uri="{BB962C8B-B14F-4D97-AF65-F5344CB8AC3E}">
        <p14:creationId xmlns:p14="http://schemas.microsoft.com/office/powerpoint/2010/main" val="4217412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262EF4-5F37-CAF0-27E8-33C877083B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676B2C-5BAE-AEE2-4060-7B21234923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119D5-EEE7-8CBB-4EF7-A3C67E487885}"/>
              </a:ext>
            </a:extLst>
          </p:cNvPr>
          <p:cNvSpPr>
            <a:spLocks noGrp="1"/>
          </p:cNvSpPr>
          <p:nvPr>
            <p:ph type="dt" sz="half" idx="10"/>
          </p:nvPr>
        </p:nvSpPr>
        <p:spPr/>
        <p:txBody>
          <a:bodyPr/>
          <a:lstStyle/>
          <a:p>
            <a:fld id="{480EE2B3-C1B2-4D9C-BCF4-86ECF37898A8}" type="datetime1">
              <a:rPr lang="en-US" smtClean="0"/>
              <a:t>9/25/2023</a:t>
            </a:fld>
            <a:endParaRPr lang="en-US"/>
          </a:p>
        </p:txBody>
      </p:sp>
      <p:sp>
        <p:nvSpPr>
          <p:cNvPr id="5" name="Footer Placeholder 4">
            <a:extLst>
              <a:ext uri="{FF2B5EF4-FFF2-40B4-BE49-F238E27FC236}">
                <a16:creationId xmlns:a16="http://schemas.microsoft.com/office/drawing/2014/main" id="{149C4357-699D-2716-6265-E1BDE1AF50F4}"/>
              </a:ext>
            </a:extLst>
          </p:cNvPr>
          <p:cNvSpPr>
            <a:spLocks noGrp="1"/>
          </p:cNvSpPr>
          <p:nvPr>
            <p:ph type="ftr" sz="quarter" idx="11"/>
          </p:nvPr>
        </p:nvSpPr>
        <p:spPr/>
        <p:txBody>
          <a:bodyPr/>
          <a:lstStyle/>
          <a:p>
            <a:r>
              <a:rPr lang="en-US"/>
              <a:t>Proiect TECH-IT-SE / Fundatia Romtens - CCIA Braila</a:t>
            </a:r>
          </a:p>
        </p:txBody>
      </p:sp>
      <p:sp>
        <p:nvSpPr>
          <p:cNvPr id="6" name="Slide Number Placeholder 5">
            <a:extLst>
              <a:ext uri="{FF2B5EF4-FFF2-40B4-BE49-F238E27FC236}">
                <a16:creationId xmlns:a16="http://schemas.microsoft.com/office/drawing/2014/main" id="{A9529CC5-D7A1-5799-A768-520911A541D3}"/>
              </a:ext>
            </a:extLst>
          </p:cNvPr>
          <p:cNvSpPr>
            <a:spLocks noGrp="1"/>
          </p:cNvSpPr>
          <p:nvPr>
            <p:ph type="sldNum" sz="quarter" idx="12"/>
          </p:nvPr>
        </p:nvSpPr>
        <p:spPr/>
        <p:txBody>
          <a:bodyPr/>
          <a:lstStyle/>
          <a:p>
            <a:fld id="{A1C70709-DAA9-40D9-963C-2BB90BF2DA8C}" type="slidenum">
              <a:rPr lang="en-US" smtClean="0"/>
              <a:t>‹#›</a:t>
            </a:fld>
            <a:endParaRPr lang="en-US"/>
          </a:p>
        </p:txBody>
      </p:sp>
    </p:spTree>
    <p:extLst>
      <p:ext uri="{BB962C8B-B14F-4D97-AF65-F5344CB8AC3E}">
        <p14:creationId xmlns:p14="http://schemas.microsoft.com/office/powerpoint/2010/main" val="982514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7" name="Rectangle 6"/>
          <p:cNvSpPr/>
          <p:nvPr/>
        </p:nvSpPr>
        <p:spPr>
          <a:xfrm>
            <a:off x="1" y="761999"/>
            <a:ext cx="859809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734567" y="761999"/>
            <a:ext cx="3461014"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a:prstGeom prst="rect">
            <a:avLst/>
          </a:prstGeom>
        </p:spPr>
        <p:txBody>
          <a:bodyPr anchor="b">
            <a:normAutofit/>
          </a:bodyPr>
          <a:lstStyle>
            <a:lvl1pPr algn="l">
              <a:defRPr sz="5900" spc="-100" baseline="0">
                <a:solidFill>
                  <a:srgbClr val="FFFFFF"/>
                </a:solidFill>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BD3489EE-8A1C-4D43-9512-9DFC5042D36E}" type="datetime1">
              <a:rPr lang="en-US" smtClean="0"/>
              <a:t>9/25/2023</a:t>
            </a:fld>
            <a:endParaRPr lang="en-GB"/>
          </a:p>
        </p:txBody>
      </p:sp>
      <p:sp>
        <p:nvSpPr>
          <p:cNvPr id="5" name="Footer Placeholder 4"/>
          <p:cNvSpPr>
            <a:spLocks noGrp="1"/>
          </p:cNvSpPr>
          <p:nvPr>
            <p:ph type="ftr" sz="quarter" idx="11"/>
          </p:nvPr>
        </p:nvSpPr>
        <p:spPr/>
        <p:txBody>
          <a:bodyPr/>
          <a:lstStyle/>
          <a:p>
            <a:r>
              <a:rPr lang="en-US"/>
              <a:t>Proiect TECH-IT-SE / Fundatia Romtens - CCIA Braila</a:t>
            </a:r>
            <a:endParaRPr lang="en-GB"/>
          </a:p>
        </p:txBody>
      </p:sp>
      <p:sp>
        <p:nvSpPr>
          <p:cNvPr id="6" name="Slide Number Placeholder 5"/>
          <p:cNvSpPr>
            <a:spLocks noGrp="1"/>
          </p:cNvSpPr>
          <p:nvPr>
            <p:ph type="sldNum" sz="quarter" idx="12"/>
          </p:nvPr>
        </p:nvSpPr>
        <p:spPr/>
        <p:txBody>
          <a:bodyPr/>
          <a:lstStyle/>
          <a:p>
            <a:fld id="{6290D708-20C9-4096-9FF8-CCCDF06215AC}" type="slidenum">
              <a:rPr lang="en-GB" smtClean="0"/>
              <a:t>‹#›</a:t>
            </a:fld>
            <a:endParaRPr lang="en-GB"/>
          </a:p>
        </p:txBody>
      </p:sp>
    </p:spTree>
    <p:extLst>
      <p:ext uri="{BB962C8B-B14F-4D97-AF65-F5344CB8AC3E}">
        <p14:creationId xmlns:p14="http://schemas.microsoft.com/office/powerpoint/2010/main" val="113027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1930723" cy="4601183"/>
          </a:xfrm>
          <a:prstGeom prst="rect">
            <a:avLst/>
          </a:prstGeom>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5E79B49-1C26-4CB8-AE23-3F8A401B1C12}" type="datetime1">
              <a:rPr lang="en-US" smtClean="0"/>
              <a:t>9/25/2023</a:t>
            </a:fld>
            <a:endParaRPr lang="en-GB"/>
          </a:p>
        </p:txBody>
      </p:sp>
      <p:sp>
        <p:nvSpPr>
          <p:cNvPr id="5" name="Footer Placeholder 4"/>
          <p:cNvSpPr>
            <a:spLocks noGrp="1"/>
          </p:cNvSpPr>
          <p:nvPr>
            <p:ph type="ftr" sz="quarter" idx="11"/>
          </p:nvPr>
        </p:nvSpPr>
        <p:spPr/>
        <p:txBody>
          <a:bodyPr/>
          <a:lstStyle/>
          <a:p>
            <a:r>
              <a:rPr lang="en-US"/>
              <a:t>Proiect TECH-IT-SE / Fundatia Romtens - CCIA Braila</a:t>
            </a:r>
            <a:endParaRPr lang="en-GB"/>
          </a:p>
        </p:txBody>
      </p:sp>
      <p:sp>
        <p:nvSpPr>
          <p:cNvPr id="6" name="Slide Number Placeholder 5"/>
          <p:cNvSpPr>
            <a:spLocks noGrp="1"/>
          </p:cNvSpPr>
          <p:nvPr>
            <p:ph type="sldNum" sz="quarter" idx="12"/>
          </p:nvPr>
        </p:nvSpPr>
        <p:spPr/>
        <p:txBody>
          <a:bodyPr/>
          <a:lstStyle/>
          <a:p>
            <a:fld id="{6290D708-20C9-4096-9FF8-CCCDF06215AC}" type="slidenum">
              <a:rPr lang="en-GB" smtClean="0"/>
              <a:t>‹#›</a:t>
            </a:fld>
            <a:endParaRPr lang="en-GB"/>
          </a:p>
        </p:txBody>
      </p:sp>
    </p:spTree>
    <p:extLst>
      <p:ext uri="{BB962C8B-B14F-4D97-AF65-F5344CB8AC3E}">
        <p14:creationId xmlns:p14="http://schemas.microsoft.com/office/powerpoint/2010/main" val="625968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a:prstGeom prst="rect">
            <a:avLst/>
          </a:prstGeom>
        </p:spPr>
        <p:txBody>
          <a:bodyPr anchor="b">
            <a:normAutofit/>
          </a:bodyPr>
          <a:lstStyle>
            <a:lvl1pPr>
              <a:defRPr sz="5900" b="0" spc="-100" baseline="0">
                <a:solidFill>
                  <a:schemeClr val="tx1">
                    <a:lumMod val="65000"/>
                    <a:lumOff val="35000"/>
                  </a:schemeClr>
                </a:solidFill>
              </a:defRPr>
            </a:lvl1pPr>
          </a:lstStyle>
          <a:p>
            <a:r>
              <a:rPr lang="ro-RO" dirty="0"/>
              <a:t>Faceți clic pentru a edita stilul de titlu coordonator</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4E87C383-4E17-450D-A33A-BC85B77FD91E}" type="datetime1">
              <a:rPr lang="en-US" smtClean="0"/>
              <a:t>9/25/2023</a:t>
            </a:fld>
            <a:endParaRPr lang="en-GB"/>
          </a:p>
        </p:txBody>
      </p:sp>
      <p:sp>
        <p:nvSpPr>
          <p:cNvPr id="5" name="Footer Placeholder 4"/>
          <p:cNvSpPr>
            <a:spLocks noGrp="1"/>
          </p:cNvSpPr>
          <p:nvPr>
            <p:ph type="ftr" sz="quarter" idx="11"/>
          </p:nvPr>
        </p:nvSpPr>
        <p:spPr/>
        <p:txBody>
          <a:bodyPr/>
          <a:lstStyle/>
          <a:p>
            <a:r>
              <a:rPr lang="en-US"/>
              <a:t>Proiect TECH-IT-SE / Fundatia Romtens - CCIA Braila</a:t>
            </a:r>
            <a:endParaRPr lang="en-GB"/>
          </a:p>
        </p:txBody>
      </p:sp>
      <p:sp>
        <p:nvSpPr>
          <p:cNvPr id="6" name="Slide Number Placeholder 5"/>
          <p:cNvSpPr>
            <a:spLocks noGrp="1"/>
          </p:cNvSpPr>
          <p:nvPr>
            <p:ph type="sldNum" sz="quarter" idx="12"/>
          </p:nvPr>
        </p:nvSpPr>
        <p:spPr/>
        <p:txBody>
          <a:bodyPr/>
          <a:lstStyle/>
          <a:p>
            <a:fld id="{6290D708-20C9-4096-9FF8-CCCDF06215AC}" type="slidenum">
              <a:rPr lang="en-GB" smtClean="0"/>
              <a:t>‹#›</a:t>
            </a:fld>
            <a:endParaRPr lang="en-GB"/>
          </a:p>
        </p:txBody>
      </p:sp>
    </p:spTree>
    <p:extLst>
      <p:ext uri="{BB962C8B-B14F-4D97-AF65-F5344CB8AC3E}">
        <p14:creationId xmlns:p14="http://schemas.microsoft.com/office/powerpoint/2010/main" val="3030105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1930723" cy="4601183"/>
          </a:xfrm>
          <a:prstGeom prst="rect">
            <a:avLst/>
          </a:prstGeom>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8" name="Date Placeholder 7"/>
          <p:cNvSpPr>
            <a:spLocks noGrp="1"/>
          </p:cNvSpPr>
          <p:nvPr>
            <p:ph type="dt" sz="half" idx="10"/>
          </p:nvPr>
        </p:nvSpPr>
        <p:spPr/>
        <p:txBody>
          <a:bodyPr/>
          <a:lstStyle/>
          <a:p>
            <a:fld id="{17DDD0BF-16F5-489F-BCD8-D14933B81024}" type="datetime1">
              <a:rPr lang="en-US" smtClean="0"/>
              <a:t>9/25/2023</a:t>
            </a:fld>
            <a:endParaRPr lang="en-GB"/>
          </a:p>
        </p:txBody>
      </p:sp>
      <p:sp>
        <p:nvSpPr>
          <p:cNvPr id="9" name="Footer Placeholder 8"/>
          <p:cNvSpPr>
            <a:spLocks noGrp="1"/>
          </p:cNvSpPr>
          <p:nvPr>
            <p:ph type="ftr" sz="quarter" idx="11"/>
          </p:nvPr>
        </p:nvSpPr>
        <p:spPr/>
        <p:txBody>
          <a:bodyPr/>
          <a:lstStyle/>
          <a:p>
            <a:r>
              <a:rPr lang="en-US"/>
              <a:t>Proiect TECH-IT-SE / Fundatia Romtens - CCIA Braila</a:t>
            </a:r>
            <a:endParaRPr lang="en-GB"/>
          </a:p>
        </p:txBody>
      </p:sp>
      <p:sp>
        <p:nvSpPr>
          <p:cNvPr id="10" name="Slide Number Placeholder 9"/>
          <p:cNvSpPr>
            <a:spLocks noGrp="1"/>
          </p:cNvSpPr>
          <p:nvPr>
            <p:ph type="sldNum" sz="quarter" idx="12"/>
          </p:nvPr>
        </p:nvSpPr>
        <p:spPr/>
        <p:txBody>
          <a:bodyPr/>
          <a:lstStyle/>
          <a:p>
            <a:fld id="{6290D708-20C9-4096-9FF8-CCCDF06215AC}" type="slidenum">
              <a:rPr lang="en-GB" smtClean="0"/>
              <a:t>‹#›</a:t>
            </a:fld>
            <a:endParaRPr lang="en-GB"/>
          </a:p>
        </p:txBody>
      </p:sp>
    </p:spTree>
    <p:extLst>
      <p:ext uri="{BB962C8B-B14F-4D97-AF65-F5344CB8AC3E}">
        <p14:creationId xmlns:p14="http://schemas.microsoft.com/office/powerpoint/2010/main" val="314457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Title 9"/>
          <p:cNvSpPr>
            <a:spLocks noGrp="1"/>
          </p:cNvSpPr>
          <p:nvPr>
            <p:ph type="title"/>
          </p:nvPr>
        </p:nvSpPr>
        <p:spPr>
          <a:xfrm>
            <a:off x="252919" y="1123837"/>
            <a:ext cx="1930723" cy="4601183"/>
          </a:xfrm>
          <a:prstGeom prst="rect">
            <a:avLst/>
          </a:prstGeo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2" name="Date Placeholder 1"/>
          <p:cNvSpPr>
            <a:spLocks noGrp="1"/>
          </p:cNvSpPr>
          <p:nvPr>
            <p:ph type="dt" sz="half" idx="10"/>
          </p:nvPr>
        </p:nvSpPr>
        <p:spPr/>
        <p:txBody>
          <a:bodyPr/>
          <a:lstStyle/>
          <a:p>
            <a:fld id="{BEA2F137-072F-463A-B167-442842AD94A9}" type="datetime1">
              <a:rPr lang="en-US" smtClean="0"/>
              <a:t>9/25/2023</a:t>
            </a:fld>
            <a:endParaRPr lang="en-GB"/>
          </a:p>
        </p:txBody>
      </p:sp>
      <p:sp>
        <p:nvSpPr>
          <p:cNvPr id="11" name="Footer Placeholder 10"/>
          <p:cNvSpPr>
            <a:spLocks noGrp="1"/>
          </p:cNvSpPr>
          <p:nvPr>
            <p:ph type="ftr" sz="quarter" idx="11"/>
          </p:nvPr>
        </p:nvSpPr>
        <p:spPr/>
        <p:txBody>
          <a:bodyPr/>
          <a:lstStyle/>
          <a:p>
            <a:r>
              <a:rPr lang="en-US"/>
              <a:t>Proiect TECH-IT-SE / Fundatia Romtens - CCIA Braila</a:t>
            </a:r>
            <a:endParaRPr lang="en-GB"/>
          </a:p>
        </p:txBody>
      </p:sp>
      <p:sp>
        <p:nvSpPr>
          <p:cNvPr id="12" name="Slide Number Placeholder 11"/>
          <p:cNvSpPr>
            <a:spLocks noGrp="1"/>
          </p:cNvSpPr>
          <p:nvPr>
            <p:ph type="sldNum" sz="quarter" idx="12"/>
          </p:nvPr>
        </p:nvSpPr>
        <p:spPr/>
        <p:txBody>
          <a:bodyPr/>
          <a:lstStyle/>
          <a:p>
            <a:fld id="{6290D708-20C9-4096-9FF8-CCCDF06215AC}" type="slidenum">
              <a:rPr lang="en-GB" smtClean="0"/>
              <a:t>‹#›</a:t>
            </a:fld>
            <a:endParaRPr lang="en-GB"/>
          </a:p>
        </p:txBody>
      </p:sp>
    </p:spTree>
    <p:extLst>
      <p:ext uri="{BB962C8B-B14F-4D97-AF65-F5344CB8AC3E}">
        <p14:creationId xmlns:p14="http://schemas.microsoft.com/office/powerpoint/2010/main" val="2836594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6" name="Title 5"/>
          <p:cNvSpPr>
            <a:spLocks noGrp="1"/>
          </p:cNvSpPr>
          <p:nvPr>
            <p:ph type="title"/>
          </p:nvPr>
        </p:nvSpPr>
        <p:spPr>
          <a:xfrm>
            <a:off x="252919" y="1123837"/>
            <a:ext cx="1930723" cy="4601183"/>
          </a:xfrm>
          <a:prstGeom prst="rect">
            <a:avLst/>
          </a:prstGeom>
        </p:spPr>
        <p:txBody>
          <a:bodyPr/>
          <a:lstStyle/>
          <a:p>
            <a:r>
              <a:rPr lang="ro-RO"/>
              <a:t>Faceți clic pentru a edita stilul de titlu coordonator</a:t>
            </a:r>
            <a:endParaRPr lang="en-US" dirty="0"/>
          </a:p>
        </p:txBody>
      </p:sp>
      <p:sp>
        <p:nvSpPr>
          <p:cNvPr id="2" name="Date Placeholder 1"/>
          <p:cNvSpPr>
            <a:spLocks noGrp="1"/>
          </p:cNvSpPr>
          <p:nvPr>
            <p:ph type="dt" sz="half" idx="10"/>
          </p:nvPr>
        </p:nvSpPr>
        <p:spPr/>
        <p:txBody>
          <a:bodyPr/>
          <a:lstStyle/>
          <a:p>
            <a:fld id="{4522D54F-2408-464B-8643-74C57108486A}" type="datetime1">
              <a:rPr lang="en-US" smtClean="0"/>
              <a:t>9/25/2023</a:t>
            </a:fld>
            <a:endParaRPr lang="en-GB"/>
          </a:p>
        </p:txBody>
      </p:sp>
      <p:sp>
        <p:nvSpPr>
          <p:cNvPr id="7" name="Footer Placeholder 6"/>
          <p:cNvSpPr>
            <a:spLocks noGrp="1"/>
          </p:cNvSpPr>
          <p:nvPr>
            <p:ph type="ftr" sz="quarter" idx="11"/>
          </p:nvPr>
        </p:nvSpPr>
        <p:spPr/>
        <p:txBody>
          <a:bodyPr/>
          <a:lstStyle/>
          <a:p>
            <a:r>
              <a:rPr lang="en-US"/>
              <a:t>Proiect TECH-IT-SE / Fundatia Romtens - CCIA Braila</a:t>
            </a:r>
            <a:endParaRPr lang="en-GB"/>
          </a:p>
        </p:txBody>
      </p:sp>
      <p:sp>
        <p:nvSpPr>
          <p:cNvPr id="8" name="Slide Number Placeholder 7"/>
          <p:cNvSpPr>
            <a:spLocks noGrp="1"/>
          </p:cNvSpPr>
          <p:nvPr>
            <p:ph type="sldNum" sz="quarter" idx="12"/>
          </p:nvPr>
        </p:nvSpPr>
        <p:spPr/>
        <p:txBody>
          <a:bodyPr/>
          <a:lstStyle/>
          <a:p>
            <a:fld id="{6290D708-20C9-4096-9FF8-CCCDF06215AC}" type="slidenum">
              <a:rPr lang="en-GB" smtClean="0"/>
              <a:t>‹#›</a:t>
            </a:fld>
            <a:endParaRPr lang="en-GB"/>
          </a:p>
        </p:txBody>
      </p:sp>
    </p:spTree>
    <p:extLst>
      <p:ext uri="{BB962C8B-B14F-4D97-AF65-F5344CB8AC3E}">
        <p14:creationId xmlns:p14="http://schemas.microsoft.com/office/powerpoint/2010/main" val="3960086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005D35C-EAE7-47EB-94BC-9E004F394348}" type="datetime1">
              <a:rPr lang="en-US" smtClean="0"/>
              <a:t>9/25/2023</a:t>
            </a:fld>
            <a:endParaRPr lang="en-GB"/>
          </a:p>
        </p:txBody>
      </p:sp>
      <p:sp>
        <p:nvSpPr>
          <p:cNvPr id="6" name="Footer Placeholder 5"/>
          <p:cNvSpPr>
            <a:spLocks noGrp="1"/>
          </p:cNvSpPr>
          <p:nvPr>
            <p:ph type="ftr" sz="quarter" idx="11"/>
          </p:nvPr>
        </p:nvSpPr>
        <p:spPr/>
        <p:txBody>
          <a:bodyPr/>
          <a:lstStyle/>
          <a:p>
            <a:r>
              <a:rPr lang="en-US"/>
              <a:t>Proiect TECH-IT-SE / Fundatia Romtens - CCIA Braila</a:t>
            </a:r>
            <a:endParaRPr lang="en-GB"/>
          </a:p>
        </p:txBody>
      </p:sp>
      <p:sp>
        <p:nvSpPr>
          <p:cNvPr id="7" name="Slide Number Placeholder 6"/>
          <p:cNvSpPr>
            <a:spLocks noGrp="1"/>
          </p:cNvSpPr>
          <p:nvPr>
            <p:ph type="sldNum" sz="quarter" idx="12"/>
          </p:nvPr>
        </p:nvSpPr>
        <p:spPr/>
        <p:txBody>
          <a:bodyPr/>
          <a:lstStyle/>
          <a:p>
            <a:fld id="{6290D708-20C9-4096-9FF8-CCCDF06215AC}" type="slidenum">
              <a:rPr lang="en-GB" smtClean="0"/>
              <a:t>‹#›</a:t>
            </a:fld>
            <a:endParaRPr lang="en-GB"/>
          </a:p>
        </p:txBody>
      </p:sp>
    </p:spTree>
    <p:extLst>
      <p:ext uri="{BB962C8B-B14F-4D97-AF65-F5344CB8AC3E}">
        <p14:creationId xmlns:p14="http://schemas.microsoft.com/office/powerpoint/2010/main" val="3821457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a:prstGeom prst="rect">
            <a:avLst/>
          </a:prstGeom>
        </p:spPr>
        <p:txBody>
          <a:bodyPr anchor="b">
            <a:normAutofit/>
          </a:bodyPr>
          <a:lstStyle>
            <a:lvl1pPr>
              <a:defRPr sz="3200" b="0" baseline="0"/>
            </a:lvl1pPr>
          </a:lstStyle>
          <a:p>
            <a:r>
              <a:rPr lang="ro-RO"/>
              <a:t>Faceți clic pentru a edita stilul de titlu coordonator</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8" name="Date Placeholder 7"/>
          <p:cNvSpPr>
            <a:spLocks noGrp="1"/>
          </p:cNvSpPr>
          <p:nvPr>
            <p:ph type="dt" sz="half" idx="10"/>
          </p:nvPr>
        </p:nvSpPr>
        <p:spPr/>
        <p:txBody>
          <a:bodyPr/>
          <a:lstStyle/>
          <a:p>
            <a:fld id="{C75BB8EE-0782-45E7-8432-8289DB0C2802}" type="datetime1">
              <a:rPr lang="en-US" smtClean="0"/>
              <a:t>9/25/2023</a:t>
            </a:fld>
            <a:endParaRPr lang="en-GB"/>
          </a:p>
        </p:txBody>
      </p:sp>
      <p:sp>
        <p:nvSpPr>
          <p:cNvPr id="9" name="Footer Placeholder 8"/>
          <p:cNvSpPr>
            <a:spLocks noGrp="1"/>
          </p:cNvSpPr>
          <p:nvPr>
            <p:ph type="ftr" sz="quarter" idx="11"/>
          </p:nvPr>
        </p:nvSpPr>
        <p:spPr/>
        <p:txBody>
          <a:bodyPr/>
          <a:lstStyle/>
          <a:p>
            <a:r>
              <a:rPr lang="en-US"/>
              <a:t>Proiect TECH-IT-SE / Fundatia Romtens - CCIA Braila</a:t>
            </a:r>
            <a:endParaRPr lang="en-GB"/>
          </a:p>
        </p:txBody>
      </p:sp>
      <p:sp>
        <p:nvSpPr>
          <p:cNvPr id="10" name="Slide Number Placeholder 9"/>
          <p:cNvSpPr>
            <a:spLocks noGrp="1"/>
          </p:cNvSpPr>
          <p:nvPr>
            <p:ph type="sldNum" sz="quarter" idx="12"/>
          </p:nvPr>
        </p:nvSpPr>
        <p:spPr/>
        <p:txBody>
          <a:bodyPr/>
          <a:lstStyle/>
          <a:p>
            <a:fld id="{6290D708-20C9-4096-9FF8-CCCDF06215AC}" type="slidenum">
              <a:rPr lang="en-GB" smtClean="0"/>
              <a:t>‹#›</a:t>
            </a:fld>
            <a:endParaRPr lang="en-GB"/>
          </a:p>
        </p:txBody>
      </p:sp>
    </p:spTree>
    <p:extLst>
      <p:ext uri="{BB962C8B-B14F-4D97-AF65-F5344CB8AC3E}">
        <p14:creationId xmlns:p14="http://schemas.microsoft.com/office/powerpoint/2010/main" val="209017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7664-66A4-70E6-E47C-B3030E1FE4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0A3558-5DEA-BB05-BB5C-B365D3AEF8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70A9B-3C4C-06F3-C776-9847A5B31B0E}"/>
              </a:ext>
            </a:extLst>
          </p:cNvPr>
          <p:cNvSpPr>
            <a:spLocks noGrp="1"/>
          </p:cNvSpPr>
          <p:nvPr>
            <p:ph type="dt" sz="half" idx="10"/>
          </p:nvPr>
        </p:nvSpPr>
        <p:spPr/>
        <p:txBody>
          <a:bodyPr/>
          <a:lstStyle/>
          <a:p>
            <a:fld id="{1F8CAEF4-582A-44F5-A0D6-553F08B96D09}" type="datetime1">
              <a:rPr lang="en-US" smtClean="0"/>
              <a:t>9/25/2023</a:t>
            </a:fld>
            <a:endParaRPr lang="en-US"/>
          </a:p>
        </p:txBody>
      </p:sp>
      <p:sp>
        <p:nvSpPr>
          <p:cNvPr id="5" name="Footer Placeholder 4">
            <a:extLst>
              <a:ext uri="{FF2B5EF4-FFF2-40B4-BE49-F238E27FC236}">
                <a16:creationId xmlns:a16="http://schemas.microsoft.com/office/drawing/2014/main" id="{18EAA8B2-3810-2A76-DECA-61E9DDA4CF22}"/>
              </a:ext>
            </a:extLst>
          </p:cNvPr>
          <p:cNvSpPr>
            <a:spLocks noGrp="1"/>
          </p:cNvSpPr>
          <p:nvPr>
            <p:ph type="ftr" sz="quarter" idx="11"/>
          </p:nvPr>
        </p:nvSpPr>
        <p:spPr/>
        <p:txBody>
          <a:bodyPr/>
          <a:lstStyle/>
          <a:p>
            <a:r>
              <a:rPr lang="en-US"/>
              <a:t>Proiect TECH-IT-SE / Fundatia Romtens - CCIA Braila</a:t>
            </a:r>
          </a:p>
        </p:txBody>
      </p:sp>
      <p:sp>
        <p:nvSpPr>
          <p:cNvPr id="6" name="Slide Number Placeholder 5">
            <a:extLst>
              <a:ext uri="{FF2B5EF4-FFF2-40B4-BE49-F238E27FC236}">
                <a16:creationId xmlns:a16="http://schemas.microsoft.com/office/drawing/2014/main" id="{98137D57-932F-EE52-FA4A-8CDF713F8DCA}"/>
              </a:ext>
            </a:extLst>
          </p:cNvPr>
          <p:cNvSpPr>
            <a:spLocks noGrp="1"/>
          </p:cNvSpPr>
          <p:nvPr>
            <p:ph type="sldNum" sz="quarter" idx="12"/>
          </p:nvPr>
        </p:nvSpPr>
        <p:spPr/>
        <p:txBody>
          <a:bodyPr/>
          <a:lstStyle/>
          <a:p>
            <a:fld id="{A1C70709-DAA9-40D9-963C-2BB90BF2DA8C}" type="slidenum">
              <a:rPr lang="en-US" smtClean="0"/>
              <a:t>‹#›</a:t>
            </a:fld>
            <a:endParaRPr lang="en-US"/>
          </a:p>
        </p:txBody>
      </p:sp>
    </p:spTree>
    <p:extLst>
      <p:ext uri="{BB962C8B-B14F-4D97-AF65-F5344CB8AC3E}">
        <p14:creationId xmlns:p14="http://schemas.microsoft.com/office/powerpoint/2010/main" val="2371592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a:prstGeom prst="rect">
            <a:avLst/>
          </a:prstGeom>
        </p:spPr>
        <p:txBody>
          <a:bodyPr anchor="b">
            <a:normAutofit/>
          </a:bodyPr>
          <a:lstStyle>
            <a:lvl1pPr>
              <a:defRPr sz="32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8" name="Date Placeholder 7"/>
          <p:cNvSpPr>
            <a:spLocks noGrp="1"/>
          </p:cNvSpPr>
          <p:nvPr>
            <p:ph type="dt" sz="half" idx="10"/>
          </p:nvPr>
        </p:nvSpPr>
        <p:spPr/>
        <p:txBody>
          <a:bodyPr/>
          <a:lstStyle/>
          <a:p>
            <a:fld id="{A05996AB-F1DB-472A-BB3B-E551AC077AA7}" type="datetime1">
              <a:rPr lang="en-US" smtClean="0"/>
              <a:t>9/25/2023</a:t>
            </a:fld>
            <a:endParaRPr lang="en-GB"/>
          </a:p>
        </p:txBody>
      </p:sp>
      <p:sp>
        <p:nvSpPr>
          <p:cNvPr id="9" name="Footer Placeholder 8"/>
          <p:cNvSpPr>
            <a:spLocks noGrp="1"/>
          </p:cNvSpPr>
          <p:nvPr>
            <p:ph type="ftr" sz="quarter" idx="11"/>
          </p:nvPr>
        </p:nvSpPr>
        <p:spPr>
          <a:xfrm>
            <a:off x="3499101" y="6356350"/>
            <a:ext cx="5911517" cy="365125"/>
          </a:xfrm>
        </p:spPr>
        <p:txBody>
          <a:bodyPr/>
          <a:lstStyle/>
          <a:p>
            <a:r>
              <a:rPr lang="en-US"/>
              <a:t>Proiect TECH-IT-SE / Fundatia Romtens - CCIA Braila</a:t>
            </a:r>
            <a:endParaRPr lang="en-GB"/>
          </a:p>
        </p:txBody>
      </p:sp>
      <p:sp>
        <p:nvSpPr>
          <p:cNvPr id="10" name="Slide Number Placeholder 9"/>
          <p:cNvSpPr>
            <a:spLocks noGrp="1"/>
          </p:cNvSpPr>
          <p:nvPr>
            <p:ph type="sldNum" sz="quarter" idx="12"/>
          </p:nvPr>
        </p:nvSpPr>
        <p:spPr/>
        <p:txBody>
          <a:bodyPr/>
          <a:lstStyle/>
          <a:p>
            <a:fld id="{6290D708-20C9-4096-9FF8-CCCDF06215AC}" type="slidenum">
              <a:rPr lang="en-GB" smtClean="0"/>
              <a:t>‹#›</a:t>
            </a:fld>
            <a:endParaRPr lang="en-GB"/>
          </a:p>
        </p:txBody>
      </p:sp>
    </p:spTree>
    <p:extLst>
      <p:ext uri="{BB962C8B-B14F-4D97-AF65-F5344CB8AC3E}">
        <p14:creationId xmlns:p14="http://schemas.microsoft.com/office/powerpoint/2010/main" val="3121645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1930723" cy="4601183"/>
          </a:xfrm>
          <a:prstGeom prst="rect">
            <a:avLst/>
          </a:prstGeom>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0C42B664-5747-47FF-A241-8E1C9F0B6AB8}" type="datetime1">
              <a:rPr lang="en-US" smtClean="0"/>
              <a:t>9/25/2023</a:t>
            </a:fld>
            <a:endParaRPr lang="en-GB"/>
          </a:p>
        </p:txBody>
      </p:sp>
      <p:sp>
        <p:nvSpPr>
          <p:cNvPr id="8" name="Footer Placeholder 7"/>
          <p:cNvSpPr>
            <a:spLocks noGrp="1"/>
          </p:cNvSpPr>
          <p:nvPr>
            <p:ph type="ftr" sz="quarter" idx="11"/>
          </p:nvPr>
        </p:nvSpPr>
        <p:spPr/>
        <p:txBody>
          <a:bodyPr/>
          <a:lstStyle/>
          <a:p>
            <a:r>
              <a:rPr lang="en-US"/>
              <a:t>Proiect TECH-IT-SE / Fundatia Romtens - CCIA Braila</a:t>
            </a:r>
            <a:endParaRPr lang="en-GB"/>
          </a:p>
        </p:txBody>
      </p:sp>
      <p:sp>
        <p:nvSpPr>
          <p:cNvPr id="9" name="Slide Number Placeholder 8"/>
          <p:cNvSpPr>
            <a:spLocks noGrp="1"/>
          </p:cNvSpPr>
          <p:nvPr>
            <p:ph type="sldNum" sz="quarter" idx="12"/>
          </p:nvPr>
        </p:nvSpPr>
        <p:spPr/>
        <p:txBody>
          <a:bodyPr/>
          <a:lstStyle/>
          <a:p>
            <a:fld id="{6290D708-20C9-4096-9FF8-CCCDF06215AC}" type="slidenum">
              <a:rPr lang="en-GB" smtClean="0"/>
              <a:t>‹#›</a:t>
            </a:fld>
            <a:endParaRPr lang="en-GB"/>
          </a:p>
        </p:txBody>
      </p:sp>
    </p:spTree>
    <p:extLst>
      <p:ext uri="{BB962C8B-B14F-4D97-AF65-F5344CB8AC3E}">
        <p14:creationId xmlns:p14="http://schemas.microsoft.com/office/powerpoint/2010/main" val="1766928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a:prstGeom prst="rect">
            <a:avLst/>
          </a:prstGeo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7989D711-1DFD-4FD5-9426-9D9E1CFADCFA}" type="datetime1">
              <a:rPr lang="en-US" smtClean="0"/>
              <a:t>9/25/2023</a:t>
            </a:fld>
            <a:endParaRPr lang="en-GB"/>
          </a:p>
        </p:txBody>
      </p:sp>
      <p:sp>
        <p:nvSpPr>
          <p:cNvPr id="8" name="Footer Placeholder 7"/>
          <p:cNvSpPr>
            <a:spLocks noGrp="1"/>
          </p:cNvSpPr>
          <p:nvPr>
            <p:ph type="ftr" sz="quarter" idx="11"/>
          </p:nvPr>
        </p:nvSpPr>
        <p:spPr/>
        <p:txBody>
          <a:bodyPr/>
          <a:lstStyle/>
          <a:p>
            <a:r>
              <a:rPr lang="en-US"/>
              <a:t>Proiect TECH-IT-SE / Fundatia Romtens - CCIA Braila</a:t>
            </a:r>
            <a:endParaRPr lang="en-GB"/>
          </a:p>
        </p:txBody>
      </p:sp>
      <p:sp>
        <p:nvSpPr>
          <p:cNvPr id="9" name="Slide Number Placeholder 8"/>
          <p:cNvSpPr>
            <a:spLocks noGrp="1"/>
          </p:cNvSpPr>
          <p:nvPr>
            <p:ph type="sldNum" sz="quarter" idx="12"/>
          </p:nvPr>
        </p:nvSpPr>
        <p:spPr/>
        <p:txBody>
          <a:bodyPr/>
          <a:lstStyle/>
          <a:p>
            <a:fld id="{6290D708-20C9-4096-9FF8-CCCDF06215AC}" type="slidenum">
              <a:rPr lang="en-GB" smtClean="0"/>
              <a:t>‹#›</a:t>
            </a:fld>
            <a:endParaRPr lang="en-GB"/>
          </a:p>
        </p:txBody>
      </p:sp>
    </p:spTree>
    <p:extLst>
      <p:ext uri="{BB962C8B-B14F-4D97-AF65-F5344CB8AC3E}">
        <p14:creationId xmlns:p14="http://schemas.microsoft.com/office/powerpoint/2010/main" val="922565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FD35-3A37-6CE8-B2F7-912FF061FC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477342-B9F8-60CA-FF73-8F0D21474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B7639B-6211-994F-6FE8-614D75560510}"/>
              </a:ext>
            </a:extLst>
          </p:cNvPr>
          <p:cNvSpPr>
            <a:spLocks noGrp="1"/>
          </p:cNvSpPr>
          <p:nvPr>
            <p:ph type="dt" sz="half" idx="10"/>
          </p:nvPr>
        </p:nvSpPr>
        <p:spPr/>
        <p:txBody>
          <a:bodyPr/>
          <a:lstStyle/>
          <a:p>
            <a:fld id="{FE0EF328-082C-44AF-8053-471E34906A8D}" type="datetime1">
              <a:rPr lang="en-US" smtClean="0"/>
              <a:t>9/25/2023</a:t>
            </a:fld>
            <a:endParaRPr lang="en-US"/>
          </a:p>
        </p:txBody>
      </p:sp>
      <p:sp>
        <p:nvSpPr>
          <p:cNvPr id="5" name="Footer Placeholder 4">
            <a:extLst>
              <a:ext uri="{FF2B5EF4-FFF2-40B4-BE49-F238E27FC236}">
                <a16:creationId xmlns:a16="http://schemas.microsoft.com/office/drawing/2014/main" id="{3094C0E5-7AA5-566B-16DF-F74F97F97EB3}"/>
              </a:ext>
            </a:extLst>
          </p:cNvPr>
          <p:cNvSpPr>
            <a:spLocks noGrp="1"/>
          </p:cNvSpPr>
          <p:nvPr>
            <p:ph type="ftr" sz="quarter" idx="11"/>
          </p:nvPr>
        </p:nvSpPr>
        <p:spPr/>
        <p:txBody>
          <a:bodyPr/>
          <a:lstStyle/>
          <a:p>
            <a:r>
              <a:rPr lang="en-US"/>
              <a:t>Proiect TECH-IT-SE / Fundatia Romtens - CCIA Braila</a:t>
            </a:r>
          </a:p>
        </p:txBody>
      </p:sp>
      <p:sp>
        <p:nvSpPr>
          <p:cNvPr id="6" name="Slide Number Placeholder 5">
            <a:extLst>
              <a:ext uri="{FF2B5EF4-FFF2-40B4-BE49-F238E27FC236}">
                <a16:creationId xmlns:a16="http://schemas.microsoft.com/office/drawing/2014/main" id="{738684DE-2946-2C6A-8D5B-F627CCF25463}"/>
              </a:ext>
            </a:extLst>
          </p:cNvPr>
          <p:cNvSpPr>
            <a:spLocks noGrp="1"/>
          </p:cNvSpPr>
          <p:nvPr>
            <p:ph type="sldNum" sz="quarter" idx="12"/>
          </p:nvPr>
        </p:nvSpPr>
        <p:spPr/>
        <p:txBody>
          <a:bodyPr/>
          <a:lstStyle/>
          <a:p>
            <a:fld id="{C538D04B-6C9B-4B6A-B5CB-693881DBF8E7}" type="slidenum">
              <a:rPr lang="en-US" smtClean="0"/>
              <a:t>‹#›</a:t>
            </a:fld>
            <a:endParaRPr lang="en-US"/>
          </a:p>
        </p:txBody>
      </p:sp>
    </p:spTree>
    <p:extLst>
      <p:ext uri="{BB962C8B-B14F-4D97-AF65-F5344CB8AC3E}">
        <p14:creationId xmlns:p14="http://schemas.microsoft.com/office/powerpoint/2010/main" val="2593850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0A91-9F9F-7892-3390-FF6ED48D36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565718-AEB3-D3D5-3BF3-A36114BB7F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78E7D9-8960-97F5-D4BA-C2B333317D8B}"/>
              </a:ext>
            </a:extLst>
          </p:cNvPr>
          <p:cNvSpPr>
            <a:spLocks noGrp="1"/>
          </p:cNvSpPr>
          <p:nvPr>
            <p:ph type="dt" sz="half" idx="10"/>
          </p:nvPr>
        </p:nvSpPr>
        <p:spPr/>
        <p:txBody>
          <a:bodyPr/>
          <a:lstStyle/>
          <a:p>
            <a:fld id="{385BE43E-9243-4A02-9A33-983691510BFE}" type="datetime1">
              <a:rPr lang="en-US" smtClean="0"/>
              <a:t>9/25/2023</a:t>
            </a:fld>
            <a:endParaRPr lang="en-US"/>
          </a:p>
        </p:txBody>
      </p:sp>
      <p:sp>
        <p:nvSpPr>
          <p:cNvPr id="5" name="Footer Placeholder 4">
            <a:extLst>
              <a:ext uri="{FF2B5EF4-FFF2-40B4-BE49-F238E27FC236}">
                <a16:creationId xmlns:a16="http://schemas.microsoft.com/office/drawing/2014/main" id="{92836884-3F80-42BB-5DAD-BCCF0FB85B5F}"/>
              </a:ext>
            </a:extLst>
          </p:cNvPr>
          <p:cNvSpPr>
            <a:spLocks noGrp="1"/>
          </p:cNvSpPr>
          <p:nvPr>
            <p:ph type="ftr" sz="quarter" idx="11"/>
          </p:nvPr>
        </p:nvSpPr>
        <p:spPr/>
        <p:txBody>
          <a:bodyPr/>
          <a:lstStyle/>
          <a:p>
            <a:r>
              <a:rPr lang="en-US"/>
              <a:t>Proiect TECH-IT-SE / Fundatia Romtens - CCIA Braila</a:t>
            </a:r>
          </a:p>
        </p:txBody>
      </p:sp>
      <p:sp>
        <p:nvSpPr>
          <p:cNvPr id="6" name="Slide Number Placeholder 5">
            <a:extLst>
              <a:ext uri="{FF2B5EF4-FFF2-40B4-BE49-F238E27FC236}">
                <a16:creationId xmlns:a16="http://schemas.microsoft.com/office/drawing/2014/main" id="{4C4AA3E6-0B95-F1CB-F8C3-685B7CD0E384}"/>
              </a:ext>
            </a:extLst>
          </p:cNvPr>
          <p:cNvSpPr>
            <a:spLocks noGrp="1"/>
          </p:cNvSpPr>
          <p:nvPr>
            <p:ph type="sldNum" sz="quarter" idx="12"/>
          </p:nvPr>
        </p:nvSpPr>
        <p:spPr/>
        <p:txBody>
          <a:bodyPr/>
          <a:lstStyle/>
          <a:p>
            <a:fld id="{C538D04B-6C9B-4B6A-B5CB-693881DBF8E7}" type="slidenum">
              <a:rPr lang="en-US" smtClean="0"/>
              <a:t>‹#›</a:t>
            </a:fld>
            <a:endParaRPr lang="en-US"/>
          </a:p>
        </p:txBody>
      </p:sp>
    </p:spTree>
    <p:extLst>
      <p:ext uri="{BB962C8B-B14F-4D97-AF65-F5344CB8AC3E}">
        <p14:creationId xmlns:p14="http://schemas.microsoft.com/office/powerpoint/2010/main" val="1412652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E54D-116F-8B88-AD6E-B4FC989DF5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284ABE-D5A9-BEED-5F99-400584266C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465C63-618A-9461-A05F-0B202DA0EC69}"/>
              </a:ext>
            </a:extLst>
          </p:cNvPr>
          <p:cNvSpPr>
            <a:spLocks noGrp="1"/>
          </p:cNvSpPr>
          <p:nvPr>
            <p:ph type="dt" sz="half" idx="10"/>
          </p:nvPr>
        </p:nvSpPr>
        <p:spPr/>
        <p:txBody>
          <a:bodyPr/>
          <a:lstStyle/>
          <a:p>
            <a:fld id="{62300F89-6E4C-44EF-85D2-42CA7C5645CB}" type="datetime1">
              <a:rPr lang="en-US" smtClean="0"/>
              <a:t>9/25/2023</a:t>
            </a:fld>
            <a:endParaRPr lang="en-US"/>
          </a:p>
        </p:txBody>
      </p:sp>
      <p:sp>
        <p:nvSpPr>
          <p:cNvPr id="5" name="Footer Placeholder 4">
            <a:extLst>
              <a:ext uri="{FF2B5EF4-FFF2-40B4-BE49-F238E27FC236}">
                <a16:creationId xmlns:a16="http://schemas.microsoft.com/office/drawing/2014/main" id="{0F7197A2-2485-7531-844A-4D133292F447}"/>
              </a:ext>
            </a:extLst>
          </p:cNvPr>
          <p:cNvSpPr>
            <a:spLocks noGrp="1"/>
          </p:cNvSpPr>
          <p:nvPr>
            <p:ph type="ftr" sz="quarter" idx="11"/>
          </p:nvPr>
        </p:nvSpPr>
        <p:spPr/>
        <p:txBody>
          <a:bodyPr/>
          <a:lstStyle/>
          <a:p>
            <a:r>
              <a:rPr lang="en-US"/>
              <a:t>Proiect TECH-IT-SE / Fundatia Romtens - CCIA Braila</a:t>
            </a:r>
          </a:p>
        </p:txBody>
      </p:sp>
      <p:sp>
        <p:nvSpPr>
          <p:cNvPr id="6" name="Slide Number Placeholder 5">
            <a:extLst>
              <a:ext uri="{FF2B5EF4-FFF2-40B4-BE49-F238E27FC236}">
                <a16:creationId xmlns:a16="http://schemas.microsoft.com/office/drawing/2014/main" id="{E1D4047B-3C9E-3727-BFBA-027DA4DE89C4}"/>
              </a:ext>
            </a:extLst>
          </p:cNvPr>
          <p:cNvSpPr>
            <a:spLocks noGrp="1"/>
          </p:cNvSpPr>
          <p:nvPr>
            <p:ph type="sldNum" sz="quarter" idx="12"/>
          </p:nvPr>
        </p:nvSpPr>
        <p:spPr/>
        <p:txBody>
          <a:bodyPr/>
          <a:lstStyle/>
          <a:p>
            <a:fld id="{C538D04B-6C9B-4B6A-B5CB-693881DBF8E7}" type="slidenum">
              <a:rPr lang="en-US" smtClean="0"/>
              <a:t>‹#›</a:t>
            </a:fld>
            <a:endParaRPr lang="en-US"/>
          </a:p>
        </p:txBody>
      </p:sp>
    </p:spTree>
    <p:extLst>
      <p:ext uri="{BB962C8B-B14F-4D97-AF65-F5344CB8AC3E}">
        <p14:creationId xmlns:p14="http://schemas.microsoft.com/office/powerpoint/2010/main" val="1776482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1905-C2C1-FDC7-5D09-2B53B8825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B9FB7A-54BE-8B27-3193-D63305BD36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C36F96-C8EF-F745-94A4-4FDC97F483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BC7DB7-BEE1-6973-0C11-361010FE0CE7}"/>
              </a:ext>
            </a:extLst>
          </p:cNvPr>
          <p:cNvSpPr>
            <a:spLocks noGrp="1"/>
          </p:cNvSpPr>
          <p:nvPr>
            <p:ph type="dt" sz="half" idx="10"/>
          </p:nvPr>
        </p:nvSpPr>
        <p:spPr/>
        <p:txBody>
          <a:bodyPr/>
          <a:lstStyle/>
          <a:p>
            <a:fld id="{AAD28AE6-18E7-48E1-8A61-23E1727B774B}" type="datetime1">
              <a:rPr lang="en-US" smtClean="0"/>
              <a:t>9/25/2023</a:t>
            </a:fld>
            <a:endParaRPr lang="en-US"/>
          </a:p>
        </p:txBody>
      </p:sp>
      <p:sp>
        <p:nvSpPr>
          <p:cNvPr id="6" name="Footer Placeholder 5">
            <a:extLst>
              <a:ext uri="{FF2B5EF4-FFF2-40B4-BE49-F238E27FC236}">
                <a16:creationId xmlns:a16="http://schemas.microsoft.com/office/drawing/2014/main" id="{42201CD3-3DB3-470C-B4A4-D4FDE0D7AD60}"/>
              </a:ext>
            </a:extLst>
          </p:cNvPr>
          <p:cNvSpPr>
            <a:spLocks noGrp="1"/>
          </p:cNvSpPr>
          <p:nvPr>
            <p:ph type="ftr" sz="quarter" idx="11"/>
          </p:nvPr>
        </p:nvSpPr>
        <p:spPr/>
        <p:txBody>
          <a:bodyPr/>
          <a:lstStyle/>
          <a:p>
            <a:r>
              <a:rPr lang="en-US"/>
              <a:t>Proiect TECH-IT-SE / Fundatia Romtens - CCIA Braila</a:t>
            </a:r>
          </a:p>
        </p:txBody>
      </p:sp>
      <p:sp>
        <p:nvSpPr>
          <p:cNvPr id="7" name="Slide Number Placeholder 6">
            <a:extLst>
              <a:ext uri="{FF2B5EF4-FFF2-40B4-BE49-F238E27FC236}">
                <a16:creationId xmlns:a16="http://schemas.microsoft.com/office/drawing/2014/main" id="{F8746378-7F7F-0813-36E6-920B9B39F9BF}"/>
              </a:ext>
            </a:extLst>
          </p:cNvPr>
          <p:cNvSpPr>
            <a:spLocks noGrp="1"/>
          </p:cNvSpPr>
          <p:nvPr>
            <p:ph type="sldNum" sz="quarter" idx="12"/>
          </p:nvPr>
        </p:nvSpPr>
        <p:spPr/>
        <p:txBody>
          <a:bodyPr/>
          <a:lstStyle/>
          <a:p>
            <a:fld id="{C538D04B-6C9B-4B6A-B5CB-693881DBF8E7}" type="slidenum">
              <a:rPr lang="en-US" smtClean="0"/>
              <a:t>‹#›</a:t>
            </a:fld>
            <a:endParaRPr lang="en-US"/>
          </a:p>
        </p:txBody>
      </p:sp>
    </p:spTree>
    <p:extLst>
      <p:ext uri="{BB962C8B-B14F-4D97-AF65-F5344CB8AC3E}">
        <p14:creationId xmlns:p14="http://schemas.microsoft.com/office/powerpoint/2010/main" val="1379308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7A81-C3D5-9469-C200-F6E5E32D3C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8F8182-CA5B-2A2E-4952-4936B1FAB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B70B10-E94B-C641-3370-DDD407B5B8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B7CBBF-57FE-08A3-3AEB-E983F7DFF3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1B63D5-2105-38EB-A732-8215C06798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82C937-EA0B-4CDC-AC26-75F091549E9C}"/>
              </a:ext>
            </a:extLst>
          </p:cNvPr>
          <p:cNvSpPr>
            <a:spLocks noGrp="1"/>
          </p:cNvSpPr>
          <p:nvPr>
            <p:ph type="dt" sz="half" idx="10"/>
          </p:nvPr>
        </p:nvSpPr>
        <p:spPr/>
        <p:txBody>
          <a:bodyPr/>
          <a:lstStyle/>
          <a:p>
            <a:fld id="{A7B98C38-493E-4AFA-840D-41EC7D94246A}" type="datetime1">
              <a:rPr lang="en-US" smtClean="0"/>
              <a:t>9/25/2023</a:t>
            </a:fld>
            <a:endParaRPr lang="en-US"/>
          </a:p>
        </p:txBody>
      </p:sp>
      <p:sp>
        <p:nvSpPr>
          <p:cNvPr id="8" name="Footer Placeholder 7">
            <a:extLst>
              <a:ext uri="{FF2B5EF4-FFF2-40B4-BE49-F238E27FC236}">
                <a16:creationId xmlns:a16="http://schemas.microsoft.com/office/drawing/2014/main" id="{46E91BEF-191A-C78C-635A-F754E3AADCE0}"/>
              </a:ext>
            </a:extLst>
          </p:cNvPr>
          <p:cNvSpPr>
            <a:spLocks noGrp="1"/>
          </p:cNvSpPr>
          <p:nvPr>
            <p:ph type="ftr" sz="quarter" idx="11"/>
          </p:nvPr>
        </p:nvSpPr>
        <p:spPr/>
        <p:txBody>
          <a:bodyPr/>
          <a:lstStyle/>
          <a:p>
            <a:r>
              <a:rPr lang="en-US"/>
              <a:t>Proiect TECH-IT-SE / Fundatia Romtens - CCIA Braila</a:t>
            </a:r>
          </a:p>
        </p:txBody>
      </p:sp>
      <p:sp>
        <p:nvSpPr>
          <p:cNvPr id="9" name="Slide Number Placeholder 8">
            <a:extLst>
              <a:ext uri="{FF2B5EF4-FFF2-40B4-BE49-F238E27FC236}">
                <a16:creationId xmlns:a16="http://schemas.microsoft.com/office/drawing/2014/main" id="{5D8D0215-FCD3-48AA-8DC1-1193FBC00CBA}"/>
              </a:ext>
            </a:extLst>
          </p:cNvPr>
          <p:cNvSpPr>
            <a:spLocks noGrp="1"/>
          </p:cNvSpPr>
          <p:nvPr>
            <p:ph type="sldNum" sz="quarter" idx="12"/>
          </p:nvPr>
        </p:nvSpPr>
        <p:spPr/>
        <p:txBody>
          <a:bodyPr/>
          <a:lstStyle/>
          <a:p>
            <a:fld id="{C538D04B-6C9B-4B6A-B5CB-693881DBF8E7}" type="slidenum">
              <a:rPr lang="en-US" smtClean="0"/>
              <a:t>‹#›</a:t>
            </a:fld>
            <a:endParaRPr lang="en-US"/>
          </a:p>
        </p:txBody>
      </p:sp>
    </p:spTree>
    <p:extLst>
      <p:ext uri="{BB962C8B-B14F-4D97-AF65-F5344CB8AC3E}">
        <p14:creationId xmlns:p14="http://schemas.microsoft.com/office/powerpoint/2010/main" val="3554342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5758-486D-0C6E-3303-12F0A5623A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FABC0D-5151-877C-0E1E-2A43F18BBC53}"/>
              </a:ext>
            </a:extLst>
          </p:cNvPr>
          <p:cNvSpPr>
            <a:spLocks noGrp="1"/>
          </p:cNvSpPr>
          <p:nvPr>
            <p:ph type="dt" sz="half" idx="10"/>
          </p:nvPr>
        </p:nvSpPr>
        <p:spPr/>
        <p:txBody>
          <a:bodyPr/>
          <a:lstStyle/>
          <a:p>
            <a:fld id="{706B929E-E67C-439F-B24F-84D24DCD3A7E}" type="datetime1">
              <a:rPr lang="en-US" smtClean="0"/>
              <a:t>9/25/2023</a:t>
            </a:fld>
            <a:endParaRPr lang="en-US"/>
          </a:p>
        </p:txBody>
      </p:sp>
      <p:sp>
        <p:nvSpPr>
          <p:cNvPr id="4" name="Footer Placeholder 3">
            <a:extLst>
              <a:ext uri="{FF2B5EF4-FFF2-40B4-BE49-F238E27FC236}">
                <a16:creationId xmlns:a16="http://schemas.microsoft.com/office/drawing/2014/main" id="{1076AFEE-E30E-E62B-869E-63800CE644B5}"/>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A1905BE9-1853-877D-0269-92DAB5F6F16A}"/>
              </a:ext>
            </a:extLst>
          </p:cNvPr>
          <p:cNvSpPr>
            <a:spLocks noGrp="1"/>
          </p:cNvSpPr>
          <p:nvPr>
            <p:ph type="sldNum" sz="quarter" idx="12"/>
          </p:nvPr>
        </p:nvSpPr>
        <p:spPr/>
        <p:txBody>
          <a:bodyPr/>
          <a:lstStyle/>
          <a:p>
            <a:fld id="{C538D04B-6C9B-4B6A-B5CB-693881DBF8E7}" type="slidenum">
              <a:rPr lang="en-US" smtClean="0"/>
              <a:t>‹#›</a:t>
            </a:fld>
            <a:endParaRPr lang="en-US"/>
          </a:p>
        </p:txBody>
      </p:sp>
    </p:spTree>
    <p:extLst>
      <p:ext uri="{BB962C8B-B14F-4D97-AF65-F5344CB8AC3E}">
        <p14:creationId xmlns:p14="http://schemas.microsoft.com/office/powerpoint/2010/main" val="1071584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0E314F-287C-9C0B-1CA6-B557329F2CCD}"/>
              </a:ext>
            </a:extLst>
          </p:cNvPr>
          <p:cNvSpPr>
            <a:spLocks noGrp="1"/>
          </p:cNvSpPr>
          <p:nvPr>
            <p:ph type="dt" sz="half" idx="10"/>
          </p:nvPr>
        </p:nvSpPr>
        <p:spPr/>
        <p:txBody>
          <a:bodyPr/>
          <a:lstStyle/>
          <a:p>
            <a:fld id="{DCB52E3E-A9EC-40A8-8458-2573847889C6}" type="datetime1">
              <a:rPr lang="en-US" smtClean="0"/>
              <a:t>9/25/2023</a:t>
            </a:fld>
            <a:endParaRPr lang="en-US"/>
          </a:p>
        </p:txBody>
      </p:sp>
      <p:sp>
        <p:nvSpPr>
          <p:cNvPr id="3" name="Footer Placeholder 2">
            <a:extLst>
              <a:ext uri="{FF2B5EF4-FFF2-40B4-BE49-F238E27FC236}">
                <a16:creationId xmlns:a16="http://schemas.microsoft.com/office/drawing/2014/main" id="{0D8B9740-3B1A-B4F7-A773-9C73D447603B}"/>
              </a:ext>
            </a:extLst>
          </p:cNvPr>
          <p:cNvSpPr>
            <a:spLocks noGrp="1"/>
          </p:cNvSpPr>
          <p:nvPr>
            <p:ph type="ftr" sz="quarter" idx="11"/>
          </p:nvPr>
        </p:nvSpPr>
        <p:spPr/>
        <p:txBody>
          <a:bodyPr/>
          <a:lstStyle/>
          <a:p>
            <a:r>
              <a:rPr lang="en-US"/>
              <a:t>Proiect TECH-IT-SE / Fundatia Romtens - CCIA Braila</a:t>
            </a:r>
          </a:p>
        </p:txBody>
      </p:sp>
      <p:sp>
        <p:nvSpPr>
          <p:cNvPr id="4" name="Slide Number Placeholder 3">
            <a:extLst>
              <a:ext uri="{FF2B5EF4-FFF2-40B4-BE49-F238E27FC236}">
                <a16:creationId xmlns:a16="http://schemas.microsoft.com/office/drawing/2014/main" id="{70F55F38-CB51-4253-31C0-88C35EAA514E}"/>
              </a:ext>
            </a:extLst>
          </p:cNvPr>
          <p:cNvSpPr>
            <a:spLocks noGrp="1"/>
          </p:cNvSpPr>
          <p:nvPr>
            <p:ph type="sldNum" sz="quarter" idx="12"/>
          </p:nvPr>
        </p:nvSpPr>
        <p:spPr/>
        <p:txBody>
          <a:bodyPr/>
          <a:lstStyle/>
          <a:p>
            <a:fld id="{C538D04B-6C9B-4B6A-B5CB-693881DBF8E7}" type="slidenum">
              <a:rPr lang="en-US" smtClean="0"/>
              <a:t>‹#›</a:t>
            </a:fld>
            <a:endParaRPr lang="en-US"/>
          </a:p>
        </p:txBody>
      </p:sp>
    </p:spTree>
    <p:extLst>
      <p:ext uri="{BB962C8B-B14F-4D97-AF65-F5344CB8AC3E}">
        <p14:creationId xmlns:p14="http://schemas.microsoft.com/office/powerpoint/2010/main" val="35597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F318-7635-FFE3-AFB1-DFD0524F17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AC6FAC-5A11-ED13-42AB-86BFAA3437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24D7B9-6532-5E06-4D0A-D3A14B7EB1C8}"/>
              </a:ext>
            </a:extLst>
          </p:cNvPr>
          <p:cNvSpPr>
            <a:spLocks noGrp="1"/>
          </p:cNvSpPr>
          <p:nvPr>
            <p:ph type="dt" sz="half" idx="10"/>
          </p:nvPr>
        </p:nvSpPr>
        <p:spPr/>
        <p:txBody>
          <a:bodyPr/>
          <a:lstStyle/>
          <a:p>
            <a:fld id="{874DC498-9691-422B-91DF-7352BFF1CEE0}" type="datetime1">
              <a:rPr lang="en-US" smtClean="0"/>
              <a:t>9/25/2023</a:t>
            </a:fld>
            <a:endParaRPr lang="en-US"/>
          </a:p>
        </p:txBody>
      </p:sp>
      <p:sp>
        <p:nvSpPr>
          <p:cNvPr id="5" name="Footer Placeholder 4">
            <a:extLst>
              <a:ext uri="{FF2B5EF4-FFF2-40B4-BE49-F238E27FC236}">
                <a16:creationId xmlns:a16="http://schemas.microsoft.com/office/drawing/2014/main" id="{EC337DF5-5F6E-963E-BAA7-C7A40453AEB6}"/>
              </a:ext>
            </a:extLst>
          </p:cNvPr>
          <p:cNvSpPr>
            <a:spLocks noGrp="1"/>
          </p:cNvSpPr>
          <p:nvPr>
            <p:ph type="ftr" sz="quarter" idx="11"/>
          </p:nvPr>
        </p:nvSpPr>
        <p:spPr/>
        <p:txBody>
          <a:bodyPr/>
          <a:lstStyle/>
          <a:p>
            <a:r>
              <a:rPr lang="en-US"/>
              <a:t>Proiect TECH-IT-SE / Fundatia Romtens - CCIA Braila</a:t>
            </a:r>
          </a:p>
        </p:txBody>
      </p:sp>
      <p:sp>
        <p:nvSpPr>
          <p:cNvPr id="6" name="Slide Number Placeholder 5">
            <a:extLst>
              <a:ext uri="{FF2B5EF4-FFF2-40B4-BE49-F238E27FC236}">
                <a16:creationId xmlns:a16="http://schemas.microsoft.com/office/drawing/2014/main" id="{B66AB3C7-2C6F-AF25-EC48-75F7F88B4A02}"/>
              </a:ext>
            </a:extLst>
          </p:cNvPr>
          <p:cNvSpPr>
            <a:spLocks noGrp="1"/>
          </p:cNvSpPr>
          <p:nvPr>
            <p:ph type="sldNum" sz="quarter" idx="12"/>
          </p:nvPr>
        </p:nvSpPr>
        <p:spPr/>
        <p:txBody>
          <a:bodyPr/>
          <a:lstStyle/>
          <a:p>
            <a:fld id="{A1C70709-DAA9-40D9-963C-2BB90BF2DA8C}" type="slidenum">
              <a:rPr lang="en-US" smtClean="0"/>
              <a:t>‹#›</a:t>
            </a:fld>
            <a:endParaRPr lang="en-US"/>
          </a:p>
        </p:txBody>
      </p:sp>
    </p:spTree>
    <p:extLst>
      <p:ext uri="{BB962C8B-B14F-4D97-AF65-F5344CB8AC3E}">
        <p14:creationId xmlns:p14="http://schemas.microsoft.com/office/powerpoint/2010/main" val="2170342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16CB3-04A9-19B9-9B57-07DC9B10F0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63E2CC-7C84-504F-5BA5-3C2D17F646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C4DBE6-E21C-1786-DEDC-2ADE8891C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D80877-9594-3DEB-4B80-F3E6F06E4332}"/>
              </a:ext>
            </a:extLst>
          </p:cNvPr>
          <p:cNvSpPr>
            <a:spLocks noGrp="1"/>
          </p:cNvSpPr>
          <p:nvPr>
            <p:ph type="dt" sz="half" idx="10"/>
          </p:nvPr>
        </p:nvSpPr>
        <p:spPr/>
        <p:txBody>
          <a:bodyPr/>
          <a:lstStyle/>
          <a:p>
            <a:fld id="{BB95CD1E-CB1C-4AE9-9CDA-A4F24EB1F0A7}" type="datetime1">
              <a:rPr lang="en-US" smtClean="0"/>
              <a:t>9/25/2023</a:t>
            </a:fld>
            <a:endParaRPr lang="en-US"/>
          </a:p>
        </p:txBody>
      </p:sp>
      <p:sp>
        <p:nvSpPr>
          <p:cNvPr id="6" name="Footer Placeholder 5">
            <a:extLst>
              <a:ext uri="{FF2B5EF4-FFF2-40B4-BE49-F238E27FC236}">
                <a16:creationId xmlns:a16="http://schemas.microsoft.com/office/drawing/2014/main" id="{75CEE587-02EC-B7DF-A14A-FCA35BE7A348}"/>
              </a:ext>
            </a:extLst>
          </p:cNvPr>
          <p:cNvSpPr>
            <a:spLocks noGrp="1"/>
          </p:cNvSpPr>
          <p:nvPr>
            <p:ph type="ftr" sz="quarter" idx="11"/>
          </p:nvPr>
        </p:nvSpPr>
        <p:spPr/>
        <p:txBody>
          <a:bodyPr/>
          <a:lstStyle/>
          <a:p>
            <a:r>
              <a:rPr lang="en-US"/>
              <a:t>Proiect TECH-IT-SE / Fundatia Romtens - CCIA Braila</a:t>
            </a:r>
          </a:p>
        </p:txBody>
      </p:sp>
      <p:sp>
        <p:nvSpPr>
          <p:cNvPr id="7" name="Slide Number Placeholder 6">
            <a:extLst>
              <a:ext uri="{FF2B5EF4-FFF2-40B4-BE49-F238E27FC236}">
                <a16:creationId xmlns:a16="http://schemas.microsoft.com/office/drawing/2014/main" id="{5C6F2E29-BD97-CE72-7843-101960A2A22C}"/>
              </a:ext>
            </a:extLst>
          </p:cNvPr>
          <p:cNvSpPr>
            <a:spLocks noGrp="1"/>
          </p:cNvSpPr>
          <p:nvPr>
            <p:ph type="sldNum" sz="quarter" idx="12"/>
          </p:nvPr>
        </p:nvSpPr>
        <p:spPr/>
        <p:txBody>
          <a:bodyPr/>
          <a:lstStyle/>
          <a:p>
            <a:fld id="{C538D04B-6C9B-4B6A-B5CB-693881DBF8E7}" type="slidenum">
              <a:rPr lang="en-US" smtClean="0"/>
              <a:t>‹#›</a:t>
            </a:fld>
            <a:endParaRPr lang="en-US"/>
          </a:p>
        </p:txBody>
      </p:sp>
    </p:spTree>
    <p:extLst>
      <p:ext uri="{BB962C8B-B14F-4D97-AF65-F5344CB8AC3E}">
        <p14:creationId xmlns:p14="http://schemas.microsoft.com/office/powerpoint/2010/main" val="3291044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624B-3CA6-4187-C528-78370ACDA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CD1D94-188D-2F89-FE78-FC7F701009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3F39C-C4B1-0D15-5869-93FCBA8DD8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1EABA6-2D6C-F949-5E18-B8D365C08733}"/>
              </a:ext>
            </a:extLst>
          </p:cNvPr>
          <p:cNvSpPr>
            <a:spLocks noGrp="1"/>
          </p:cNvSpPr>
          <p:nvPr>
            <p:ph type="dt" sz="half" idx="10"/>
          </p:nvPr>
        </p:nvSpPr>
        <p:spPr/>
        <p:txBody>
          <a:bodyPr/>
          <a:lstStyle/>
          <a:p>
            <a:fld id="{92652048-8E1F-487B-89B0-2E5A7FF5EAB6}" type="datetime1">
              <a:rPr lang="en-US" smtClean="0"/>
              <a:t>9/25/2023</a:t>
            </a:fld>
            <a:endParaRPr lang="en-US"/>
          </a:p>
        </p:txBody>
      </p:sp>
      <p:sp>
        <p:nvSpPr>
          <p:cNvPr id="6" name="Footer Placeholder 5">
            <a:extLst>
              <a:ext uri="{FF2B5EF4-FFF2-40B4-BE49-F238E27FC236}">
                <a16:creationId xmlns:a16="http://schemas.microsoft.com/office/drawing/2014/main" id="{D51C6D77-BFE7-CE07-0FAA-E0CD101BB496}"/>
              </a:ext>
            </a:extLst>
          </p:cNvPr>
          <p:cNvSpPr>
            <a:spLocks noGrp="1"/>
          </p:cNvSpPr>
          <p:nvPr>
            <p:ph type="ftr" sz="quarter" idx="11"/>
          </p:nvPr>
        </p:nvSpPr>
        <p:spPr/>
        <p:txBody>
          <a:bodyPr/>
          <a:lstStyle/>
          <a:p>
            <a:r>
              <a:rPr lang="en-US"/>
              <a:t>Proiect TECH-IT-SE / Fundatia Romtens - CCIA Braila</a:t>
            </a:r>
          </a:p>
        </p:txBody>
      </p:sp>
      <p:sp>
        <p:nvSpPr>
          <p:cNvPr id="7" name="Slide Number Placeholder 6">
            <a:extLst>
              <a:ext uri="{FF2B5EF4-FFF2-40B4-BE49-F238E27FC236}">
                <a16:creationId xmlns:a16="http://schemas.microsoft.com/office/drawing/2014/main" id="{31F44554-7BCB-7F40-B598-A1CA28C49577}"/>
              </a:ext>
            </a:extLst>
          </p:cNvPr>
          <p:cNvSpPr>
            <a:spLocks noGrp="1"/>
          </p:cNvSpPr>
          <p:nvPr>
            <p:ph type="sldNum" sz="quarter" idx="12"/>
          </p:nvPr>
        </p:nvSpPr>
        <p:spPr/>
        <p:txBody>
          <a:bodyPr/>
          <a:lstStyle/>
          <a:p>
            <a:fld id="{C538D04B-6C9B-4B6A-B5CB-693881DBF8E7}" type="slidenum">
              <a:rPr lang="en-US" smtClean="0"/>
              <a:t>‹#›</a:t>
            </a:fld>
            <a:endParaRPr lang="en-US"/>
          </a:p>
        </p:txBody>
      </p:sp>
    </p:spTree>
    <p:extLst>
      <p:ext uri="{BB962C8B-B14F-4D97-AF65-F5344CB8AC3E}">
        <p14:creationId xmlns:p14="http://schemas.microsoft.com/office/powerpoint/2010/main" val="3695607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ACEC7-3636-D872-F930-197E57F9B5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F49D6A-104C-5D98-0FE0-E1637CE0FF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2F0C3-34C0-F1FC-DDA6-CA772466B049}"/>
              </a:ext>
            </a:extLst>
          </p:cNvPr>
          <p:cNvSpPr>
            <a:spLocks noGrp="1"/>
          </p:cNvSpPr>
          <p:nvPr>
            <p:ph type="dt" sz="half" idx="10"/>
          </p:nvPr>
        </p:nvSpPr>
        <p:spPr/>
        <p:txBody>
          <a:bodyPr/>
          <a:lstStyle/>
          <a:p>
            <a:fld id="{D366E5B4-A075-4366-AC3E-8EA4E2A3293E}" type="datetime1">
              <a:rPr lang="en-US" smtClean="0"/>
              <a:t>9/25/2023</a:t>
            </a:fld>
            <a:endParaRPr lang="en-US"/>
          </a:p>
        </p:txBody>
      </p:sp>
      <p:sp>
        <p:nvSpPr>
          <p:cNvPr id="5" name="Footer Placeholder 4">
            <a:extLst>
              <a:ext uri="{FF2B5EF4-FFF2-40B4-BE49-F238E27FC236}">
                <a16:creationId xmlns:a16="http://schemas.microsoft.com/office/drawing/2014/main" id="{5EFD630C-C877-427A-6E0C-EB15D4BA8B01}"/>
              </a:ext>
            </a:extLst>
          </p:cNvPr>
          <p:cNvSpPr>
            <a:spLocks noGrp="1"/>
          </p:cNvSpPr>
          <p:nvPr>
            <p:ph type="ftr" sz="quarter" idx="11"/>
          </p:nvPr>
        </p:nvSpPr>
        <p:spPr/>
        <p:txBody>
          <a:bodyPr/>
          <a:lstStyle/>
          <a:p>
            <a:r>
              <a:rPr lang="en-US"/>
              <a:t>Proiect TECH-IT-SE / Fundatia Romtens - CCIA Braila</a:t>
            </a:r>
          </a:p>
        </p:txBody>
      </p:sp>
      <p:sp>
        <p:nvSpPr>
          <p:cNvPr id="6" name="Slide Number Placeholder 5">
            <a:extLst>
              <a:ext uri="{FF2B5EF4-FFF2-40B4-BE49-F238E27FC236}">
                <a16:creationId xmlns:a16="http://schemas.microsoft.com/office/drawing/2014/main" id="{AE3CEE1D-C1A3-E0A2-F530-070D30A3FAB2}"/>
              </a:ext>
            </a:extLst>
          </p:cNvPr>
          <p:cNvSpPr>
            <a:spLocks noGrp="1"/>
          </p:cNvSpPr>
          <p:nvPr>
            <p:ph type="sldNum" sz="quarter" idx="12"/>
          </p:nvPr>
        </p:nvSpPr>
        <p:spPr/>
        <p:txBody>
          <a:bodyPr/>
          <a:lstStyle/>
          <a:p>
            <a:fld id="{C538D04B-6C9B-4B6A-B5CB-693881DBF8E7}" type="slidenum">
              <a:rPr lang="en-US" smtClean="0"/>
              <a:t>‹#›</a:t>
            </a:fld>
            <a:endParaRPr lang="en-US"/>
          </a:p>
        </p:txBody>
      </p:sp>
    </p:spTree>
    <p:extLst>
      <p:ext uri="{BB962C8B-B14F-4D97-AF65-F5344CB8AC3E}">
        <p14:creationId xmlns:p14="http://schemas.microsoft.com/office/powerpoint/2010/main" val="1064379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D741BA-454D-0009-E404-51666D9193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E68300-8441-180C-1C5E-2C7265640B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417BA-6EDD-C36C-F44F-13FF14953C30}"/>
              </a:ext>
            </a:extLst>
          </p:cNvPr>
          <p:cNvSpPr>
            <a:spLocks noGrp="1"/>
          </p:cNvSpPr>
          <p:nvPr>
            <p:ph type="dt" sz="half" idx="10"/>
          </p:nvPr>
        </p:nvSpPr>
        <p:spPr/>
        <p:txBody>
          <a:bodyPr/>
          <a:lstStyle/>
          <a:p>
            <a:fld id="{87BEFFFA-ED89-4B04-8BB1-A50931195457}" type="datetime1">
              <a:rPr lang="en-US" smtClean="0"/>
              <a:t>9/25/2023</a:t>
            </a:fld>
            <a:endParaRPr lang="en-US"/>
          </a:p>
        </p:txBody>
      </p:sp>
      <p:sp>
        <p:nvSpPr>
          <p:cNvPr id="5" name="Footer Placeholder 4">
            <a:extLst>
              <a:ext uri="{FF2B5EF4-FFF2-40B4-BE49-F238E27FC236}">
                <a16:creationId xmlns:a16="http://schemas.microsoft.com/office/drawing/2014/main" id="{EB499482-DEAA-FED6-7552-E72966333944}"/>
              </a:ext>
            </a:extLst>
          </p:cNvPr>
          <p:cNvSpPr>
            <a:spLocks noGrp="1"/>
          </p:cNvSpPr>
          <p:nvPr>
            <p:ph type="ftr" sz="quarter" idx="11"/>
          </p:nvPr>
        </p:nvSpPr>
        <p:spPr/>
        <p:txBody>
          <a:bodyPr/>
          <a:lstStyle/>
          <a:p>
            <a:r>
              <a:rPr lang="en-US"/>
              <a:t>Proiect TECH-IT-SE / Fundatia Romtens - CCIA Braila</a:t>
            </a:r>
          </a:p>
        </p:txBody>
      </p:sp>
      <p:sp>
        <p:nvSpPr>
          <p:cNvPr id="6" name="Slide Number Placeholder 5">
            <a:extLst>
              <a:ext uri="{FF2B5EF4-FFF2-40B4-BE49-F238E27FC236}">
                <a16:creationId xmlns:a16="http://schemas.microsoft.com/office/drawing/2014/main" id="{3DF1213A-7699-AEF3-6868-FEC18E7590FD}"/>
              </a:ext>
            </a:extLst>
          </p:cNvPr>
          <p:cNvSpPr>
            <a:spLocks noGrp="1"/>
          </p:cNvSpPr>
          <p:nvPr>
            <p:ph type="sldNum" sz="quarter" idx="12"/>
          </p:nvPr>
        </p:nvSpPr>
        <p:spPr/>
        <p:txBody>
          <a:bodyPr/>
          <a:lstStyle/>
          <a:p>
            <a:fld id="{C538D04B-6C9B-4B6A-B5CB-693881DBF8E7}" type="slidenum">
              <a:rPr lang="en-US" smtClean="0"/>
              <a:t>‹#›</a:t>
            </a:fld>
            <a:endParaRPr lang="en-US"/>
          </a:p>
        </p:txBody>
      </p:sp>
    </p:spTree>
    <p:extLst>
      <p:ext uri="{BB962C8B-B14F-4D97-AF65-F5344CB8AC3E}">
        <p14:creationId xmlns:p14="http://schemas.microsoft.com/office/powerpoint/2010/main" val="3654580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0F036-5397-2F3E-36D7-EE18741AA5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78D67A-7D26-DA2F-B434-D0114A9F8C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D201F-1A04-F63D-183A-B26671C417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461313-5515-8DC8-5749-068F82DC293E}"/>
              </a:ext>
            </a:extLst>
          </p:cNvPr>
          <p:cNvSpPr>
            <a:spLocks noGrp="1"/>
          </p:cNvSpPr>
          <p:nvPr>
            <p:ph type="dt" sz="half" idx="10"/>
          </p:nvPr>
        </p:nvSpPr>
        <p:spPr/>
        <p:txBody>
          <a:bodyPr/>
          <a:lstStyle/>
          <a:p>
            <a:fld id="{028DCA58-FC67-40F7-B982-0404350E62C6}" type="datetime1">
              <a:rPr lang="en-US" smtClean="0"/>
              <a:t>9/25/2023</a:t>
            </a:fld>
            <a:endParaRPr lang="en-US"/>
          </a:p>
        </p:txBody>
      </p:sp>
      <p:sp>
        <p:nvSpPr>
          <p:cNvPr id="6" name="Footer Placeholder 5">
            <a:extLst>
              <a:ext uri="{FF2B5EF4-FFF2-40B4-BE49-F238E27FC236}">
                <a16:creationId xmlns:a16="http://schemas.microsoft.com/office/drawing/2014/main" id="{ED810229-B495-35FC-8A3E-D02FDB861BBA}"/>
              </a:ext>
            </a:extLst>
          </p:cNvPr>
          <p:cNvSpPr>
            <a:spLocks noGrp="1"/>
          </p:cNvSpPr>
          <p:nvPr>
            <p:ph type="ftr" sz="quarter" idx="11"/>
          </p:nvPr>
        </p:nvSpPr>
        <p:spPr/>
        <p:txBody>
          <a:bodyPr/>
          <a:lstStyle/>
          <a:p>
            <a:r>
              <a:rPr lang="en-US"/>
              <a:t>Proiect TECH-IT-SE / Fundatia Romtens - CCIA Braila</a:t>
            </a:r>
          </a:p>
        </p:txBody>
      </p:sp>
      <p:sp>
        <p:nvSpPr>
          <p:cNvPr id="7" name="Slide Number Placeholder 6">
            <a:extLst>
              <a:ext uri="{FF2B5EF4-FFF2-40B4-BE49-F238E27FC236}">
                <a16:creationId xmlns:a16="http://schemas.microsoft.com/office/drawing/2014/main" id="{A7501656-78E0-E04B-DF3B-FA6B0AC312A7}"/>
              </a:ext>
            </a:extLst>
          </p:cNvPr>
          <p:cNvSpPr>
            <a:spLocks noGrp="1"/>
          </p:cNvSpPr>
          <p:nvPr>
            <p:ph type="sldNum" sz="quarter" idx="12"/>
          </p:nvPr>
        </p:nvSpPr>
        <p:spPr/>
        <p:txBody>
          <a:bodyPr/>
          <a:lstStyle/>
          <a:p>
            <a:fld id="{A1C70709-DAA9-40D9-963C-2BB90BF2DA8C}" type="slidenum">
              <a:rPr lang="en-US" smtClean="0"/>
              <a:t>‹#›</a:t>
            </a:fld>
            <a:endParaRPr lang="en-US"/>
          </a:p>
        </p:txBody>
      </p:sp>
    </p:spTree>
    <p:extLst>
      <p:ext uri="{BB962C8B-B14F-4D97-AF65-F5344CB8AC3E}">
        <p14:creationId xmlns:p14="http://schemas.microsoft.com/office/powerpoint/2010/main" val="62674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1B37-1D0F-1490-3423-EC3FE2F211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7EA940-CA14-F2DD-9FA7-C2FB004CAC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10933D-B2A0-2BE8-0FAB-139AD9A88B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0FD06D-9997-5B82-33B0-4870620CB0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8A9751-40F1-EA18-CE10-AAB19111FB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24F765-9CFF-030C-B681-A0F7108B5F2C}"/>
              </a:ext>
            </a:extLst>
          </p:cNvPr>
          <p:cNvSpPr>
            <a:spLocks noGrp="1"/>
          </p:cNvSpPr>
          <p:nvPr>
            <p:ph type="dt" sz="half" idx="10"/>
          </p:nvPr>
        </p:nvSpPr>
        <p:spPr/>
        <p:txBody>
          <a:bodyPr/>
          <a:lstStyle/>
          <a:p>
            <a:fld id="{D7176EDB-BA1C-4102-B052-A31DE08D0E8C}" type="datetime1">
              <a:rPr lang="en-US" smtClean="0"/>
              <a:t>9/25/2023</a:t>
            </a:fld>
            <a:endParaRPr lang="en-US"/>
          </a:p>
        </p:txBody>
      </p:sp>
      <p:sp>
        <p:nvSpPr>
          <p:cNvPr id="8" name="Footer Placeholder 7">
            <a:extLst>
              <a:ext uri="{FF2B5EF4-FFF2-40B4-BE49-F238E27FC236}">
                <a16:creationId xmlns:a16="http://schemas.microsoft.com/office/drawing/2014/main" id="{79DFCA7A-BEDF-0DAA-06B9-3EE23C895C40}"/>
              </a:ext>
            </a:extLst>
          </p:cNvPr>
          <p:cNvSpPr>
            <a:spLocks noGrp="1"/>
          </p:cNvSpPr>
          <p:nvPr>
            <p:ph type="ftr" sz="quarter" idx="11"/>
          </p:nvPr>
        </p:nvSpPr>
        <p:spPr/>
        <p:txBody>
          <a:bodyPr/>
          <a:lstStyle/>
          <a:p>
            <a:r>
              <a:rPr lang="en-US"/>
              <a:t>Proiect TECH-IT-SE / Fundatia Romtens - CCIA Braila</a:t>
            </a:r>
          </a:p>
        </p:txBody>
      </p:sp>
      <p:sp>
        <p:nvSpPr>
          <p:cNvPr id="9" name="Slide Number Placeholder 8">
            <a:extLst>
              <a:ext uri="{FF2B5EF4-FFF2-40B4-BE49-F238E27FC236}">
                <a16:creationId xmlns:a16="http://schemas.microsoft.com/office/drawing/2014/main" id="{1D6DBA25-4E58-C3EC-955E-181592CBB016}"/>
              </a:ext>
            </a:extLst>
          </p:cNvPr>
          <p:cNvSpPr>
            <a:spLocks noGrp="1"/>
          </p:cNvSpPr>
          <p:nvPr>
            <p:ph type="sldNum" sz="quarter" idx="12"/>
          </p:nvPr>
        </p:nvSpPr>
        <p:spPr/>
        <p:txBody>
          <a:bodyPr/>
          <a:lstStyle/>
          <a:p>
            <a:fld id="{A1C70709-DAA9-40D9-963C-2BB90BF2DA8C}" type="slidenum">
              <a:rPr lang="en-US" smtClean="0"/>
              <a:t>‹#›</a:t>
            </a:fld>
            <a:endParaRPr lang="en-US"/>
          </a:p>
        </p:txBody>
      </p:sp>
    </p:spTree>
    <p:extLst>
      <p:ext uri="{BB962C8B-B14F-4D97-AF65-F5344CB8AC3E}">
        <p14:creationId xmlns:p14="http://schemas.microsoft.com/office/powerpoint/2010/main" val="23585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7F2EA-5381-0B06-8C8E-166E87728A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CB0FEF-D761-EB89-31DB-03C3DA9CA843}"/>
              </a:ext>
            </a:extLst>
          </p:cNvPr>
          <p:cNvSpPr>
            <a:spLocks noGrp="1"/>
          </p:cNvSpPr>
          <p:nvPr>
            <p:ph type="dt" sz="half" idx="10"/>
          </p:nvPr>
        </p:nvSpPr>
        <p:spPr/>
        <p:txBody>
          <a:bodyPr/>
          <a:lstStyle/>
          <a:p>
            <a:fld id="{DBBC3FA9-7888-4804-87D8-86BDDA6718BA}" type="datetime1">
              <a:rPr lang="en-US" smtClean="0"/>
              <a:t>9/25/2023</a:t>
            </a:fld>
            <a:endParaRPr lang="en-US"/>
          </a:p>
        </p:txBody>
      </p:sp>
      <p:sp>
        <p:nvSpPr>
          <p:cNvPr id="4" name="Footer Placeholder 3">
            <a:extLst>
              <a:ext uri="{FF2B5EF4-FFF2-40B4-BE49-F238E27FC236}">
                <a16:creationId xmlns:a16="http://schemas.microsoft.com/office/drawing/2014/main" id="{F5C4C4D2-018D-9B5A-6D95-D384BFFD0A05}"/>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103B2439-971B-C145-CA45-E1D6163CC49B}"/>
              </a:ext>
            </a:extLst>
          </p:cNvPr>
          <p:cNvSpPr>
            <a:spLocks noGrp="1"/>
          </p:cNvSpPr>
          <p:nvPr>
            <p:ph type="sldNum" sz="quarter" idx="12"/>
          </p:nvPr>
        </p:nvSpPr>
        <p:spPr/>
        <p:txBody>
          <a:bodyPr/>
          <a:lstStyle/>
          <a:p>
            <a:fld id="{A1C70709-DAA9-40D9-963C-2BB90BF2DA8C}" type="slidenum">
              <a:rPr lang="en-US" smtClean="0"/>
              <a:t>‹#›</a:t>
            </a:fld>
            <a:endParaRPr lang="en-US"/>
          </a:p>
        </p:txBody>
      </p:sp>
    </p:spTree>
    <p:extLst>
      <p:ext uri="{BB962C8B-B14F-4D97-AF65-F5344CB8AC3E}">
        <p14:creationId xmlns:p14="http://schemas.microsoft.com/office/powerpoint/2010/main" val="221042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EFF11-E775-E9B7-55FC-5DE1E1C7BC0A}"/>
              </a:ext>
            </a:extLst>
          </p:cNvPr>
          <p:cNvSpPr>
            <a:spLocks noGrp="1"/>
          </p:cNvSpPr>
          <p:nvPr>
            <p:ph type="dt" sz="half" idx="10"/>
          </p:nvPr>
        </p:nvSpPr>
        <p:spPr/>
        <p:txBody>
          <a:bodyPr/>
          <a:lstStyle/>
          <a:p>
            <a:fld id="{CE08E4B1-D135-41CC-8DC0-51FCED3352A5}" type="datetime1">
              <a:rPr lang="en-US" smtClean="0"/>
              <a:t>9/25/2023</a:t>
            </a:fld>
            <a:endParaRPr lang="en-US"/>
          </a:p>
        </p:txBody>
      </p:sp>
      <p:sp>
        <p:nvSpPr>
          <p:cNvPr id="3" name="Footer Placeholder 2">
            <a:extLst>
              <a:ext uri="{FF2B5EF4-FFF2-40B4-BE49-F238E27FC236}">
                <a16:creationId xmlns:a16="http://schemas.microsoft.com/office/drawing/2014/main" id="{46613F0C-39E9-D3E1-5FEB-AEFF9443C47C}"/>
              </a:ext>
            </a:extLst>
          </p:cNvPr>
          <p:cNvSpPr>
            <a:spLocks noGrp="1"/>
          </p:cNvSpPr>
          <p:nvPr>
            <p:ph type="ftr" sz="quarter" idx="11"/>
          </p:nvPr>
        </p:nvSpPr>
        <p:spPr/>
        <p:txBody>
          <a:bodyPr/>
          <a:lstStyle/>
          <a:p>
            <a:r>
              <a:rPr lang="en-US"/>
              <a:t>Proiect TECH-IT-SE / Fundatia Romtens - CCIA Braila</a:t>
            </a:r>
          </a:p>
        </p:txBody>
      </p:sp>
      <p:sp>
        <p:nvSpPr>
          <p:cNvPr id="4" name="Slide Number Placeholder 3">
            <a:extLst>
              <a:ext uri="{FF2B5EF4-FFF2-40B4-BE49-F238E27FC236}">
                <a16:creationId xmlns:a16="http://schemas.microsoft.com/office/drawing/2014/main" id="{A807A908-BEAF-10E5-F1C1-D39D6FA7E4E4}"/>
              </a:ext>
            </a:extLst>
          </p:cNvPr>
          <p:cNvSpPr>
            <a:spLocks noGrp="1"/>
          </p:cNvSpPr>
          <p:nvPr>
            <p:ph type="sldNum" sz="quarter" idx="12"/>
          </p:nvPr>
        </p:nvSpPr>
        <p:spPr/>
        <p:txBody>
          <a:bodyPr/>
          <a:lstStyle/>
          <a:p>
            <a:fld id="{A1C70709-DAA9-40D9-963C-2BB90BF2DA8C}" type="slidenum">
              <a:rPr lang="en-US" smtClean="0"/>
              <a:t>‹#›</a:t>
            </a:fld>
            <a:endParaRPr lang="en-US"/>
          </a:p>
        </p:txBody>
      </p:sp>
    </p:spTree>
    <p:extLst>
      <p:ext uri="{BB962C8B-B14F-4D97-AF65-F5344CB8AC3E}">
        <p14:creationId xmlns:p14="http://schemas.microsoft.com/office/powerpoint/2010/main" val="359152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B0ACB-6593-5DCB-B227-EC642DF809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369874-EA2B-D05E-6B65-90E54D1312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871892-87FE-9D37-6F22-F5030A2E0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63C1A-3F4D-316D-2D2F-E9F6F170CD95}"/>
              </a:ext>
            </a:extLst>
          </p:cNvPr>
          <p:cNvSpPr>
            <a:spLocks noGrp="1"/>
          </p:cNvSpPr>
          <p:nvPr>
            <p:ph type="dt" sz="half" idx="10"/>
          </p:nvPr>
        </p:nvSpPr>
        <p:spPr/>
        <p:txBody>
          <a:bodyPr/>
          <a:lstStyle/>
          <a:p>
            <a:fld id="{2FF7EFC1-AE44-4A73-A847-BA294C12C3D4}" type="datetime1">
              <a:rPr lang="en-US" smtClean="0"/>
              <a:t>9/25/2023</a:t>
            </a:fld>
            <a:endParaRPr lang="en-US"/>
          </a:p>
        </p:txBody>
      </p:sp>
      <p:sp>
        <p:nvSpPr>
          <p:cNvPr id="6" name="Footer Placeholder 5">
            <a:extLst>
              <a:ext uri="{FF2B5EF4-FFF2-40B4-BE49-F238E27FC236}">
                <a16:creationId xmlns:a16="http://schemas.microsoft.com/office/drawing/2014/main" id="{6B8948FA-0BD3-0AB7-5995-293969B141B0}"/>
              </a:ext>
            </a:extLst>
          </p:cNvPr>
          <p:cNvSpPr>
            <a:spLocks noGrp="1"/>
          </p:cNvSpPr>
          <p:nvPr>
            <p:ph type="ftr" sz="quarter" idx="11"/>
          </p:nvPr>
        </p:nvSpPr>
        <p:spPr/>
        <p:txBody>
          <a:bodyPr/>
          <a:lstStyle/>
          <a:p>
            <a:r>
              <a:rPr lang="en-US"/>
              <a:t>Proiect TECH-IT-SE / Fundatia Romtens - CCIA Braila</a:t>
            </a:r>
          </a:p>
        </p:txBody>
      </p:sp>
      <p:sp>
        <p:nvSpPr>
          <p:cNvPr id="7" name="Slide Number Placeholder 6">
            <a:extLst>
              <a:ext uri="{FF2B5EF4-FFF2-40B4-BE49-F238E27FC236}">
                <a16:creationId xmlns:a16="http://schemas.microsoft.com/office/drawing/2014/main" id="{6E16AA7D-6238-D921-6CF8-1AB796D5F22D}"/>
              </a:ext>
            </a:extLst>
          </p:cNvPr>
          <p:cNvSpPr>
            <a:spLocks noGrp="1"/>
          </p:cNvSpPr>
          <p:nvPr>
            <p:ph type="sldNum" sz="quarter" idx="12"/>
          </p:nvPr>
        </p:nvSpPr>
        <p:spPr/>
        <p:txBody>
          <a:bodyPr/>
          <a:lstStyle/>
          <a:p>
            <a:fld id="{A1C70709-DAA9-40D9-963C-2BB90BF2DA8C}" type="slidenum">
              <a:rPr lang="en-US" smtClean="0"/>
              <a:t>‹#›</a:t>
            </a:fld>
            <a:endParaRPr lang="en-US"/>
          </a:p>
        </p:txBody>
      </p:sp>
    </p:spTree>
    <p:extLst>
      <p:ext uri="{BB962C8B-B14F-4D97-AF65-F5344CB8AC3E}">
        <p14:creationId xmlns:p14="http://schemas.microsoft.com/office/powerpoint/2010/main" val="261574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B5D2F-559F-8C6C-F2A5-CB58AC4CF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85E587-7F50-D803-21B4-EDA130CF8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72A486-FBA5-4F00-B0E9-D758D2AD34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90F1E-0F1A-FFC6-27D1-10BEE81B9F3F}"/>
              </a:ext>
            </a:extLst>
          </p:cNvPr>
          <p:cNvSpPr>
            <a:spLocks noGrp="1"/>
          </p:cNvSpPr>
          <p:nvPr>
            <p:ph type="dt" sz="half" idx="10"/>
          </p:nvPr>
        </p:nvSpPr>
        <p:spPr/>
        <p:txBody>
          <a:bodyPr/>
          <a:lstStyle/>
          <a:p>
            <a:fld id="{9EAA0900-80B4-4457-909E-AA78C0DE095E}" type="datetime1">
              <a:rPr lang="en-US" smtClean="0"/>
              <a:t>9/25/2023</a:t>
            </a:fld>
            <a:endParaRPr lang="en-US"/>
          </a:p>
        </p:txBody>
      </p:sp>
      <p:sp>
        <p:nvSpPr>
          <p:cNvPr id="6" name="Footer Placeholder 5">
            <a:extLst>
              <a:ext uri="{FF2B5EF4-FFF2-40B4-BE49-F238E27FC236}">
                <a16:creationId xmlns:a16="http://schemas.microsoft.com/office/drawing/2014/main" id="{F05FC231-83B5-15EF-179D-AA154B44010E}"/>
              </a:ext>
            </a:extLst>
          </p:cNvPr>
          <p:cNvSpPr>
            <a:spLocks noGrp="1"/>
          </p:cNvSpPr>
          <p:nvPr>
            <p:ph type="ftr" sz="quarter" idx="11"/>
          </p:nvPr>
        </p:nvSpPr>
        <p:spPr/>
        <p:txBody>
          <a:bodyPr/>
          <a:lstStyle/>
          <a:p>
            <a:r>
              <a:rPr lang="en-US"/>
              <a:t>Proiect TECH-IT-SE / Fundatia Romtens - CCIA Braila</a:t>
            </a:r>
          </a:p>
        </p:txBody>
      </p:sp>
      <p:sp>
        <p:nvSpPr>
          <p:cNvPr id="7" name="Slide Number Placeholder 6">
            <a:extLst>
              <a:ext uri="{FF2B5EF4-FFF2-40B4-BE49-F238E27FC236}">
                <a16:creationId xmlns:a16="http://schemas.microsoft.com/office/drawing/2014/main" id="{774FF2A5-FA7F-273F-D3B9-69B59DD25A7A}"/>
              </a:ext>
            </a:extLst>
          </p:cNvPr>
          <p:cNvSpPr>
            <a:spLocks noGrp="1"/>
          </p:cNvSpPr>
          <p:nvPr>
            <p:ph type="sldNum" sz="quarter" idx="12"/>
          </p:nvPr>
        </p:nvSpPr>
        <p:spPr/>
        <p:txBody>
          <a:bodyPr/>
          <a:lstStyle/>
          <a:p>
            <a:fld id="{A1C70709-DAA9-40D9-963C-2BB90BF2DA8C}" type="slidenum">
              <a:rPr lang="en-US" smtClean="0"/>
              <a:t>‹#›</a:t>
            </a:fld>
            <a:endParaRPr lang="en-US"/>
          </a:p>
        </p:txBody>
      </p:sp>
    </p:spTree>
    <p:extLst>
      <p:ext uri="{BB962C8B-B14F-4D97-AF65-F5344CB8AC3E}">
        <p14:creationId xmlns:p14="http://schemas.microsoft.com/office/powerpoint/2010/main" val="75929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0EFDD-4DB1-72F7-3A3E-63114377F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A8E958-4C8F-6CE4-0866-C6E6FF88A4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14BD8-18AD-F3B5-D60B-BF16288579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7FE82-F94E-41E4-8876-6154BFBA290A}" type="datetime1">
              <a:rPr lang="en-US" smtClean="0"/>
              <a:t>9/25/2023</a:t>
            </a:fld>
            <a:endParaRPr lang="en-US"/>
          </a:p>
        </p:txBody>
      </p:sp>
      <p:sp>
        <p:nvSpPr>
          <p:cNvPr id="5" name="Footer Placeholder 4">
            <a:extLst>
              <a:ext uri="{FF2B5EF4-FFF2-40B4-BE49-F238E27FC236}">
                <a16:creationId xmlns:a16="http://schemas.microsoft.com/office/drawing/2014/main" id="{F23509DD-C735-B057-A6A2-3898619F7F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Proiect TECH-IT-SE / Fundatia Romtens - CCIA Braila</a:t>
            </a:r>
          </a:p>
        </p:txBody>
      </p:sp>
      <p:sp>
        <p:nvSpPr>
          <p:cNvPr id="6" name="Slide Number Placeholder 5">
            <a:extLst>
              <a:ext uri="{FF2B5EF4-FFF2-40B4-BE49-F238E27FC236}">
                <a16:creationId xmlns:a16="http://schemas.microsoft.com/office/drawing/2014/main" id="{6FB5D002-342D-72F1-012A-539A2A508E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BBA61-F7C8-4772-A3B2-AEFD1CA49BC3}" type="slidenum">
              <a:rPr lang="en-US" smtClean="0"/>
              <a:pPr/>
              <a:t>‹#›</a:t>
            </a:fld>
            <a:endParaRPr lang="en-US" dirty="0"/>
          </a:p>
        </p:txBody>
      </p:sp>
    </p:spTree>
    <p:extLst>
      <p:ext uri="{BB962C8B-B14F-4D97-AF65-F5344CB8AC3E}">
        <p14:creationId xmlns:p14="http://schemas.microsoft.com/office/powerpoint/2010/main" val="2881392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6E85A40-4787-473E-BB1C-AA737102AA5B}" type="datetime1">
              <a:rPr lang="en-US" smtClean="0"/>
              <a:t>9/25/2023</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Proiect TECH-IT-SE / Fundatia Romtens - CCIA Braila</a:t>
            </a:r>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290D708-20C9-4096-9FF8-CCCDF06215AC}" type="slidenum">
              <a:rPr lang="en-GB" smtClean="0"/>
              <a:t>‹#›</a:t>
            </a:fld>
            <a:endParaRPr lang="en-GB"/>
          </a:p>
        </p:txBody>
      </p:sp>
    </p:spTree>
    <p:extLst>
      <p:ext uri="{BB962C8B-B14F-4D97-AF65-F5344CB8AC3E}">
        <p14:creationId xmlns:p14="http://schemas.microsoft.com/office/powerpoint/2010/main" val="26098953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C97B3-0231-FADB-D023-221D05F0BC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15355C-2BB0-034F-DAF0-33F58062FD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43DDD-4352-104E-A527-041173E65A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B1A42-38C2-4A12-86D7-E23A79C95301}" type="datetime1">
              <a:rPr lang="en-US" smtClean="0"/>
              <a:t>9/25/2023</a:t>
            </a:fld>
            <a:endParaRPr lang="en-US"/>
          </a:p>
        </p:txBody>
      </p:sp>
      <p:sp>
        <p:nvSpPr>
          <p:cNvPr id="5" name="Footer Placeholder 4">
            <a:extLst>
              <a:ext uri="{FF2B5EF4-FFF2-40B4-BE49-F238E27FC236}">
                <a16:creationId xmlns:a16="http://schemas.microsoft.com/office/drawing/2014/main" id="{D277465A-8B30-D068-A3C4-496A74C55D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Proiect TECH-IT-SE / Fundatia Romtens - CCIA Braila</a:t>
            </a:r>
          </a:p>
        </p:txBody>
      </p:sp>
      <p:sp>
        <p:nvSpPr>
          <p:cNvPr id="6" name="Slide Number Placeholder 5">
            <a:extLst>
              <a:ext uri="{FF2B5EF4-FFF2-40B4-BE49-F238E27FC236}">
                <a16:creationId xmlns:a16="http://schemas.microsoft.com/office/drawing/2014/main" id="{E249D132-1730-F231-2456-78A7BBDC80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8D04B-6C9B-4B6A-B5CB-693881DBF8E7}" type="slidenum">
              <a:rPr lang="en-US" smtClean="0"/>
              <a:t>‹#›</a:t>
            </a:fld>
            <a:endParaRPr lang="en-US"/>
          </a:p>
        </p:txBody>
      </p:sp>
    </p:spTree>
    <p:extLst>
      <p:ext uri="{BB962C8B-B14F-4D97-AF65-F5344CB8AC3E}">
        <p14:creationId xmlns:p14="http://schemas.microsoft.com/office/powerpoint/2010/main" val="143172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lastechno.com/tehnologii-de-sudare-foarte-precise-cu-un-grad-ridicat-de-reproductibilitat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lastechno.com/tehnologii-de-sudare-foarte-precise-cu-un-grad-ridicat-de-reproductibilitat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8707-96EA-2C19-6A9C-78F4352BFE4C}"/>
              </a:ext>
            </a:extLst>
          </p:cNvPr>
          <p:cNvSpPr>
            <a:spLocks noGrp="1"/>
          </p:cNvSpPr>
          <p:nvPr>
            <p:ph type="ctrTitle"/>
          </p:nvPr>
        </p:nvSpPr>
        <p:spPr>
          <a:xfrm>
            <a:off x="925033" y="1122363"/>
            <a:ext cx="10398641" cy="2387600"/>
          </a:xfrm>
        </p:spPr>
        <p:txBody>
          <a:bodyPr>
            <a:normAutofit fontScale="90000"/>
          </a:bodyPr>
          <a:lstStyle/>
          <a:p>
            <a:br>
              <a:rPr lang="en-US" dirty="0"/>
            </a:br>
            <a:r>
              <a:rPr lang="pt-BR" sz="4400" dirty="0"/>
              <a:t>Program: „Programul Educație și Ocupare“ (PEO)</a:t>
            </a:r>
            <a:br>
              <a:rPr lang="en-US" dirty="0"/>
            </a:br>
            <a:r>
              <a:rPr lang="en-US" dirty="0" err="1"/>
              <a:t>Apel</a:t>
            </a:r>
            <a:r>
              <a:rPr lang="en-US" dirty="0"/>
              <a:t> “Tine pasul” </a:t>
            </a:r>
            <a:r>
              <a:rPr lang="en-US" dirty="0" err="1"/>
              <a:t>Regiunea</a:t>
            </a:r>
            <a:r>
              <a:rPr lang="en-US" dirty="0"/>
              <a:t> Sud-Est</a:t>
            </a:r>
          </a:p>
        </p:txBody>
      </p:sp>
      <p:sp>
        <p:nvSpPr>
          <p:cNvPr id="3" name="Subtitle 2">
            <a:extLst>
              <a:ext uri="{FF2B5EF4-FFF2-40B4-BE49-F238E27FC236}">
                <a16:creationId xmlns:a16="http://schemas.microsoft.com/office/drawing/2014/main" id="{4F93536C-B18D-7022-1FA8-2B517F2D7ACA}"/>
              </a:ext>
            </a:extLst>
          </p:cNvPr>
          <p:cNvSpPr>
            <a:spLocks noGrp="1"/>
          </p:cNvSpPr>
          <p:nvPr>
            <p:ph type="subTitle" idx="1"/>
          </p:nvPr>
        </p:nvSpPr>
        <p:spPr>
          <a:xfrm>
            <a:off x="733647" y="4136064"/>
            <a:ext cx="10217888" cy="1977657"/>
          </a:xfrm>
        </p:spPr>
        <p:txBody>
          <a:bodyPr>
            <a:noAutofit/>
          </a:bodyPr>
          <a:lstStyle/>
          <a:p>
            <a:r>
              <a:rPr lang="en-US" sz="4800" dirty="0" err="1"/>
              <a:t>Prezentare</a:t>
            </a:r>
            <a:r>
              <a:rPr lang="en-US" sz="4800" dirty="0"/>
              <a:t> </a:t>
            </a:r>
            <a:r>
              <a:rPr lang="en-US" sz="4800" dirty="0" err="1"/>
              <a:t>proiect</a:t>
            </a:r>
            <a:r>
              <a:rPr lang="en-US" sz="4800" dirty="0"/>
              <a:t> TECH-IT-SE </a:t>
            </a:r>
            <a:r>
              <a:rPr lang="en-US" sz="4800" dirty="0" err="1"/>
              <a:t>pentru</a:t>
            </a:r>
            <a:r>
              <a:rPr lang="en-US" sz="4800" dirty="0"/>
              <a:t> </a:t>
            </a:r>
            <a:r>
              <a:rPr lang="en-US" sz="4800" dirty="0" err="1"/>
              <a:t>companiile</a:t>
            </a:r>
            <a:r>
              <a:rPr lang="en-US" sz="4800" dirty="0"/>
              <a:t> </a:t>
            </a:r>
            <a:r>
              <a:rPr lang="en-US" sz="4800" dirty="0" err="1"/>
              <a:t>interesate</a:t>
            </a:r>
            <a:r>
              <a:rPr lang="en-US" sz="4800" dirty="0"/>
              <a:t> de </a:t>
            </a:r>
            <a:r>
              <a:rPr lang="en-US" sz="4800" dirty="0" err="1"/>
              <a:t>participare</a:t>
            </a:r>
            <a:endParaRPr lang="en-US" sz="4800" dirty="0"/>
          </a:p>
          <a:p>
            <a:pPr algn="r"/>
            <a:r>
              <a:rPr lang="en-US" sz="3200" dirty="0"/>
              <a:t>Marian </a:t>
            </a:r>
            <a:r>
              <a:rPr lang="en-US" sz="3200" dirty="0" err="1"/>
              <a:t>Ghionu</a:t>
            </a:r>
            <a:r>
              <a:rPr lang="en-US" sz="3200" dirty="0"/>
              <a:t> – CCIA Br</a:t>
            </a:r>
          </a:p>
          <a:p>
            <a:pPr algn="r"/>
            <a:r>
              <a:rPr lang="en-US" sz="3200" dirty="0"/>
              <a:t>Theodor Haratau &amp; Sorin </a:t>
            </a:r>
            <a:r>
              <a:rPr lang="en-US" sz="3200" dirty="0" err="1"/>
              <a:t>Sandu</a:t>
            </a:r>
            <a:r>
              <a:rPr lang="en-US" sz="3200" dirty="0"/>
              <a:t> – </a:t>
            </a:r>
            <a:r>
              <a:rPr lang="en-US" sz="3200" dirty="0" err="1"/>
              <a:t>Fundatia</a:t>
            </a:r>
            <a:r>
              <a:rPr lang="en-US" sz="3200" dirty="0"/>
              <a:t> </a:t>
            </a:r>
            <a:r>
              <a:rPr lang="en-US" sz="3200" dirty="0" err="1"/>
              <a:t>Romtens</a:t>
            </a:r>
            <a:endParaRPr lang="en-US" sz="3200" dirty="0"/>
          </a:p>
          <a:p>
            <a:pPr algn="r"/>
            <a:r>
              <a:rPr lang="en-US" sz="4800" dirty="0"/>
              <a:t> </a:t>
            </a:r>
          </a:p>
        </p:txBody>
      </p:sp>
    </p:spTree>
    <p:extLst>
      <p:ext uri="{BB962C8B-B14F-4D97-AF65-F5344CB8AC3E}">
        <p14:creationId xmlns:p14="http://schemas.microsoft.com/office/powerpoint/2010/main" val="413633449"/>
      </p:ext>
    </p:extLst>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8236-07B0-3E4A-7029-E7FD64C00052}"/>
              </a:ext>
            </a:extLst>
          </p:cNvPr>
          <p:cNvSpPr>
            <a:spLocks noGrp="1"/>
          </p:cNvSpPr>
          <p:nvPr>
            <p:ph type="title"/>
          </p:nvPr>
        </p:nvSpPr>
        <p:spPr/>
        <p:txBody>
          <a:bodyPr/>
          <a:lstStyle/>
          <a:p>
            <a:r>
              <a:rPr lang="en-US" dirty="0" err="1"/>
              <a:t>Domenii</a:t>
            </a:r>
            <a:r>
              <a:rPr lang="en-US" dirty="0"/>
              <a:t> de </a:t>
            </a:r>
            <a:r>
              <a:rPr lang="en-US" dirty="0" err="1"/>
              <a:t>activitate</a:t>
            </a:r>
            <a:r>
              <a:rPr lang="en-US" dirty="0"/>
              <a:t> / </a:t>
            </a:r>
            <a:r>
              <a:rPr lang="en-US" dirty="0" err="1"/>
              <a:t>Tipuri</a:t>
            </a:r>
            <a:r>
              <a:rPr lang="en-US" dirty="0"/>
              <a:t> </a:t>
            </a:r>
            <a:r>
              <a:rPr lang="en-US" dirty="0" err="1"/>
              <a:t>activitati</a:t>
            </a:r>
            <a:endParaRPr lang="en-US" dirty="0"/>
          </a:p>
        </p:txBody>
      </p:sp>
      <p:sp>
        <p:nvSpPr>
          <p:cNvPr id="3" name="Content Placeholder 2">
            <a:extLst>
              <a:ext uri="{FF2B5EF4-FFF2-40B4-BE49-F238E27FC236}">
                <a16:creationId xmlns:a16="http://schemas.microsoft.com/office/drawing/2014/main" id="{8B17A9F4-E8C9-48AB-963D-CBA7CA393423}"/>
              </a:ext>
            </a:extLst>
          </p:cNvPr>
          <p:cNvSpPr>
            <a:spLocks noGrp="1"/>
          </p:cNvSpPr>
          <p:nvPr>
            <p:ph idx="1"/>
          </p:nvPr>
        </p:nvSpPr>
        <p:spPr>
          <a:xfrm>
            <a:off x="-95693" y="1825625"/>
            <a:ext cx="5656521" cy="4351338"/>
          </a:xfrm>
        </p:spPr>
        <p:txBody>
          <a:bodyPr>
            <a:normAutofit/>
          </a:bodyPr>
          <a:lstStyle/>
          <a:p>
            <a:pPr marL="542925" indent="-542925" algn="ctr">
              <a:spcBef>
                <a:spcPts val="1200"/>
              </a:spcBef>
              <a:spcAft>
                <a:spcPts val="1200"/>
              </a:spcAft>
              <a:buFont typeface="Webdings" panose="05030102010509060703" pitchFamily="18" charset="2"/>
              <a:buChar char="4"/>
            </a:pPr>
            <a:r>
              <a:rPr lang="en-US" sz="2400" b="1" dirty="0" err="1"/>
              <a:t>Domenii</a:t>
            </a:r>
            <a:r>
              <a:rPr lang="en-US" sz="2400" b="1" dirty="0"/>
              <a:t>/</a:t>
            </a:r>
            <a:r>
              <a:rPr lang="en-US" sz="2400" b="1" dirty="0" err="1"/>
              <a:t>subdomenii</a:t>
            </a:r>
            <a:r>
              <a:rPr lang="en-US" sz="2400" b="1" dirty="0"/>
              <a:t> </a:t>
            </a:r>
            <a:r>
              <a:rPr lang="en-US" sz="2400" b="1" dirty="0" err="1"/>
              <a:t>principale</a:t>
            </a:r>
            <a:r>
              <a:rPr lang="en-US" sz="2400" b="1" dirty="0"/>
              <a:t>:</a:t>
            </a:r>
            <a:br>
              <a:rPr lang="en-US" sz="2400" dirty="0"/>
            </a:br>
            <a:r>
              <a:rPr lang="en-US" sz="2400" dirty="0"/>
              <a:t>- </a:t>
            </a:r>
            <a:r>
              <a:rPr lang="en-US" sz="2400" dirty="0" err="1"/>
              <a:t>Promovarea</a:t>
            </a:r>
            <a:r>
              <a:rPr lang="en-US" sz="2400" dirty="0"/>
              <a:t> </a:t>
            </a:r>
            <a:r>
              <a:rPr lang="en-US" sz="2400" dirty="0" err="1"/>
              <a:t>Sanatatii</a:t>
            </a:r>
            <a:r>
              <a:rPr lang="en-US" sz="2400" dirty="0"/>
              <a:t> la </a:t>
            </a:r>
            <a:r>
              <a:rPr lang="en-US" sz="2400" dirty="0" err="1"/>
              <a:t>Locul</a:t>
            </a:r>
            <a:r>
              <a:rPr lang="en-US" sz="2400" dirty="0"/>
              <a:t> de </a:t>
            </a:r>
            <a:r>
              <a:rPr lang="en-US" sz="2400" dirty="0" err="1"/>
              <a:t>Munca</a:t>
            </a:r>
            <a:r>
              <a:rPr lang="en-US" sz="2400" dirty="0"/>
              <a:t>;</a:t>
            </a:r>
            <a:br>
              <a:rPr lang="en-US" sz="2400" dirty="0"/>
            </a:br>
            <a:r>
              <a:rPr lang="en-US" sz="2400" dirty="0"/>
              <a:t>- </a:t>
            </a:r>
            <a:r>
              <a:rPr lang="en-US" sz="2400" dirty="0" err="1"/>
              <a:t>Medicina</a:t>
            </a:r>
            <a:r>
              <a:rPr lang="en-US" sz="2400" dirty="0"/>
              <a:t> </a:t>
            </a:r>
            <a:r>
              <a:rPr lang="en-US" sz="2400" dirty="0" err="1"/>
              <a:t>Muncii</a:t>
            </a:r>
            <a:r>
              <a:rPr lang="en-US" sz="2400" dirty="0"/>
              <a:t>;</a:t>
            </a:r>
            <a:br>
              <a:rPr lang="en-US" sz="2400" dirty="0"/>
            </a:br>
            <a:r>
              <a:rPr lang="en-US" sz="2400" dirty="0"/>
              <a:t>- SSM;</a:t>
            </a:r>
            <a:br>
              <a:rPr lang="en-US" sz="2400" dirty="0"/>
            </a:br>
            <a:r>
              <a:rPr lang="en-US" sz="2400" dirty="0"/>
              <a:t>- </a:t>
            </a:r>
            <a:r>
              <a:rPr lang="en-US" sz="2400" dirty="0" err="1"/>
              <a:t>Promovarea</a:t>
            </a:r>
            <a:r>
              <a:rPr lang="en-US" sz="2400" dirty="0"/>
              <a:t> </a:t>
            </a:r>
            <a:r>
              <a:rPr lang="en-US" sz="2400" dirty="0" err="1"/>
              <a:t>Sanatatii</a:t>
            </a:r>
            <a:r>
              <a:rPr lang="en-US" sz="2400" dirty="0"/>
              <a:t>;</a:t>
            </a:r>
            <a:br>
              <a:rPr lang="en-US" sz="2400" dirty="0"/>
            </a:br>
            <a:r>
              <a:rPr lang="en-US" sz="2400" dirty="0"/>
              <a:t>- </a:t>
            </a:r>
            <a:r>
              <a:rPr lang="en-US" sz="2400" dirty="0" err="1"/>
              <a:t>Piata</a:t>
            </a:r>
            <a:r>
              <a:rPr lang="en-US" sz="2400" dirty="0"/>
              <a:t> </a:t>
            </a:r>
            <a:r>
              <a:rPr lang="en-US" sz="2400" dirty="0" err="1"/>
              <a:t>fortei</a:t>
            </a:r>
            <a:r>
              <a:rPr lang="en-US" sz="2400" dirty="0"/>
              <a:t> de </a:t>
            </a:r>
            <a:r>
              <a:rPr lang="en-US" sz="2400" dirty="0" err="1"/>
              <a:t>munca</a:t>
            </a:r>
            <a:r>
              <a:rPr lang="en-US" sz="2400" dirty="0"/>
              <a:t>;</a:t>
            </a:r>
            <a:br>
              <a:rPr lang="en-US" sz="2400" dirty="0"/>
            </a:br>
            <a:r>
              <a:rPr lang="en-US" sz="2400" dirty="0"/>
              <a:t>- </a:t>
            </a:r>
            <a:r>
              <a:rPr lang="en-US" sz="2400" dirty="0" err="1"/>
              <a:t>Dezvoltare</a:t>
            </a:r>
            <a:r>
              <a:rPr lang="en-US" sz="2400" dirty="0"/>
              <a:t> </a:t>
            </a:r>
            <a:r>
              <a:rPr lang="en-US" sz="2400" dirty="0" err="1"/>
              <a:t>comunitara</a:t>
            </a:r>
            <a:r>
              <a:rPr lang="en-US" sz="2400" dirty="0"/>
              <a:t>;</a:t>
            </a:r>
            <a:br>
              <a:rPr lang="en-US" sz="2400" dirty="0"/>
            </a:br>
            <a:r>
              <a:rPr lang="en-US" sz="2400" dirty="0"/>
              <a:t>- </a:t>
            </a:r>
            <a:r>
              <a:rPr lang="en-US" sz="2400" dirty="0" err="1"/>
              <a:t>Monitorizare</a:t>
            </a:r>
            <a:r>
              <a:rPr lang="en-US" sz="2400" dirty="0"/>
              <a:t> &amp; </a:t>
            </a:r>
            <a:r>
              <a:rPr lang="en-US" sz="2400" dirty="0" err="1"/>
              <a:t>Evaluare</a:t>
            </a:r>
            <a:r>
              <a:rPr lang="en-US" sz="2400" dirty="0"/>
              <a:t>;</a:t>
            </a:r>
          </a:p>
        </p:txBody>
      </p:sp>
      <p:sp>
        <p:nvSpPr>
          <p:cNvPr id="4" name="Content Placeholder 2">
            <a:extLst>
              <a:ext uri="{FF2B5EF4-FFF2-40B4-BE49-F238E27FC236}">
                <a16:creationId xmlns:a16="http://schemas.microsoft.com/office/drawing/2014/main" id="{37E8AC8B-3FA0-1C28-CB0A-E85C32AAE4CE}"/>
              </a:ext>
            </a:extLst>
          </p:cNvPr>
          <p:cNvSpPr txBox="1">
            <a:spLocks/>
          </p:cNvSpPr>
          <p:nvPr/>
        </p:nvSpPr>
        <p:spPr>
          <a:xfrm>
            <a:off x="5456274" y="1825625"/>
            <a:ext cx="58975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2925" indent="-542925" algn="ctr">
              <a:spcBef>
                <a:spcPts val="1200"/>
              </a:spcBef>
              <a:spcAft>
                <a:spcPts val="1200"/>
              </a:spcAft>
              <a:buFont typeface="Webdings" panose="05030102010509060703" pitchFamily="18" charset="2"/>
              <a:buChar char="4"/>
            </a:pPr>
            <a:r>
              <a:rPr lang="en-US" sz="2400" b="1" dirty="0" err="1"/>
              <a:t>Activitati</a:t>
            </a:r>
            <a:r>
              <a:rPr lang="en-US" sz="2400" b="1" dirty="0"/>
              <a:t> </a:t>
            </a:r>
            <a:r>
              <a:rPr lang="en-US" sz="2400" b="1" dirty="0" err="1"/>
              <a:t>principale</a:t>
            </a:r>
            <a:r>
              <a:rPr lang="en-US" sz="2400" b="1" dirty="0"/>
              <a:t>:</a:t>
            </a:r>
            <a:br>
              <a:rPr lang="en-US" sz="2400" dirty="0"/>
            </a:br>
            <a:r>
              <a:rPr lang="en-US" sz="2400" dirty="0"/>
              <a:t>- </a:t>
            </a:r>
            <a:r>
              <a:rPr lang="it-IT" sz="2400" dirty="0"/>
              <a:t>Consiliere si mediere piata muncii;</a:t>
            </a:r>
            <a:br>
              <a:rPr lang="it-IT" sz="2400" dirty="0"/>
            </a:br>
            <a:r>
              <a:rPr lang="it-IT" sz="2400" b="1" dirty="0"/>
              <a:t>- Formare profesionala;</a:t>
            </a:r>
            <a:br>
              <a:rPr lang="it-IT" sz="2400" b="1" dirty="0"/>
            </a:br>
            <a:r>
              <a:rPr lang="it-IT" sz="2400" dirty="0"/>
              <a:t>- Cercetare;</a:t>
            </a:r>
            <a:br>
              <a:rPr lang="it-IT" sz="2400" dirty="0"/>
            </a:br>
            <a:r>
              <a:rPr lang="it-IT" sz="2400" dirty="0"/>
              <a:t>- Campanii informare &amp; educare;</a:t>
            </a:r>
            <a:br>
              <a:rPr lang="it-IT" sz="2400" dirty="0"/>
            </a:br>
            <a:r>
              <a:rPr lang="it-IT" sz="2400" b="1" dirty="0"/>
              <a:t>- Monitorizare &amp; evaluare </a:t>
            </a:r>
            <a:r>
              <a:rPr lang="it-IT" sz="2400" dirty="0"/>
              <a:t>(</a:t>
            </a:r>
            <a:r>
              <a:rPr lang="it-IT" sz="2400" b="1" dirty="0"/>
              <a:t>cursuri</a:t>
            </a:r>
            <a:r>
              <a:rPr lang="it-IT" sz="2400" dirty="0"/>
              <a:t>);</a:t>
            </a:r>
            <a:br>
              <a:rPr lang="it-IT" sz="2400" dirty="0"/>
            </a:br>
            <a:r>
              <a:rPr lang="it-IT" sz="2400" dirty="0"/>
              <a:t>- Consultanta tehnica (ex PNRR);</a:t>
            </a:r>
            <a:endParaRPr lang="en-US" sz="2400" dirty="0"/>
          </a:p>
        </p:txBody>
      </p:sp>
      <p:sp>
        <p:nvSpPr>
          <p:cNvPr id="5" name="Slide Number Placeholder 4">
            <a:extLst>
              <a:ext uri="{FF2B5EF4-FFF2-40B4-BE49-F238E27FC236}">
                <a16:creationId xmlns:a16="http://schemas.microsoft.com/office/drawing/2014/main" id="{A5650097-4449-B797-DDF1-69E23E36EE73}"/>
              </a:ext>
            </a:extLst>
          </p:cNvPr>
          <p:cNvSpPr>
            <a:spLocks noGrp="1"/>
          </p:cNvSpPr>
          <p:nvPr>
            <p:ph type="sldNum" sz="quarter" idx="12"/>
          </p:nvPr>
        </p:nvSpPr>
        <p:spPr/>
        <p:txBody>
          <a:bodyPr/>
          <a:lstStyle/>
          <a:p>
            <a:fld id="{C538D04B-6C9B-4B6A-B5CB-693881DBF8E7}" type="slidenum">
              <a:rPr lang="en-US" smtClean="0"/>
              <a:t>10</a:t>
            </a:fld>
            <a:endParaRPr lang="en-US"/>
          </a:p>
        </p:txBody>
      </p:sp>
      <p:pic>
        <p:nvPicPr>
          <p:cNvPr id="6" name="Picture 5">
            <a:extLst>
              <a:ext uri="{FF2B5EF4-FFF2-40B4-BE49-F238E27FC236}">
                <a16:creationId xmlns:a16="http://schemas.microsoft.com/office/drawing/2014/main" id="{D773DD62-9F35-118B-4146-DA6DB187E2E0}"/>
              </a:ext>
            </a:extLst>
          </p:cNvPr>
          <p:cNvPicPr>
            <a:picLocks noChangeAspect="1"/>
          </p:cNvPicPr>
          <p:nvPr/>
        </p:nvPicPr>
        <p:blipFill rotWithShape="1">
          <a:blip r:embed="rId2"/>
          <a:srcRect l="25321" t="17284" r="44765" b="7122"/>
          <a:stretch/>
        </p:blipFill>
        <p:spPr bwMode="auto">
          <a:xfrm>
            <a:off x="838200" y="5172865"/>
            <a:ext cx="1091573" cy="1551593"/>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8F62F30E-3676-44EF-ABB4-E6CEEE1F0327}"/>
              </a:ext>
            </a:extLst>
          </p:cNvPr>
          <p:cNvPicPr>
            <a:picLocks noChangeAspect="1"/>
          </p:cNvPicPr>
          <p:nvPr/>
        </p:nvPicPr>
        <p:blipFill rotWithShape="1">
          <a:blip r:embed="rId3"/>
          <a:srcRect l="25214" t="18044" r="44551" b="6173"/>
          <a:stretch/>
        </p:blipFill>
        <p:spPr bwMode="auto">
          <a:xfrm>
            <a:off x="5428438" y="5208799"/>
            <a:ext cx="1091573" cy="153900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B6304859-24A1-97DE-A864-4C5BEDCC59EB}"/>
              </a:ext>
            </a:extLst>
          </p:cNvPr>
          <p:cNvPicPr>
            <a:picLocks noChangeAspect="1"/>
          </p:cNvPicPr>
          <p:nvPr/>
        </p:nvPicPr>
        <p:blipFill rotWithShape="1">
          <a:blip r:embed="rId4"/>
          <a:srcRect l="25641" t="17285" r="45086" b="6743"/>
          <a:stretch/>
        </p:blipFill>
        <p:spPr bwMode="auto">
          <a:xfrm>
            <a:off x="3951405" y="5172865"/>
            <a:ext cx="1054216" cy="1539001"/>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9DEC10D8-8BF8-3C4B-E2F7-01CD7CE5B302}"/>
              </a:ext>
            </a:extLst>
          </p:cNvPr>
          <p:cNvPicPr>
            <a:picLocks noChangeAspect="1"/>
          </p:cNvPicPr>
          <p:nvPr/>
        </p:nvPicPr>
        <p:blipFill rotWithShape="1">
          <a:blip r:embed="rId5"/>
          <a:srcRect l="25748" t="17475" r="45086" b="7122"/>
          <a:stretch/>
        </p:blipFill>
        <p:spPr bwMode="auto">
          <a:xfrm>
            <a:off x="2357044" y="5172865"/>
            <a:ext cx="1066965" cy="1551594"/>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237F995E-01EB-3F7C-2620-AD30E411824F}"/>
              </a:ext>
            </a:extLst>
          </p:cNvPr>
          <p:cNvPicPr>
            <a:picLocks noChangeAspect="1"/>
          </p:cNvPicPr>
          <p:nvPr/>
        </p:nvPicPr>
        <p:blipFill rotWithShape="1">
          <a:blip r:embed="rId6"/>
          <a:srcRect l="29274" t="17474" r="29274" b="6743"/>
          <a:stretch/>
        </p:blipFill>
        <p:spPr bwMode="auto">
          <a:xfrm>
            <a:off x="8626315" y="5296005"/>
            <a:ext cx="1208641" cy="1242907"/>
          </a:xfrm>
          <a:prstGeom prst="rect">
            <a:avLst/>
          </a:prstGeom>
          <a:ln>
            <a:noFill/>
          </a:ln>
          <a:extLst>
            <a:ext uri="{53640926-AAD7-44D8-BBD7-CCE9431645EC}">
              <a14:shadowObscured xmlns:a14="http://schemas.microsoft.com/office/drawing/2010/main"/>
            </a:ext>
          </a:extLst>
        </p:spPr>
      </p:pic>
      <p:pic>
        <p:nvPicPr>
          <p:cNvPr id="11" name="Content Placeholder 10">
            <a:extLst>
              <a:ext uri="{FF2B5EF4-FFF2-40B4-BE49-F238E27FC236}">
                <a16:creationId xmlns:a16="http://schemas.microsoft.com/office/drawing/2014/main" id="{79D6C0C1-8170-7F81-E3EB-605F4A369268}"/>
              </a:ext>
            </a:extLst>
          </p:cNvPr>
          <p:cNvPicPr>
            <a:picLocks noChangeAspect="1"/>
          </p:cNvPicPr>
          <p:nvPr/>
        </p:nvPicPr>
        <p:blipFill rotWithShape="1">
          <a:blip r:embed="rId7"/>
          <a:srcRect l="27671" t="18423" r="30021" b="6933"/>
          <a:stretch/>
        </p:blipFill>
        <p:spPr bwMode="auto">
          <a:xfrm>
            <a:off x="6942828" y="5301021"/>
            <a:ext cx="1292486" cy="1282687"/>
          </a:xfrm>
          <a:prstGeom prst="rect">
            <a:avLst/>
          </a:prstGeom>
          <a:ln>
            <a:noFill/>
          </a:ln>
          <a:extLst>
            <a:ext uri="{53640926-AAD7-44D8-BBD7-CCE9431645EC}">
              <a14:shadowObscured xmlns:a14="http://schemas.microsoft.com/office/drawing/2010/main"/>
            </a:ext>
          </a:extLst>
        </p:spPr>
      </p:pic>
      <p:sp>
        <p:nvSpPr>
          <p:cNvPr id="12" name="Footer Placeholder 11">
            <a:extLst>
              <a:ext uri="{FF2B5EF4-FFF2-40B4-BE49-F238E27FC236}">
                <a16:creationId xmlns:a16="http://schemas.microsoft.com/office/drawing/2014/main" id="{B97CB851-7AF9-E4C5-97E3-369CD7FE3D21}"/>
              </a:ext>
            </a:extLst>
          </p:cNvPr>
          <p:cNvSpPr>
            <a:spLocks noGrp="1"/>
          </p:cNvSpPr>
          <p:nvPr>
            <p:ph type="ftr" sz="quarter" idx="11"/>
          </p:nvPr>
        </p:nvSpPr>
        <p:spPr/>
        <p:txBody>
          <a:bodyPr/>
          <a:lstStyle/>
          <a:p>
            <a:r>
              <a:rPr lang="en-US"/>
              <a:t>Proiect TECH-IT-SE / Fundatia Romtens - CCIA Braila</a:t>
            </a:r>
          </a:p>
        </p:txBody>
      </p:sp>
    </p:spTree>
    <p:extLst>
      <p:ext uri="{BB962C8B-B14F-4D97-AF65-F5344CB8AC3E}">
        <p14:creationId xmlns:p14="http://schemas.microsoft.com/office/powerpoint/2010/main" val="1996721966"/>
      </p:ext>
    </p:extLst>
  </p:cSld>
  <p:clrMapOvr>
    <a:masterClrMapping/>
  </p:clrMapOvr>
  <mc:AlternateContent xmlns:mc="http://schemas.openxmlformats.org/markup-compatibility/2006" xmlns:p14="http://schemas.microsoft.com/office/powerpoint/2010/main">
    <mc:Choice Requires="p14">
      <p:transition spd="slow" p14:dur="1250">
        <p:cover dir="rd"/>
      </p:transition>
    </mc:Choice>
    <mc:Fallback xmlns="">
      <p:transition spd="slow">
        <p:cover dir="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B1DDA-1D42-09D1-C206-73C4213BFBC3}"/>
              </a:ext>
            </a:extLst>
          </p:cNvPr>
          <p:cNvSpPr>
            <a:spLocks noGrp="1"/>
          </p:cNvSpPr>
          <p:nvPr>
            <p:ph type="title"/>
          </p:nvPr>
        </p:nvSpPr>
        <p:spPr/>
        <p:txBody>
          <a:bodyPr/>
          <a:lstStyle/>
          <a:p>
            <a:r>
              <a:rPr lang="en-US" dirty="0" err="1"/>
              <a:t>Activitati</a:t>
            </a:r>
            <a:r>
              <a:rPr lang="en-US" dirty="0"/>
              <a:t> </a:t>
            </a:r>
            <a:r>
              <a:rPr lang="en-US" dirty="0" err="1"/>
              <a:t>relevante</a:t>
            </a:r>
            <a:r>
              <a:rPr lang="en-US" dirty="0"/>
              <a:t> </a:t>
            </a:r>
            <a:r>
              <a:rPr lang="en-US" dirty="0" err="1"/>
              <a:t>pentru</a:t>
            </a:r>
            <a:r>
              <a:rPr lang="en-US" dirty="0"/>
              <a:t> </a:t>
            </a:r>
            <a:r>
              <a:rPr lang="en-US" dirty="0" err="1"/>
              <a:t>proiectul</a:t>
            </a:r>
            <a:r>
              <a:rPr lang="en-US" dirty="0"/>
              <a:t> TECH-IT-SE </a:t>
            </a:r>
          </a:p>
        </p:txBody>
      </p:sp>
      <p:sp>
        <p:nvSpPr>
          <p:cNvPr id="3" name="Content Placeholder 2">
            <a:extLst>
              <a:ext uri="{FF2B5EF4-FFF2-40B4-BE49-F238E27FC236}">
                <a16:creationId xmlns:a16="http://schemas.microsoft.com/office/drawing/2014/main" id="{988215A7-7AB5-BAB3-A23D-162B7ABD6F67}"/>
              </a:ext>
            </a:extLst>
          </p:cNvPr>
          <p:cNvSpPr>
            <a:spLocks noGrp="1"/>
          </p:cNvSpPr>
          <p:nvPr>
            <p:ph idx="1"/>
          </p:nvPr>
        </p:nvSpPr>
        <p:spPr>
          <a:xfrm>
            <a:off x="244550" y="1562986"/>
            <a:ext cx="7549116" cy="4613977"/>
          </a:xfrm>
        </p:spPr>
        <p:txBody>
          <a:bodyPr>
            <a:normAutofit fontScale="77500" lnSpcReduction="20000"/>
          </a:bodyPr>
          <a:lstStyle/>
          <a:p>
            <a:pPr marL="0" indent="0">
              <a:buNone/>
            </a:pPr>
            <a:r>
              <a:rPr lang="en-US" dirty="0" err="1"/>
              <a:t>Implementare</a:t>
            </a:r>
            <a:r>
              <a:rPr lang="en-US" dirty="0"/>
              <a:t> </a:t>
            </a:r>
            <a:r>
              <a:rPr lang="en-US" b="1" dirty="0" err="1"/>
              <a:t>Cursuri</a:t>
            </a:r>
            <a:r>
              <a:rPr lang="en-US" b="1" dirty="0"/>
              <a:t> de </a:t>
            </a:r>
            <a:r>
              <a:rPr lang="en-US" b="1" dirty="0" err="1"/>
              <a:t>Formare</a:t>
            </a:r>
            <a:r>
              <a:rPr lang="en-US" b="1" dirty="0"/>
              <a:t> </a:t>
            </a:r>
            <a:r>
              <a:rPr lang="en-US" b="1" dirty="0" err="1"/>
              <a:t>Profesionala</a:t>
            </a:r>
            <a:r>
              <a:rPr lang="en-US" b="1" dirty="0"/>
              <a:t> </a:t>
            </a:r>
            <a:r>
              <a:rPr lang="en-US" dirty="0"/>
              <a:t>(ANC, </a:t>
            </a:r>
            <a:r>
              <a:rPr lang="en-US" dirty="0" err="1"/>
              <a:t>Colegiul</a:t>
            </a:r>
            <a:r>
              <a:rPr lang="en-US" dirty="0"/>
              <a:t> </a:t>
            </a:r>
            <a:r>
              <a:rPr lang="en-US" dirty="0" err="1"/>
              <a:t>Medicilor</a:t>
            </a:r>
            <a:r>
              <a:rPr lang="en-US" dirty="0"/>
              <a:t>, etc.):</a:t>
            </a:r>
          </a:p>
          <a:p>
            <a:pPr marL="542925" indent="-542925">
              <a:lnSpc>
                <a:spcPct val="100000"/>
              </a:lnSpc>
              <a:buFont typeface="Webdings" panose="05030102010509060703" pitchFamily="18" charset="2"/>
              <a:buChar char="4"/>
            </a:pPr>
            <a:r>
              <a:rPr lang="en-US" dirty="0" err="1"/>
              <a:t>Acreditare</a:t>
            </a:r>
            <a:r>
              <a:rPr lang="en-US" dirty="0"/>
              <a:t>, </a:t>
            </a:r>
            <a:r>
              <a:rPr lang="en-US" dirty="0" err="1"/>
              <a:t>selectie</a:t>
            </a:r>
            <a:r>
              <a:rPr lang="en-US" dirty="0"/>
              <a:t> </a:t>
            </a:r>
            <a:r>
              <a:rPr lang="en-US" dirty="0" err="1"/>
              <a:t>cursanti</a:t>
            </a:r>
            <a:r>
              <a:rPr lang="en-US" dirty="0"/>
              <a:t>, </a:t>
            </a:r>
            <a:r>
              <a:rPr lang="en-US" dirty="0" err="1"/>
              <a:t>dosare</a:t>
            </a:r>
            <a:r>
              <a:rPr lang="en-US" dirty="0"/>
              <a:t> curs, </a:t>
            </a:r>
            <a:r>
              <a:rPr lang="en-US" dirty="0" err="1"/>
              <a:t>selectare</a:t>
            </a:r>
            <a:r>
              <a:rPr lang="en-US" dirty="0"/>
              <a:t> </a:t>
            </a:r>
            <a:r>
              <a:rPr lang="en-US" dirty="0" err="1"/>
              <a:t>lectori</a:t>
            </a:r>
            <a:r>
              <a:rPr lang="en-US" dirty="0"/>
              <a:t>, </a:t>
            </a:r>
            <a:r>
              <a:rPr lang="en-US" dirty="0" err="1"/>
              <a:t>elaborare</a:t>
            </a:r>
            <a:r>
              <a:rPr lang="en-US" dirty="0"/>
              <a:t> </a:t>
            </a:r>
            <a:r>
              <a:rPr lang="en-US" dirty="0" err="1"/>
              <a:t>materiale</a:t>
            </a:r>
            <a:r>
              <a:rPr lang="en-US" dirty="0"/>
              <a:t> curs, </a:t>
            </a:r>
            <a:r>
              <a:rPr lang="en-US" dirty="0" err="1"/>
              <a:t>evaluare</a:t>
            </a:r>
            <a:r>
              <a:rPr lang="en-US" dirty="0"/>
              <a:t> </a:t>
            </a:r>
            <a:r>
              <a:rPr lang="en-US" dirty="0" err="1"/>
              <a:t>cursuri</a:t>
            </a:r>
            <a:r>
              <a:rPr lang="en-US" dirty="0"/>
              <a:t> </a:t>
            </a:r>
            <a:r>
              <a:rPr lang="en-US" dirty="0" err="1"/>
              <a:t>etc</a:t>
            </a:r>
            <a:r>
              <a:rPr lang="en-US" dirty="0"/>
              <a:t>;</a:t>
            </a:r>
          </a:p>
          <a:p>
            <a:pPr marL="0" indent="0">
              <a:buNone/>
            </a:pPr>
            <a:r>
              <a:rPr lang="en-US" b="1" dirty="0" err="1"/>
              <a:t>Monitorizare</a:t>
            </a:r>
            <a:r>
              <a:rPr lang="en-US" b="1" dirty="0"/>
              <a:t> </a:t>
            </a:r>
            <a:r>
              <a:rPr lang="en-US" b="1" dirty="0" err="1"/>
              <a:t>si</a:t>
            </a:r>
            <a:r>
              <a:rPr lang="en-US" b="1" dirty="0"/>
              <a:t> </a:t>
            </a:r>
            <a:r>
              <a:rPr lang="en-US" b="1" dirty="0" err="1"/>
              <a:t>Evaluare</a:t>
            </a:r>
            <a:r>
              <a:rPr lang="en-US" b="1" dirty="0"/>
              <a:t>:</a:t>
            </a:r>
          </a:p>
          <a:p>
            <a:pPr marL="542925" indent="-542925">
              <a:buFont typeface="Webdings" panose="05030102010509060703" pitchFamily="18" charset="2"/>
              <a:buChar char="4"/>
            </a:pPr>
            <a:r>
              <a:rPr lang="en-US" dirty="0" err="1"/>
              <a:t>Evaluare</a:t>
            </a:r>
            <a:r>
              <a:rPr lang="en-US" dirty="0"/>
              <a:t> </a:t>
            </a:r>
            <a:r>
              <a:rPr lang="en-US" dirty="0" err="1"/>
              <a:t>cursuri</a:t>
            </a:r>
            <a:r>
              <a:rPr lang="en-US" dirty="0"/>
              <a:t> de </a:t>
            </a:r>
            <a:r>
              <a:rPr lang="en-US" dirty="0" err="1"/>
              <a:t>Formare</a:t>
            </a:r>
            <a:r>
              <a:rPr lang="en-US" dirty="0"/>
              <a:t> </a:t>
            </a:r>
            <a:r>
              <a:rPr lang="en-US" dirty="0" err="1"/>
              <a:t>Profesionala</a:t>
            </a:r>
            <a:r>
              <a:rPr lang="en-US" dirty="0"/>
              <a:t> – </a:t>
            </a:r>
            <a:r>
              <a:rPr lang="en-US" dirty="0" err="1"/>
              <a:t>Metoda</a:t>
            </a:r>
            <a:r>
              <a:rPr lang="en-US" dirty="0"/>
              <a:t> Kirkpatrick: 4 </a:t>
            </a:r>
            <a:r>
              <a:rPr lang="en-US" dirty="0" err="1"/>
              <a:t>dimensiuni</a:t>
            </a:r>
            <a:r>
              <a:rPr lang="en-US" dirty="0"/>
              <a:t> evaluate </a:t>
            </a:r>
            <a:r>
              <a:rPr lang="en-US" dirty="0" err="1"/>
              <a:t>pentru</a:t>
            </a:r>
            <a:r>
              <a:rPr lang="en-US" dirty="0"/>
              <a:t> </a:t>
            </a:r>
            <a:r>
              <a:rPr lang="en-US" dirty="0" err="1"/>
              <a:t>Cursurile</a:t>
            </a:r>
            <a:r>
              <a:rPr lang="en-US" dirty="0"/>
              <a:t> de </a:t>
            </a:r>
            <a:r>
              <a:rPr lang="en-US" dirty="0" err="1"/>
              <a:t>Formare</a:t>
            </a:r>
            <a:r>
              <a:rPr lang="en-US" dirty="0"/>
              <a:t> </a:t>
            </a:r>
            <a:r>
              <a:rPr lang="en-US" dirty="0" err="1"/>
              <a:t>Profesionala</a:t>
            </a:r>
            <a:endParaRPr lang="en-US" dirty="0"/>
          </a:p>
          <a:p>
            <a:pPr marL="0" indent="0">
              <a:buNone/>
            </a:pPr>
            <a:r>
              <a:rPr lang="en-US" b="1" dirty="0" err="1"/>
              <a:t>Managament</a:t>
            </a:r>
            <a:r>
              <a:rPr lang="en-US" b="1" dirty="0"/>
              <a:t> de </a:t>
            </a:r>
            <a:r>
              <a:rPr lang="en-US" b="1" dirty="0" err="1"/>
              <a:t>proiect</a:t>
            </a:r>
            <a:r>
              <a:rPr lang="en-US" b="1" dirty="0"/>
              <a:t> </a:t>
            </a:r>
            <a:r>
              <a:rPr lang="en-US" dirty="0"/>
              <a:t>pe </a:t>
            </a:r>
            <a:r>
              <a:rPr lang="en-US" dirty="0" err="1"/>
              <a:t>proiecte</a:t>
            </a:r>
            <a:r>
              <a:rPr lang="en-US" dirty="0"/>
              <a:t> POSDRU / POCU / POCA / POSCCE:</a:t>
            </a:r>
          </a:p>
          <a:p>
            <a:pPr marL="542925" indent="-542925">
              <a:lnSpc>
                <a:spcPct val="100000"/>
              </a:lnSpc>
              <a:buFont typeface="Webdings" panose="05030102010509060703" pitchFamily="18" charset="2"/>
              <a:buChar char="4"/>
            </a:pPr>
            <a:r>
              <a:rPr lang="en-US" dirty="0" err="1"/>
              <a:t>Implementare</a:t>
            </a:r>
            <a:r>
              <a:rPr lang="en-US" dirty="0"/>
              <a:t> de </a:t>
            </a:r>
            <a:r>
              <a:rPr lang="en-US" dirty="0" err="1"/>
              <a:t>proiecte</a:t>
            </a:r>
            <a:r>
              <a:rPr lang="en-US" dirty="0"/>
              <a:t> </a:t>
            </a:r>
            <a:r>
              <a:rPr lang="en-US" dirty="0" err="1"/>
              <a:t>finantare</a:t>
            </a:r>
            <a:r>
              <a:rPr lang="en-US" dirty="0"/>
              <a:t> </a:t>
            </a:r>
            <a:r>
              <a:rPr lang="en-US" dirty="0" err="1"/>
              <a:t>prin</a:t>
            </a:r>
            <a:r>
              <a:rPr lang="en-US" dirty="0"/>
              <a:t> </a:t>
            </a:r>
            <a:r>
              <a:rPr lang="en-US" b="1" dirty="0">
                <a:solidFill>
                  <a:srgbClr val="FF0000"/>
                </a:solidFill>
              </a:rPr>
              <a:t>POSDRU</a:t>
            </a:r>
            <a:r>
              <a:rPr lang="en-US" dirty="0"/>
              <a:t> - </a:t>
            </a:r>
            <a:r>
              <a:rPr lang="en-US" b="1" dirty="0">
                <a:solidFill>
                  <a:srgbClr val="FF0000"/>
                </a:solidFill>
              </a:rPr>
              <a:t>7 mil Euro</a:t>
            </a:r>
            <a:r>
              <a:rPr lang="en-US" dirty="0"/>
              <a:t>, rata </a:t>
            </a:r>
            <a:r>
              <a:rPr lang="en-US" dirty="0" err="1"/>
              <a:t>executie</a:t>
            </a:r>
            <a:r>
              <a:rPr lang="en-US" dirty="0"/>
              <a:t> </a:t>
            </a:r>
            <a:r>
              <a:rPr lang="en-US" dirty="0" err="1"/>
              <a:t>bugetara</a:t>
            </a:r>
            <a:r>
              <a:rPr lang="en-US" dirty="0"/>
              <a:t> 90%);</a:t>
            </a:r>
          </a:p>
          <a:p>
            <a:pPr marL="542925" indent="-542925">
              <a:lnSpc>
                <a:spcPct val="100000"/>
              </a:lnSpc>
              <a:buFont typeface="Webdings" panose="05030102010509060703" pitchFamily="18" charset="2"/>
              <a:buChar char="4"/>
            </a:pPr>
            <a:r>
              <a:rPr lang="en-US" dirty="0" err="1"/>
              <a:t>Implementare</a:t>
            </a:r>
            <a:r>
              <a:rPr lang="en-US" dirty="0"/>
              <a:t> de </a:t>
            </a:r>
            <a:r>
              <a:rPr lang="en-US" dirty="0" err="1"/>
              <a:t>proiecte</a:t>
            </a:r>
            <a:r>
              <a:rPr lang="en-US" dirty="0"/>
              <a:t> </a:t>
            </a:r>
            <a:r>
              <a:rPr lang="en-US" dirty="0" err="1"/>
              <a:t>finantare</a:t>
            </a:r>
            <a:r>
              <a:rPr lang="en-US" dirty="0"/>
              <a:t> </a:t>
            </a:r>
            <a:r>
              <a:rPr lang="en-US" dirty="0" err="1"/>
              <a:t>prin</a:t>
            </a:r>
            <a:r>
              <a:rPr lang="en-US" dirty="0"/>
              <a:t> </a:t>
            </a:r>
            <a:r>
              <a:rPr lang="en-US" b="1" dirty="0">
                <a:solidFill>
                  <a:srgbClr val="FF0000"/>
                </a:solidFill>
              </a:rPr>
              <a:t>POCU</a:t>
            </a:r>
            <a:r>
              <a:rPr lang="en-US" dirty="0"/>
              <a:t> - </a:t>
            </a:r>
            <a:r>
              <a:rPr lang="en-US" b="1" dirty="0">
                <a:solidFill>
                  <a:srgbClr val="FF0000"/>
                </a:solidFill>
              </a:rPr>
              <a:t>8 mil Euro</a:t>
            </a:r>
            <a:r>
              <a:rPr lang="en-US" dirty="0"/>
              <a:t>, rata </a:t>
            </a:r>
            <a:r>
              <a:rPr lang="en-US" dirty="0" err="1"/>
              <a:t>executie</a:t>
            </a:r>
            <a:r>
              <a:rPr lang="en-US" dirty="0"/>
              <a:t> </a:t>
            </a:r>
            <a:r>
              <a:rPr lang="en-US" dirty="0" err="1"/>
              <a:t>inca</a:t>
            </a:r>
            <a:r>
              <a:rPr lang="en-US" dirty="0"/>
              <a:t> </a:t>
            </a:r>
            <a:r>
              <a:rPr lang="en-US" dirty="0" err="1"/>
              <a:t>necalculata</a:t>
            </a:r>
            <a:r>
              <a:rPr lang="en-US" dirty="0"/>
              <a: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0899B6E-EAA7-A8C8-ECB5-24A5EECD5AEC}"/>
              </a:ext>
            </a:extLst>
          </p:cNvPr>
          <p:cNvSpPr>
            <a:spLocks noGrp="1"/>
          </p:cNvSpPr>
          <p:nvPr>
            <p:ph type="sldNum" sz="quarter" idx="12"/>
          </p:nvPr>
        </p:nvSpPr>
        <p:spPr/>
        <p:txBody>
          <a:bodyPr/>
          <a:lstStyle/>
          <a:p>
            <a:fld id="{C538D04B-6C9B-4B6A-B5CB-693881DBF8E7}" type="slidenum">
              <a:rPr lang="en-US" smtClean="0"/>
              <a:t>11</a:t>
            </a:fld>
            <a:endParaRPr lang="en-US"/>
          </a:p>
        </p:txBody>
      </p:sp>
      <p:pic>
        <p:nvPicPr>
          <p:cNvPr id="5" name="Picture 4">
            <a:extLst>
              <a:ext uri="{FF2B5EF4-FFF2-40B4-BE49-F238E27FC236}">
                <a16:creationId xmlns:a16="http://schemas.microsoft.com/office/drawing/2014/main" id="{19E936B6-5BE6-1266-776E-D9955F5B0F2E}"/>
              </a:ext>
            </a:extLst>
          </p:cNvPr>
          <p:cNvPicPr>
            <a:picLocks noChangeAspect="1"/>
          </p:cNvPicPr>
          <p:nvPr/>
        </p:nvPicPr>
        <p:blipFill rotWithShape="1">
          <a:blip r:embed="rId2"/>
          <a:srcRect l="21474" t="32669" r="21368" b="21367"/>
          <a:stretch/>
        </p:blipFill>
        <p:spPr bwMode="auto">
          <a:xfrm>
            <a:off x="7522257" y="1125311"/>
            <a:ext cx="4343344" cy="1964653"/>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C011BE5D-79CF-57D2-D680-BCA3E56014D9}"/>
              </a:ext>
            </a:extLst>
          </p:cNvPr>
          <p:cNvPicPr>
            <a:picLocks noChangeAspect="1"/>
          </p:cNvPicPr>
          <p:nvPr/>
        </p:nvPicPr>
        <p:blipFill rotWithShape="1">
          <a:blip r:embed="rId3"/>
          <a:srcRect l="23825" t="37227" r="22650" b="16999"/>
          <a:stretch/>
        </p:blipFill>
        <p:spPr bwMode="auto">
          <a:xfrm>
            <a:off x="7793666" y="2932007"/>
            <a:ext cx="3899764" cy="1875934"/>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B693C3CF-F21E-BCA8-A1B6-E874FC44C839}"/>
              </a:ext>
            </a:extLst>
          </p:cNvPr>
          <p:cNvPicPr>
            <a:picLocks noChangeAspect="1"/>
          </p:cNvPicPr>
          <p:nvPr/>
        </p:nvPicPr>
        <p:blipFill rotWithShape="1">
          <a:blip r:embed="rId4"/>
          <a:srcRect l="21688" t="26591" r="20727" b="15289"/>
          <a:stretch/>
        </p:blipFill>
        <p:spPr bwMode="auto">
          <a:xfrm>
            <a:off x="8236500" y="4801375"/>
            <a:ext cx="3491400" cy="1982131"/>
          </a:xfrm>
          <a:prstGeom prst="rect">
            <a:avLst/>
          </a:prstGeom>
          <a:ln>
            <a:noFill/>
          </a:ln>
          <a:extLst>
            <a:ext uri="{53640926-AAD7-44D8-BBD7-CCE9431645EC}">
              <a14:shadowObscured xmlns:a14="http://schemas.microsoft.com/office/drawing/2010/main"/>
            </a:ext>
          </a:extLst>
        </p:spPr>
      </p:pic>
      <p:sp>
        <p:nvSpPr>
          <p:cNvPr id="8" name="Footer Placeholder 7">
            <a:extLst>
              <a:ext uri="{FF2B5EF4-FFF2-40B4-BE49-F238E27FC236}">
                <a16:creationId xmlns:a16="http://schemas.microsoft.com/office/drawing/2014/main" id="{76208716-E04C-0D32-0B47-095DB1D4981F}"/>
              </a:ext>
            </a:extLst>
          </p:cNvPr>
          <p:cNvSpPr>
            <a:spLocks noGrp="1"/>
          </p:cNvSpPr>
          <p:nvPr>
            <p:ph type="ftr" sz="quarter" idx="11"/>
          </p:nvPr>
        </p:nvSpPr>
        <p:spPr/>
        <p:txBody>
          <a:bodyPr/>
          <a:lstStyle/>
          <a:p>
            <a:r>
              <a:rPr lang="en-US"/>
              <a:t>Proiect TECH-IT-SE / Fundatia Romtens - CCIA Braila</a:t>
            </a:r>
          </a:p>
        </p:txBody>
      </p:sp>
    </p:spTree>
    <p:extLst>
      <p:ext uri="{BB962C8B-B14F-4D97-AF65-F5344CB8AC3E}">
        <p14:creationId xmlns:p14="http://schemas.microsoft.com/office/powerpoint/2010/main" val="2263974010"/>
      </p:ext>
    </p:extLst>
  </p:cSld>
  <p:clrMapOvr>
    <a:masterClrMapping/>
  </p:clrMapOvr>
  <mc:AlternateContent xmlns:mc="http://schemas.openxmlformats.org/markup-compatibility/2006" xmlns:p14="http://schemas.microsoft.com/office/powerpoint/2010/main">
    <mc:Choice Requires="p14">
      <p:transition spd="slow" p14:dur="1250">
        <p:cover dir="rd"/>
      </p:transition>
    </mc:Choice>
    <mc:Fallback xmlns="">
      <p:transition spd="slow">
        <p:cover dir="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8BFD3-7FE4-A7E6-E9D4-F51A59530E20}"/>
              </a:ext>
            </a:extLst>
          </p:cNvPr>
          <p:cNvSpPr>
            <a:spLocks noGrp="1"/>
          </p:cNvSpPr>
          <p:nvPr>
            <p:ph type="title"/>
          </p:nvPr>
        </p:nvSpPr>
        <p:spPr/>
        <p:txBody>
          <a:bodyPr/>
          <a:lstStyle/>
          <a:p>
            <a:r>
              <a:rPr lang="en-US" dirty="0"/>
              <a:t>CCIA Braila</a:t>
            </a:r>
          </a:p>
        </p:txBody>
      </p:sp>
      <p:sp>
        <p:nvSpPr>
          <p:cNvPr id="3" name="Content Placeholder 2">
            <a:extLst>
              <a:ext uri="{FF2B5EF4-FFF2-40B4-BE49-F238E27FC236}">
                <a16:creationId xmlns:a16="http://schemas.microsoft.com/office/drawing/2014/main" id="{26ECB46F-EE5A-874C-ADC6-71EFA12F565D}"/>
              </a:ext>
            </a:extLst>
          </p:cNvPr>
          <p:cNvSpPr>
            <a:spLocks noGrp="1"/>
          </p:cNvSpPr>
          <p:nvPr>
            <p:ph idx="1"/>
          </p:nvPr>
        </p:nvSpPr>
        <p:spPr>
          <a:xfrm>
            <a:off x="838200" y="1491517"/>
            <a:ext cx="10515600" cy="4645513"/>
          </a:xfrm>
        </p:spPr>
        <p:txBody>
          <a:bodyPr>
            <a:normAutofit fontScale="25000" lnSpcReduction="20000"/>
          </a:bodyPr>
          <a:lstStyle/>
          <a:p>
            <a:pPr algn="l">
              <a:spcAft>
                <a:spcPts val="1200"/>
              </a:spcAft>
            </a:pPr>
            <a:r>
              <a:rPr lang="ro-RO" sz="5600" b="0" i="0" dirty="0">
                <a:solidFill>
                  <a:srgbClr val="000000"/>
                </a:solidFill>
                <a:effectLst/>
              </a:rPr>
              <a:t>Camera de Comerț, Industrie și Agricultură Brăila a fost înfiinţată pe durată nelimitată din iniţiativa comercianţilor și a dobândit personalitate juridică la data intrării în vigoare a Hotărârii de Guvern 799/1990 prin care a fost recunoscută şi este succesoarea de drept și continuatoarea Camerei de Comert și Industrie Brăila, înființată în anul 1864, prin Legea de înființare a Camerelor semnată de domnitorul Al. I. Cuza și desființată prin Decretul-Lege nr. 74 din 1949, publicat în Monitorul Oficial nr. 47 al R.P.R. din 25 februarie 1949.</a:t>
            </a:r>
          </a:p>
          <a:p>
            <a:pPr algn="l">
              <a:spcAft>
                <a:spcPts val="1200"/>
              </a:spcAft>
            </a:pPr>
            <a:r>
              <a:rPr lang="ro-RO" sz="5600" b="0" i="0" dirty="0">
                <a:solidFill>
                  <a:srgbClr val="000000"/>
                </a:solidFill>
                <a:effectLst/>
              </a:rPr>
              <a:t>Camera de Comerț, Industrie și Agricultură Brăila este o organizaţie autonomă, neguvernamentală, de utilitate publică, apolitică, fără scop patrimonial, cu personalitate juridică, creată pentru a reprezenta, apăra şi susţine interesele membrilor săi şi ale comunităţii de afaceri în raport cu autorităţile publice şi cu organismele din țară şi din străinătate (art. 1, L. 39/2011 de modificare și completare a legii Camerelor de Comerț din România).</a:t>
            </a:r>
          </a:p>
          <a:p>
            <a:pPr algn="l">
              <a:spcAft>
                <a:spcPts val="1200"/>
              </a:spcAft>
            </a:pPr>
            <a:r>
              <a:rPr lang="ro-RO" sz="5600" b="0" i="0" dirty="0">
                <a:solidFill>
                  <a:srgbClr val="000000"/>
                </a:solidFill>
                <a:effectLst/>
              </a:rPr>
              <a:t>Calitatea de membru al Camerei este opțională pentru firmele înmatriculate în România.</a:t>
            </a:r>
          </a:p>
          <a:p>
            <a:pPr algn="l">
              <a:spcAft>
                <a:spcPts val="1200"/>
              </a:spcAft>
            </a:pPr>
            <a:r>
              <a:rPr lang="ro-RO" sz="5600" b="0" i="0" dirty="0">
                <a:solidFill>
                  <a:srgbClr val="000000"/>
                </a:solidFill>
                <a:effectLst/>
              </a:rPr>
              <a:t>Având în vedere misiunea asumată și strategia adoptată, CCIA Brăila iși propune ca obiective prioritare: reprezentarea internă și internațională a intereselor membrilor, printr-un lobby eficient și prin implicarea directă în crearea unui mediu de afaceri modern; asigurarea unei game de servicii de înaltă calitate, cu valoare adaugată mare datorită profesionalismului angajaților, precum și îmbunătățirea ofertei de servicii în scopul creșterii competitivității membrilor săi.</a:t>
            </a:r>
          </a:p>
          <a:p>
            <a:pPr algn="l">
              <a:spcAft>
                <a:spcPts val="1200"/>
              </a:spcAft>
            </a:pPr>
            <a:br>
              <a:rPr lang="ro-RO" sz="5600" b="0" i="0" dirty="0">
                <a:solidFill>
                  <a:srgbClr val="000000"/>
                </a:solidFill>
                <a:effectLst/>
              </a:rPr>
            </a:br>
            <a:r>
              <a:rPr lang="ro-RO" sz="5600" b="0" i="0" dirty="0">
                <a:solidFill>
                  <a:srgbClr val="000000"/>
                </a:solidFill>
                <a:effectLst/>
              </a:rPr>
              <a:t>Gama largă a serviciilor pe care CCIA Brăila le oferă membrilor, încearcă să acopere toate aspectele legate de desfășurarea afacerilor într-un context legislativ și economico-social aflat într-o continuă schimbare: consultanță, instruire, informații de afaceri, promovare, stabilirea de contacte, etc. Specializarea serviciilor însoțită de competența profesională a angajaților Camerei constituie garanția soluționării operative a problemelor agenților economici.</a:t>
            </a:r>
          </a:p>
          <a:p>
            <a:pPr algn="l">
              <a:spcAft>
                <a:spcPts val="1200"/>
              </a:spcAft>
            </a:pPr>
            <a:r>
              <a:rPr lang="ro-RO" sz="5600" b="0" i="0" dirty="0">
                <a:solidFill>
                  <a:srgbClr val="000000"/>
                </a:solidFill>
                <a:effectLst/>
              </a:rPr>
              <a:t>Apartenența la organisme similare recunoscute, din țară și străinătate, contactele internaționale dezvoltate, conferă Camerei calitatea de partener de marcă în lansarea și derularea de proiecte de interes local, regional, transfrontalier și internațional.</a:t>
            </a:r>
          </a:p>
          <a:p>
            <a:endParaRPr lang="en-US" dirty="0"/>
          </a:p>
        </p:txBody>
      </p:sp>
      <p:sp>
        <p:nvSpPr>
          <p:cNvPr id="4" name="Footer Placeholder 3">
            <a:extLst>
              <a:ext uri="{FF2B5EF4-FFF2-40B4-BE49-F238E27FC236}">
                <a16:creationId xmlns:a16="http://schemas.microsoft.com/office/drawing/2014/main" id="{140CE599-B2B8-03E5-C0EC-71CC7C66E413}"/>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7C67BCD2-8987-6C00-890D-876739B939B8}"/>
              </a:ext>
            </a:extLst>
          </p:cNvPr>
          <p:cNvSpPr>
            <a:spLocks noGrp="1"/>
          </p:cNvSpPr>
          <p:nvPr>
            <p:ph type="sldNum" sz="quarter" idx="12"/>
          </p:nvPr>
        </p:nvSpPr>
        <p:spPr/>
        <p:txBody>
          <a:bodyPr/>
          <a:lstStyle/>
          <a:p>
            <a:fld id="{A1C70709-DAA9-40D9-963C-2BB90BF2DA8C}" type="slidenum">
              <a:rPr lang="en-US" smtClean="0"/>
              <a:t>12</a:t>
            </a:fld>
            <a:endParaRPr lang="en-US"/>
          </a:p>
        </p:txBody>
      </p:sp>
    </p:spTree>
    <p:extLst>
      <p:ext uri="{BB962C8B-B14F-4D97-AF65-F5344CB8AC3E}">
        <p14:creationId xmlns:p14="http://schemas.microsoft.com/office/powerpoint/2010/main" val="3391864058"/>
      </p:ext>
    </p:extLst>
  </p:cSld>
  <p:clrMapOvr>
    <a:masterClrMapping/>
  </p:clrMapOvr>
  <mc:AlternateContent xmlns:mc="http://schemas.openxmlformats.org/markup-compatibility/2006" xmlns:p14="http://schemas.microsoft.com/office/powerpoint/2010/main">
    <mc:Choice Requires="p14">
      <p:transition spd="slow" p14:dur="1250">
        <p:cover dir="rd"/>
      </p:transition>
    </mc:Choice>
    <mc:Fallback xmlns="">
      <p:transition spd="slow">
        <p:cover dir="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3. </a:t>
            </a:r>
            <a:r>
              <a:rPr lang="it-IT" dirty="0"/>
              <a:t>Oportunitate proiect pentru angajati si pentru companii</a:t>
            </a:r>
            <a:endParaRPr lang="en-GB" dirty="0"/>
          </a:p>
        </p:txBody>
      </p:sp>
      <p:sp>
        <p:nvSpPr>
          <p:cNvPr id="3" name="Subtitle 2">
            <a:extLst>
              <a:ext uri="{FF2B5EF4-FFF2-40B4-BE49-F238E27FC236}">
                <a16:creationId xmlns:a16="http://schemas.microsoft.com/office/drawing/2014/main" id="{2F76520A-E57C-4126-81A8-88014160D400}"/>
              </a:ext>
            </a:extLst>
          </p:cNvPr>
          <p:cNvSpPr>
            <a:spLocks noGrp="1"/>
          </p:cNvSpPr>
          <p:nvPr>
            <p:ph type="subTitle" idx="1"/>
          </p:nvPr>
        </p:nvSpPr>
        <p:spPr/>
        <p:txBody>
          <a:bodyPr/>
          <a:lstStyle/>
          <a:p>
            <a:endParaRPr lang="en-US" dirty="0"/>
          </a:p>
        </p:txBody>
      </p:sp>
      <p:sp>
        <p:nvSpPr>
          <p:cNvPr id="5" name="TextBox 4"/>
          <p:cNvSpPr txBox="1"/>
          <p:nvPr/>
        </p:nvSpPr>
        <p:spPr>
          <a:xfrm>
            <a:off x="838200" y="1666159"/>
            <a:ext cx="10620048"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1800"/>
              </a:spcAft>
              <a:buClrTx/>
              <a:buSzTx/>
              <a:buFontTx/>
              <a:buNone/>
              <a:tabLst/>
              <a:defRPr/>
            </a:pPr>
            <a:endParaRPr kumimoji="0" lang="en-US" sz="24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801445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2E59-7D16-FB94-6FD3-CB77B810CA15}"/>
              </a:ext>
            </a:extLst>
          </p:cNvPr>
          <p:cNvSpPr>
            <a:spLocks noGrp="1"/>
          </p:cNvSpPr>
          <p:nvPr>
            <p:ph type="title"/>
          </p:nvPr>
        </p:nvSpPr>
        <p:spPr/>
        <p:txBody>
          <a:bodyPr/>
          <a:lstStyle/>
          <a:p>
            <a:r>
              <a:rPr lang="en-US" dirty="0" err="1"/>
              <a:t>Beneficii</a:t>
            </a:r>
            <a:r>
              <a:rPr lang="en-US" dirty="0"/>
              <a:t> </a:t>
            </a:r>
            <a:r>
              <a:rPr lang="en-US" dirty="0" err="1"/>
              <a:t>pentru</a:t>
            </a:r>
            <a:r>
              <a:rPr lang="en-US" dirty="0"/>
              <a:t> </a:t>
            </a:r>
            <a:r>
              <a:rPr lang="en-US" dirty="0" err="1"/>
              <a:t>viitorii</a:t>
            </a:r>
            <a:r>
              <a:rPr lang="en-US" dirty="0"/>
              <a:t> </a:t>
            </a:r>
            <a:r>
              <a:rPr lang="en-US" u="sng" dirty="0" err="1"/>
              <a:t>cursanti</a:t>
            </a:r>
            <a:r>
              <a:rPr lang="en-US" dirty="0"/>
              <a:t> </a:t>
            </a:r>
          </a:p>
        </p:txBody>
      </p:sp>
      <p:sp>
        <p:nvSpPr>
          <p:cNvPr id="3" name="Content Placeholder 2">
            <a:extLst>
              <a:ext uri="{FF2B5EF4-FFF2-40B4-BE49-F238E27FC236}">
                <a16:creationId xmlns:a16="http://schemas.microsoft.com/office/drawing/2014/main" id="{21820CAE-809B-0B55-5CC0-FECDC3855B53}"/>
              </a:ext>
            </a:extLst>
          </p:cNvPr>
          <p:cNvSpPr>
            <a:spLocks noGrp="1"/>
          </p:cNvSpPr>
          <p:nvPr>
            <p:ph idx="1"/>
          </p:nvPr>
        </p:nvSpPr>
        <p:spPr/>
        <p:txBody>
          <a:bodyPr>
            <a:normAutofit fontScale="92500" lnSpcReduction="10000"/>
          </a:bodyPr>
          <a:lstStyle/>
          <a:p>
            <a:pPr marL="542925" indent="-542925">
              <a:buFont typeface="+mj-lt"/>
              <a:buAutoNum type="arabicPeriod"/>
            </a:pPr>
            <a:r>
              <a:rPr lang="en-US" dirty="0" err="1"/>
              <a:t>Obtinerea</a:t>
            </a:r>
            <a:r>
              <a:rPr lang="en-US" dirty="0"/>
              <a:t> </a:t>
            </a:r>
            <a:r>
              <a:rPr lang="en-US" dirty="0" err="1"/>
              <a:t>unei</a:t>
            </a:r>
            <a:r>
              <a:rPr lang="en-US" dirty="0"/>
              <a:t> </a:t>
            </a:r>
            <a:r>
              <a:rPr lang="en-US" u="sng" dirty="0" err="1"/>
              <a:t>calificari</a:t>
            </a:r>
            <a:r>
              <a:rPr lang="en-US" u="sng" dirty="0"/>
              <a:t> ANC </a:t>
            </a:r>
            <a:r>
              <a:rPr lang="en-US" dirty="0"/>
              <a:t>(</a:t>
            </a:r>
            <a:r>
              <a:rPr lang="en-US" dirty="0" err="1"/>
              <a:t>pentru</a:t>
            </a:r>
            <a:r>
              <a:rPr lang="en-US" dirty="0"/>
              <a:t> </a:t>
            </a:r>
            <a:r>
              <a:rPr lang="en-US" dirty="0" err="1"/>
              <a:t>cursurile</a:t>
            </a:r>
            <a:r>
              <a:rPr lang="en-US" dirty="0"/>
              <a:t> de </a:t>
            </a:r>
            <a:r>
              <a:rPr lang="en-US" dirty="0" err="1"/>
              <a:t>initiere</a:t>
            </a:r>
            <a:r>
              <a:rPr lang="en-US" dirty="0"/>
              <a:t>, </a:t>
            </a:r>
            <a:r>
              <a:rPr lang="en-US" dirty="0" err="1"/>
              <a:t>perfectionare</a:t>
            </a:r>
            <a:r>
              <a:rPr lang="en-US" dirty="0"/>
              <a:t>, </a:t>
            </a:r>
            <a:r>
              <a:rPr lang="en-US" dirty="0" err="1"/>
              <a:t>specializare</a:t>
            </a:r>
            <a:r>
              <a:rPr lang="en-US" dirty="0"/>
              <a:t> </a:t>
            </a:r>
            <a:r>
              <a:rPr lang="en-US" dirty="0" err="1"/>
              <a:t>si</a:t>
            </a:r>
            <a:r>
              <a:rPr lang="en-US" dirty="0"/>
              <a:t> </a:t>
            </a:r>
            <a:r>
              <a:rPr lang="en-US" dirty="0" err="1"/>
              <a:t>calificare</a:t>
            </a:r>
            <a:r>
              <a:rPr lang="en-US" dirty="0"/>
              <a:t> </a:t>
            </a:r>
            <a:r>
              <a:rPr lang="en-US" dirty="0" err="1"/>
              <a:t>acreditate</a:t>
            </a:r>
            <a:r>
              <a:rPr lang="en-US" dirty="0"/>
              <a:t> ANC) / </a:t>
            </a:r>
            <a:r>
              <a:rPr lang="en-US" dirty="0" err="1"/>
              <a:t>Obtinerea</a:t>
            </a:r>
            <a:r>
              <a:rPr lang="en-US" dirty="0"/>
              <a:t> </a:t>
            </a:r>
            <a:r>
              <a:rPr lang="en-US" dirty="0" err="1"/>
              <a:t>unei</a:t>
            </a:r>
            <a:r>
              <a:rPr lang="en-US" dirty="0"/>
              <a:t> </a:t>
            </a:r>
            <a:r>
              <a:rPr lang="en-US" dirty="0" err="1"/>
              <a:t>acreditari</a:t>
            </a:r>
            <a:r>
              <a:rPr lang="en-US" dirty="0"/>
              <a:t> </a:t>
            </a:r>
            <a:r>
              <a:rPr lang="en-US" dirty="0" err="1"/>
              <a:t>pentru</a:t>
            </a:r>
            <a:r>
              <a:rPr lang="en-US" dirty="0"/>
              <a:t> </a:t>
            </a:r>
            <a:r>
              <a:rPr lang="en-US" dirty="0" err="1"/>
              <a:t>cursurile</a:t>
            </a:r>
            <a:r>
              <a:rPr lang="en-US" dirty="0"/>
              <a:t> </a:t>
            </a:r>
            <a:r>
              <a:rPr lang="en-US" dirty="0" err="1"/>
              <a:t>acreditate</a:t>
            </a:r>
            <a:r>
              <a:rPr lang="en-US" dirty="0"/>
              <a:t> de </a:t>
            </a:r>
            <a:r>
              <a:rPr lang="en-US" dirty="0" err="1"/>
              <a:t>catre</a:t>
            </a:r>
            <a:r>
              <a:rPr lang="en-US" dirty="0"/>
              <a:t> </a:t>
            </a:r>
            <a:r>
              <a:rPr lang="en-US" dirty="0" err="1"/>
              <a:t>partenerii</a:t>
            </a:r>
            <a:r>
              <a:rPr lang="en-US" dirty="0"/>
              <a:t> din </a:t>
            </a:r>
            <a:r>
              <a:rPr lang="en-US" dirty="0" err="1"/>
              <a:t>proiect</a:t>
            </a:r>
            <a:r>
              <a:rPr lang="en-US" dirty="0"/>
              <a:t> (</a:t>
            </a:r>
            <a:r>
              <a:rPr lang="en-US" dirty="0" err="1"/>
              <a:t>cursurile</a:t>
            </a:r>
            <a:r>
              <a:rPr lang="en-US" dirty="0"/>
              <a:t> IT de </a:t>
            </a:r>
            <a:r>
              <a:rPr lang="en-US" dirty="0" err="1"/>
              <a:t>nivel</a:t>
            </a:r>
            <a:r>
              <a:rPr lang="en-US" dirty="0"/>
              <a:t> </a:t>
            </a:r>
            <a:r>
              <a:rPr lang="en-US" dirty="0" err="1"/>
              <a:t>avansat</a:t>
            </a:r>
            <a:r>
              <a:rPr lang="en-US" dirty="0"/>
              <a:t>).</a:t>
            </a:r>
          </a:p>
          <a:p>
            <a:pPr marL="542925" indent="-542925">
              <a:buFont typeface="+mj-lt"/>
              <a:buAutoNum type="arabicPeriod"/>
            </a:pPr>
            <a:r>
              <a:rPr lang="en-US" dirty="0" err="1"/>
              <a:t>Acordrea</a:t>
            </a:r>
            <a:r>
              <a:rPr lang="en-US" dirty="0"/>
              <a:t> </a:t>
            </a:r>
            <a:r>
              <a:rPr lang="en-US" dirty="0" err="1"/>
              <a:t>unei</a:t>
            </a:r>
            <a:r>
              <a:rPr lang="en-US" dirty="0"/>
              <a:t> </a:t>
            </a:r>
            <a:r>
              <a:rPr lang="en-US" u="sng" dirty="0" err="1"/>
              <a:t>subventii</a:t>
            </a:r>
            <a:r>
              <a:rPr lang="en-US" u="sng" dirty="0"/>
              <a:t> </a:t>
            </a:r>
            <a:r>
              <a:rPr lang="en-US" u="sng" dirty="0" err="1"/>
              <a:t>pentru</a:t>
            </a:r>
            <a:r>
              <a:rPr lang="en-US" u="sng" dirty="0"/>
              <a:t> </a:t>
            </a:r>
            <a:r>
              <a:rPr lang="en-US" u="sng" dirty="0" err="1"/>
              <a:t>fiecare</a:t>
            </a:r>
            <a:r>
              <a:rPr lang="en-US" u="sng" dirty="0"/>
              <a:t> </a:t>
            </a:r>
            <a:r>
              <a:rPr lang="en-US" u="sng" dirty="0" err="1"/>
              <a:t>cursant</a:t>
            </a:r>
            <a:r>
              <a:rPr lang="en-US" dirty="0"/>
              <a:t> al </a:t>
            </a:r>
            <a:r>
              <a:rPr lang="en-US" dirty="0" err="1"/>
              <a:t>carei</a:t>
            </a:r>
            <a:r>
              <a:rPr lang="en-US" dirty="0"/>
              <a:t> </a:t>
            </a:r>
            <a:r>
              <a:rPr lang="en-US" dirty="0" err="1"/>
              <a:t>cuantum</a:t>
            </a:r>
            <a:r>
              <a:rPr lang="en-US" dirty="0"/>
              <a:t> </a:t>
            </a:r>
            <a:r>
              <a:rPr lang="en-US" dirty="0" err="1"/>
              <a:t>depinde</a:t>
            </a:r>
            <a:r>
              <a:rPr lang="en-US" dirty="0"/>
              <a:t> de </a:t>
            </a:r>
            <a:r>
              <a:rPr lang="en-US" dirty="0" err="1"/>
              <a:t>durata</a:t>
            </a:r>
            <a:r>
              <a:rPr lang="en-US" dirty="0"/>
              <a:t> </a:t>
            </a:r>
            <a:r>
              <a:rPr lang="en-US" dirty="0" err="1"/>
              <a:t>cursului</a:t>
            </a:r>
            <a:r>
              <a:rPr lang="en-US" dirty="0"/>
              <a:t> (</a:t>
            </a:r>
            <a:r>
              <a:rPr lang="en-US" dirty="0" err="1"/>
              <a:t>tariful</a:t>
            </a:r>
            <a:r>
              <a:rPr lang="en-US" dirty="0"/>
              <a:t> </a:t>
            </a:r>
            <a:r>
              <a:rPr lang="en-US" dirty="0" err="1"/>
              <a:t>este</a:t>
            </a:r>
            <a:r>
              <a:rPr lang="en-US" dirty="0"/>
              <a:t> de 5 lei / </a:t>
            </a:r>
            <a:r>
              <a:rPr lang="en-US" dirty="0" err="1"/>
              <a:t>ora</a:t>
            </a:r>
            <a:r>
              <a:rPr lang="en-US" dirty="0"/>
              <a:t> de curs; la un curs de </a:t>
            </a:r>
            <a:r>
              <a:rPr lang="en-US" dirty="0" err="1"/>
              <a:t>nivel</a:t>
            </a:r>
            <a:r>
              <a:rPr lang="en-US" dirty="0"/>
              <a:t> 2 de 360 de ore, </a:t>
            </a:r>
            <a:r>
              <a:rPr lang="en-US" dirty="0" err="1"/>
              <a:t>subventia</a:t>
            </a:r>
            <a:r>
              <a:rPr lang="en-US" dirty="0"/>
              <a:t> </a:t>
            </a:r>
            <a:r>
              <a:rPr lang="en-US" dirty="0" err="1"/>
              <a:t>va</a:t>
            </a:r>
            <a:r>
              <a:rPr lang="en-US" dirty="0"/>
              <a:t> fi de 1.800 lei). </a:t>
            </a:r>
          </a:p>
          <a:p>
            <a:pPr marL="542925" indent="-542925">
              <a:buFont typeface="+mj-lt"/>
              <a:buAutoNum type="arabicPeriod"/>
            </a:pPr>
            <a:r>
              <a:rPr lang="en-US" u="sng" dirty="0" err="1"/>
              <a:t>Servicii</a:t>
            </a:r>
            <a:r>
              <a:rPr lang="en-US" u="sng" dirty="0"/>
              <a:t> de catering pe </a:t>
            </a:r>
            <a:r>
              <a:rPr lang="en-US" u="sng" dirty="0" err="1"/>
              <a:t>durata</a:t>
            </a:r>
            <a:r>
              <a:rPr lang="en-US" u="sng" dirty="0"/>
              <a:t> </a:t>
            </a:r>
            <a:r>
              <a:rPr lang="en-US" u="sng" dirty="0" err="1"/>
              <a:t>cursului</a:t>
            </a:r>
            <a:r>
              <a:rPr lang="en-US" u="sng" dirty="0"/>
              <a:t> </a:t>
            </a:r>
            <a:r>
              <a:rPr lang="en-US" dirty="0"/>
              <a:t>(ex. la un curs de </a:t>
            </a:r>
            <a:r>
              <a:rPr lang="en-US" dirty="0" err="1"/>
              <a:t>nivel</a:t>
            </a:r>
            <a:r>
              <a:rPr lang="en-US" dirty="0"/>
              <a:t> 2 de 360 de ore, </a:t>
            </a:r>
            <a:r>
              <a:rPr lang="en-US" dirty="0" err="1"/>
              <a:t>durata</a:t>
            </a:r>
            <a:r>
              <a:rPr lang="en-US" dirty="0"/>
              <a:t> </a:t>
            </a:r>
            <a:r>
              <a:rPr lang="en-US" dirty="0" err="1"/>
              <a:t>este</a:t>
            </a:r>
            <a:r>
              <a:rPr lang="en-US" dirty="0"/>
              <a:t> de 45 de </a:t>
            </a:r>
            <a:r>
              <a:rPr lang="en-US" dirty="0" err="1"/>
              <a:t>zile</a:t>
            </a:r>
            <a:r>
              <a:rPr lang="en-US" dirty="0"/>
              <a:t>, </a:t>
            </a:r>
            <a:r>
              <a:rPr lang="en-US" dirty="0" err="1"/>
              <a:t>pentru</a:t>
            </a:r>
            <a:r>
              <a:rPr lang="en-US" dirty="0"/>
              <a:t> care pot </a:t>
            </a:r>
            <a:r>
              <a:rPr lang="en-US" dirty="0" err="1"/>
              <a:t>primi</a:t>
            </a:r>
            <a:r>
              <a:rPr lang="en-US" dirty="0"/>
              <a:t> masa </a:t>
            </a:r>
            <a:r>
              <a:rPr lang="en-US" dirty="0" err="1"/>
              <a:t>calda</a:t>
            </a:r>
            <a:r>
              <a:rPr lang="en-US" dirty="0"/>
              <a:t>).</a:t>
            </a:r>
          </a:p>
          <a:p>
            <a:pPr marL="0" indent="0">
              <a:buNone/>
            </a:pPr>
            <a:r>
              <a:rPr lang="en-US" dirty="0"/>
              <a:t>REGULA: Un (1) </a:t>
            </a:r>
            <a:r>
              <a:rPr lang="en-US" dirty="0" err="1"/>
              <a:t>angajat</a:t>
            </a:r>
            <a:r>
              <a:rPr lang="en-US" dirty="0"/>
              <a:t> </a:t>
            </a:r>
            <a:r>
              <a:rPr lang="en-US" dirty="0" err="1"/>
              <a:t>poate</a:t>
            </a:r>
            <a:r>
              <a:rPr lang="en-US" dirty="0"/>
              <a:t> </a:t>
            </a:r>
            <a:r>
              <a:rPr lang="en-US" dirty="0" err="1"/>
              <a:t>participa</a:t>
            </a:r>
            <a:r>
              <a:rPr lang="en-US" dirty="0"/>
              <a:t> la un (1) </a:t>
            </a:r>
            <a:r>
              <a:rPr lang="en-US" dirty="0" err="1"/>
              <a:t>singur</a:t>
            </a:r>
            <a:r>
              <a:rPr lang="en-US" dirty="0"/>
              <a:t> Curs in </a:t>
            </a:r>
            <a:r>
              <a:rPr lang="en-US" dirty="0" err="1"/>
              <a:t>cadrul</a:t>
            </a:r>
            <a:r>
              <a:rPr lang="en-US" dirty="0"/>
              <a:t> </a:t>
            </a:r>
            <a:r>
              <a:rPr lang="en-US" dirty="0" err="1"/>
              <a:t>proiectului</a:t>
            </a:r>
            <a:endParaRPr lang="en-US" dirty="0"/>
          </a:p>
          <a:p>
            <a:endParaRPr lang="en-US" dirty="0"/>
          </a:p>
        </p:txBody>
      </p:sp>
      <p:sp>
        <p:nvSpPr>
          <p:cNvPr id="4" name="Footer Placeholder 3">
            <a:extLst>
              <a:ext uri="{FF2B5EF4-FFF2-40B4-BE49-F238E27FC236}">
                <a16:creationId xmlns:a16="http://schemas.microsoft.com/office/drawing/2014/main" id="{E69D2945-5E50-B78B-2478-44BC362F6586}"/>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D915A457-EAA6-AE89-1A63-87FADF9E02FB}"/>
              </a:ext>
            </a:extLst>
          </p:cNvPr>
          <p:cNvSpPr>
            <a:spLocks noGrp="1"/>
          </p:cNvSpPr>
          <p:nvPr>
            <p:ph type="sldNum" sz="quarter" idx="12"/>
          </p:nvPr>
        </p:nvSpPr>
        <p:spPr/>
        <p:txBody>
          <a:bodyPr/>
          <a:lstStyle/>
          <a:p>
            <a:fld id="{A1C70709-DAA9-40D9-963C-2BB90BF2DA8C}" type="slidenum">
              <a:rPr lang="en-US" smtClean="0"/>
              <a:t>14</a:t>
            </a:fld>
            <a:endParaRPr lang="en-US"/>
          </a:p>
        </p:txBody>
      </p:sp>
    </p:spTree>
    <p:extLst>
      <p:ext uri="{BB962C8B-B14F-4D97-AF65-F5344CB8AC3E}">
        <p14:creationId xmlns:p14="http://schemas.microsoft.com/office/powerpoint/2010/main" val="2403257370"/>
      </p:ext>
    </p:extLst>
  </p:cSld>
  <p:clrMapOvr>
    <a:masterClrMapping/>
  </p:clrMapOvr>
  <mc:AlternateContent xmlns:mc="http://schemas.openxmlformats.org/markup-compatibility/2006" xmlns:p14="http://schemas.microsoft.com/office/powerpoint/2010/main">
    <mc:Choice Requires="p14">
      <p:transition spd="slow" p14:dur="1250">
        <p:cover dir="ld"/>
      </p:transition>
    </mc:Choice>
    <mc:Fallback xmlns="">
      <p:transition spd="slow">
        <p:cover dir="l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2E59-7D16-FB94-6FD3-CB77B810CA15}"/>
              </a:ext>
            </a:extLst>
          </p:cNvPr>
          <p:cNvSpPr>
            <a:spLocks noGrp="1"/>
          </p:cNvSpPr>
          <p:nvPr>
            <p:ph type="title"/>
          </p:nvPr>
        </p:nvSpPr>
        <p:spPr/>
        <p:txBody>
          <a:bodyPr/>
          <a:lstStyle/>
          <a:p>
            <a:r>
              <a:rPr lang="en-US" dirty="0" err="1"/>
              <a:t>Beneficii</a:t>
            </a:r>
            <a:r>
              <a:rPr lang="en-US" dirty="0"/>
              <a:t> </a:t>
            </a:r>
            <a:r>
              <a:rPr lang="en-US" dirty="0" err="1"/>
              <a:t>pentru</a:t>
            </a:r>
            <a:r>
              <a:rPr lang="en-US" dirty="0"/>
              <a:t> </a:t>
            </a:r>
            <a:r>
              <a:rPr lang="en-US" b="1" u="sng" dirty="0" err="1"/>
              <a:t>companii</a:t>
            </a:r>
            <a:endParaRPr lang="en-US" b="1" u="sng" dirty="0"/>
          </a:p>
        </p:txBody>
      </p:sp>
      <p:sp>
        <p:nvSpPr>
          <p:cNvPr id="3" name="Content Placeholder 2">
            <a:extLst>
              <a:ext uri="{FF2B5EF4-FFF2-40B4-BE49-F238E27FC236}">
                <a16:creationId xmlns:a16="http://schemas.microsoft.com/office/drawing/2014/main" id="{21820CAE-809B-0B55-5CC0-FECDC3855B53}"/>
              </a:ext>
            </a:extLst>
          </p:cNvPr>
          <p:cNvSpPr>
            <a:spLocks noGrp="1"/>
          </p:cNvSpPr>
          <p:nvPr>
            <p:ph idx="1"/>
          </p:nvPr>
        </p:nvSpPr>
        <p:spPr/>
        <p:txBody>
          <a:bodyPr/>
          <a:lstStyle/>
          <a:p>
            <a:pPr marL="542925" indent="-542925">
              <a:buFont typeface="+mj-lt"/>
              <a:buAutoNum type="arabicPeriod"/>
            </a:pPr>
            <a:r>
              <a:rPr lang="en-US" u="sng" dirty="0" err="1"/>
              <a:t>Calificarea</a:t>
            </a:r>
            <a:r>
              <a:rPr lang="en-US" u="sng" dirty="0"/>
              <a:t> </a:t>
            </a:r>
            <a:r>
              <a:rPr lang="en-US" u="sng" dirty="0" err="1"/>
              <a:t>angajatilor</a:t>
            </a:r>
            <a:r>
              <a:rPr lang="en-US" dirty="0"/>
              <a:t> </a:t>
            </a:r>
            <a:r>
              <a:rPr lang="en-US" dirty="0" err="1"/>
              <a:t>necesara</a:t>
            </a:r>
            <a:r>
              <a:rPr lang="en-US" dirty="0"/>
              <a:t> </a:t>
            </a:r>
            <a:r>
              <a:rPr lang="en-US" dirty="0" err="1"/>
              <a:t>pentru</a:t>
            </a:r>
            <a:r>
              <a:rPr lang="en-US" dirty="0"/>
              <a:t>:</a:t>
            </a:r>
            <a:br>
              <a:rPr lang="en-US" dirty="0"/>
            </a:br>
            <a:r>
              <a:rPr lang="en-US" dirty="0"/>
              <a:t>-</a:t>
            </a:r>
            <a:r>
              <a:rPr lang="en-US" dirty="0" err="1"/>
              <a:t>Operatiunile</a:t>
            </a:r>
            <a:r>
              <a:rPr lang="en-US" dirty="0"/>
              <a:t> </a:t>
            </a:r>
            <a:r>
              <a:rPr lang="en-US" dirty="0" err="1"/>
              <a:t>curente</a:t>
            </a:r>
            <a:r>
              <a:rPr lang="en-US" dirty="0"/>
              <a:t>;</a:t>
            </a:r>
            <a:br>
              <a:rPr lang="en-US" dirty="0"/>
            </a:br>
            <a:r>
              <a:rPr lang="en-US" dirty="0"/>
              <a:t>-</a:t>
            </a:r>
            <a:r>
              <a:rPr lang="en-US" b="1" dirty="0" err="1">
                <a:solidFill>
                  <a:srgbClr val="FF0000"/>
                </a:solidFill>
              </a:rPr>
              <a:t>Facilitarea</a:t>
            </a:r>
            <a:r>
              <a:rPr lang="en-US" b="1" dirty="0">
                <a:solidFill>
                  <a:srgbClr val="FF0000"/>
                </a:solidFill>
              </a:rPr>
              <a:t> </a:t>
            </a:r>
            <a:r>
              <a:rPr lang="en-US" b="1" dirty="0" err="1">
                <a:solidFill>
                  <a:srgbClr val="FF0000"/>
                </a:solidFill>
              </a:rPr>
              <a:t>introducerii</a:t>
            </a:r>
            <a:r>
              <a:rPr lang="en-US" b="1" dirty="0">
                <a:solidFill>
                  <a:srgbClr val="FF0000"/>
                </a:solidFill>
              </a:rPr>
              <a:t> </a:t>
            </a:r>
            <a:r>
              <a:rPr lang="en-US" b="1" dirty="0" err="1">
                <a:solidFill>
                  <a:srgbClr val="FF0000"/>
                </a:solidFill>
              </a:rPr>
              <a:t>unor</a:t>
            </a:r>
            <a:r>
              <a:rPr lang="en-US" b="1" dirty="0">
                <a:solidFill>
                  <a:srgbClr val="FF0000"/>
                </a:solidFill>
              </a:rPr>
              <a:t> </a:t>
            </a:r>
            <a:r>
              <a:rPr lang="en-US" b="1" dirty="0" err="1">
                <a:solidFill>
                  <a:srgbClr val="FF0000"/>
                </a:solidFill>
              </a:rPr>
              <a:t>noi</a:t>
            </a:r>
            <a:r>
              <a:rPr lang="en-US" b="1" dirty="0">
                <a:solidFill>
                  <a:srgbClr val="FF0000"/>
                </a:solidFill>
              </a:rPr>
              <a:t> </a:t>
            </a:r>
            <a:r>
              <a:rPr lang="en-US" b="1" dirty="0" err="1">
                <a:solidFill>
                  <a:srgbClr val="FF0000"/>
                </a:solidFill>
              </a:rPr>
              <a:t>tehnologii</a:t>
            </a:r>
            <a:r>
              <a:rPr lang="en-US" b="1" dirty="0">
                <a:solidFill>
                  <a:srgbClr val="FF0000"/>
                </a:solidFill>
              </a:rPr>
              <a:t> </a:t>
            </a:r>
            <a:r>
              <a:rPr lang="en-US" dirty="0"/>
              <a:t>/ </a:t>
            </a:r>
            <a:r>
              <a:rPr lang="en-US" dirty="0" err="1"/>
              <a:t>folosirea</a:t>
            </a:r>
            <a:r>
              <a:rPr lang="en-US" dirty="0"/>
              <a:t> </a:t>
            </a:r>
            <a:r>
              <a:rPr lang="en-US" dirty="0" err="1"/>
              <a:t>unor</a:t>
            </a:r>
            <a:r>
              <a:rPr lang="en-US" dirty="0"/>
              <a:t> </a:t>
            </a:r>
            <a:r>
              <a:rPr lang="en-US" dirty="0" err="1"/>
              <a:t>noi</a:t>
            </a:r>
            <a:r>
              <a:rPr lang="en-US" dirty="0"/>
              <a:t> </a:t>
            </a:r>
            <a:r>
              <a:rPr lang="en-US" dirty="0" err="1"/>
              <a:t>echipamente</a:t>
            </a:r>
            <a:r>
              <a:rPr lang="en-US" dirty="0"/>
              <a:t> de </a:t>
            </a:r>
            <a:r>
              <a:rPr lang="en-US" dirty="0" err="1"/>
              <a:t>lucru</a:t>
            </a:r>
            <a:r>
              <a:rPr lang="en-US" dirty="0"/>
              <a:t> (</a:t>
            </a:r>
            <a:r>
              <a:rPr lang="en-US" dirty="0" err="1"/>
              <a:t>necesare</a:t>
            </a:r>
            <a:r>
              <a:rPr lang="en-US" dirty="0"/>
              <a:t> </a:t>
            </a:r>
            <a:r>
              <a:rPr lang="en-US" dirty="0" err="1"/>
              <a:t>pentru</a:t>
            </a:r>
            <a:r>
              <a:rPr lang="en-US" dirty="0"/>
              <a:t> </a:t>
            </a:r>
            <a:r>
              <a:rPr lang="en-US" dirty="0" err="1"/>
              <a:t>introducerea</a:t>
            </a:r>
            <a:r>
              <a:rPr lang="en-US" dirty="0"/>
              <a:t> </a:t>
            </a:r>
            <a:r>
              <a:rPr lang="en-US" dirty="0" err="1"/>
              <a:t>noilor</a:t>
            </a:r>
            <a:r>
              <a:rPr lang="en-US" dirty="0"/>
              <a:t> </a:t>
            </a:r>
            <a:r>
              <a:rPr lang="en-US" dirty="0" err="1"/>
              <a:t>tehnologii</a:t>
            </a:r>
            <a:r>
              <a:rPr lang="en-US" dirty="0"/>
              <a:t>).</a:t>
            </a:r>
          </a:p>
          <a:p>
            <a:pPr marL="542925" indent="-542925">
              <a:buFont typeface="+mj-lt"/>
              <a:buAutoNum type="arabicPeriod"/>
            </a:pPr>
            <a:r>
              <a:rPr lang="en-US" dirty="0" err="1"/>
              <a:t>Posibilitatea</a:t>
            </a:r>
            <a:r>
              <a:rPr lang="en-US" dirty="0"/>
              <a:t> </a:t>
            </a:r>
            <a:r>
              <a:rPr lang="en-US" dirty="0" err="1"/>
              <a:t>implicarii</a:t>
            </a:r>
            <a:r>
              <a:rPr lang="en-US" dirty="0"/>
              <a:t> de personal intern </a:t>
            </a:r>
            <a:r>
              <a:rPr lang="en-US" dirty="0" err="1"/>
              <a:t>specializat</a:t>
            </a:r>
            <a:r>
              <a:rPr lang="en-US" dirty="0"/>
              <a:t> cu </a:t>
            </a:r>
            <a:r>
              <a:rPr lang="en-US" dirty="0" err="1"/>
              <a:t>rol</a:t>
            </a:r>
            <a:r>
              <a:rPr lang="en-US" dirty="0"/>
              <a:t> de </a:t>
            </a:r>
            <a:r>
              <a:rPr lang="en-US" u="sng" dirty="0" err="1"/>
              <a:t>lectori</a:t>
            </a:r>
            <a:r>
              <a:rPr lang="en-US" u="sng" dirty="0"/>
              <a:t>/</a:t>
            </a:r>
            <a:r>
              <a:rPr lang="en-US" u="sng" dirty="0" err="1"/>
              <a:t>formatori</a:t>
            </a:r>
            <a:r>
              <a:rPr lang="en-US" u="sng" dirty="0"/>
              <a:t> </a:t>
            </a:r>
            <a:r>
              <a:rPr lang="en-US" dirty="0"/>
              <a:t>la </a:t>
            </a:r>
            <a:r>
              <a:rPr lang="en-US" dirty="0" err="1"/>
              <a:t>cursurile</a:t>
            </a:r>
            <a:r>
              <a:rPr lang="en-US" dirty="0"/>
              <a:t> de </a:t>
            </a:r>
            <a:r>
              <a:rPr lang="en-US" dirty="0" err="1"/>
              <a:t>calificare</a:t>
            </a:r>
            <a:r>
              <a:rPr lang="en-US" dirty="0"/>
              <a:t> </a:t>
            </a:r>
            <a:r>
              <a:rPr lang="en-US" dirty="0" err="1"/>
              <a:t>stabilite</a:t>
            </a:r>
            <a:r>
              <a:rPr lang="en-US" dirty="0"/>
              <a:t>, </a:t>
            </a:r>
            <a:r>
              <a:rPr lang="en-US" dirty="0" err="1"/>
              <a:t>persoane</a:t>
            </a:r>
            <a:r>
              <a:rPr lang="en-US" dirty="0"/>
              <a:t> care </a:t>
            </a:r>
            <a:r>
              <a:rPr lang="en-US" dirty="0" err="1"/>
              <a:t>vor</a:t>
            </a:r>
            <a:r>
              <a:rPr lang="en-US" dirty="0"/>
              <a:t> fi remunerate in </a:t>
            </a:r>
            <a:r>
              <a:rPr lang="en-US" dirty="0" err="1"/>
              <a:t>cadrul</a:t>
            </a:r>
            <a:r>
              <a:rPr lang="en-US" dirty="0"/>
              <a:t> </a:t>
            </a:r>
            <a:r>
              <a:rPr lang="en-US" dirty="0" err="1"/>
              <a:t>proiectului</a:t>
            </a:r>
            <a:r>
              <a:rPr lang="en-US" dirty="0"/>
              <a:t>.</a:t>
            </a:r>
          </a:p>
          <a:p>
            <a:pPr marL="542925" indent="-542925">
              <a:buFont typeface="+mj-lt"/>
              <a:buAutoNum type="arabicPeriod"/>
            </a:pPr>
            <a:r>
              <a:rPr lang="en-US" dirty="0" err="1"/>
              <a:t>Posibilitatea</a:t>
            </a:r>
            <a:r>
              <a:rPr lang="en-US" dirty="0"/>
              <a:t> </a:t>
            </a:r>
            <a:r>
              <a:rPr lang="en-US" dirty="0" err="1"/>
              <a:t>realizarii</a:t>
            </a:r>
            <a:r>
              <a:rPr lang="en-US" dirty="0"/>
              <a:t> de </a:t>
            </a:r>
            <a:r>
              <a:rPr lang="en-US" u="sng" dirty="0" err="1"/>
              <a:t>schimburi</a:t>
            </a:r>
            <a:r>
              <a:rPr lang="en-US" u="sng" dirty="0"/>
              <a:t> de </a:t>
            </a:r>
            <a:r>
              <a:rPr lang="en-US" u="sng" dirty="0" err="1"/>
              <a:t>bune</a:t>
            </a:r>
            <a:r>
              <a:rPr lang="en-US" u="sng" dirty="0"/>
              <a:t> </a:t>
            </a:r>
            <a:r>
              <a:rPr lang="en-US" u="sng" dirty="0" err="1"/>
              <a:t>practici</a:t>
            </a:r>
            <a:r>
              <a:rPr lang="en-US" u="sng" dirty="0"/>
              <a:t> (</a:t>
            </a:r>
            <a:r>
              <a:rPr lang="en-US" u="sng" dirty="0" err="1"/>
              <a:t>vizite</a:t>
            </a:r>
            <a:r>
              <a:rPr lang="en-US" u="sng" dirty="0"/>
              <a:t>) </a:t>
            </a:r>
            <a:r>
              <a:rPr lang="en-US" dirty="0"/>
              <a:t>cu </a:t>
            </a:r>
            <a:r>
              <a:rPr lang="en-US" dirty="0" err="1"/>
              <a:t>alte</a:t>
            </a:r>
            <a:r>
              <a:rPr lang="en-US" dirty="0"/>
              <a:t> </a:t>
            </a:r>
            <a:r>
              <a:rPr lang="en-US" dirty="0" err="1"/>
              <a:t>companii</a:t>
            </a:r>
            <a:r>
              <a:rPr lang="en-US" dirty="0"/>
              <a:t> din </a:t>
            </a:r>
            <a:r>
              <a:rPr lang="en-US" dirty="0" err="1"/>
              <a:t>sectoarele</a:t>
            </a:r>
            <a:r>
              <a:rPr lang="en-US" dirty="0"/>
              <a:t> </a:t>
            </a:r>
            <a:r>
              <a:rPr lang="en-US" dirty="0" err="1"/>
              <a:t>economice</a:t>
            </a:r>
            <a:r>
              <a:rPr lang="en-US" dirty="0"/>
              <a:t> respective.</a:t>
            </a:r>
          </a:p>
        </p:txBody>
      </p:sp>
      <p:sp>
        <p:nvSpPr>
          <p:cNvPr id="4" name="Footer Placeholder 3">
            <a:extLst>
              <a:ext uri="{FF2B5EF4-FFF2-40B4-BE49-F238E27FC236}">
                <a16:creationId xmlns:a16="http://schemas.microsoft.com/office/drawing/2014/main" id="{FA512FB7-7616-01F9-A69D-9CA63D1EBB72}"/>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7A99BC4A-5803-A9FE-AAAC-CE655EF4473A}"/>
              </a:ext>
            </a:extLst>
          </p:cNvPr>
          <p:cNvSpPr>
            <a:spLocks noGrp="1"/>
          </p:cNvSpPr>
          <p:nvPr>
            <p:ph type="sldNum" sz="quarter" idx="12"/>
          </p:nvPr>
        </p:nvSpPr>
        <p:spPr/>
        <p:txBody>
          <a:bodyPr/>
          <a:lstStyle/>
          <a:p>
            <a:fld id="{A1C70709-DAA9-40D9-963C-2BB90BF2DA8C}" type="slidenum">
              <a:rPr lang="en-US" smtClean="0"/>
              <a:t>15</a:t>
            </a:fld>
            <a:endParaRPr lang="en-US"/>
          </a:p>
        </p:txBody>
      </p:sp>
    </p:spTree>
    <p:extLst>
      <p:ext uri="{BB962C8B-B14F-4D97-AF65-F5344CB8AC3E}">
        <p14:creationId xmlns:p14="http://schemas.microsoft.com/office/powerpoint/2010/main" val="2554350171"/>
      </p:ext>
    </p:extLst>
  </p:cSld>
  <p:clrMapOvr>
    <a:masterClrMapping/>
  </p:clrMapOvr>
  <mc:AlternateContent xmlns:mc="http://schemas.openxmlformats.org/markup-compatibility/2006" xmlns:p14="http://schemas.microsoft.com/office/powerpoint/2010/main">
    <mc:Choice Requires="p14">
      <p:transition spd="slow" p14:dur="1250">
        <p:cover dir="ld"/>
      </p:transition>
    </mc:Choice>
    <mc:Fallback xmlns="">
      <p:transition spd="slow">
        <p:cover dir="l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4. </a:t>
            </a:r>
            <a:r>
              <a:rPr lang="it-IT" dirty="0"/>
              <a:t>Prezentare tipuri de cursuri organizate in proiect</a:t>
            </a:r>
            <a:endParaRPr lang="en-GB" dirty="0"/>
          </a:p>
        </p:txBody>
      </p:sp>
      <p:sp>
        <p:nvSpPr>
          <p:cNvPr id="3" name="Subtitle 2">
            <a:extLst>
              <a:ext uri="{FF2B5EF4-FFF2-40B4-BE49-F238E27FC236}">
                <a16:creationId xmlns:a16="http://schemas.microsoft.com/office/drawing/2014/main" id="{2F76520A-E57C-4126-81A8-88014160D400}"/>
              </a:ext>
            </a:extLst>
          </p:cNvPr>
          <p:cNvSpPr>
            <a:spLocks noGrp="1"/>
          </p:cNvSpPr>
          <p:nvPr>
            <p:ph type="subTitle" idx="1"/>
          </p:nvPr>
        </p:nvSpPr>
        <p:spPr/>
        <p:txBody>
          <a:bodyPr/>
          <a:lstStyle/>
          <a:p>
            <a:endParaRPr lang="en-US" dirty="0"/>
          </a:p>
        </p:txBody>
      </p:sp>
      <p:sp>
        <p:nvSpPr>
          <p:cNvPr id="5" name="TextBox 4"/>
          <p:cNvSpPr txBox="1"/>
          <p:nvPr/>
        </p:nvSpPr>
        <p:spPr>
          <a:xfrm>
            <a:off x="838200" y="1666159"/>
            <a:ext cx="10620048"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1800"/>
              </a:spcAft>
              <a:buClrTx/>
              <a:buSzTx/>
              <a:buFontTx/>
              <a:buNone/>
              <a:tabLst/>
              <a:defRPr/>
            </a:pPr>
            <a:endParaRPr kumimoji="0" lang="en-US" sz="24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2666018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6B5D-AD83-D44B-C8B0-34667DE92C52}"/>
              </a:ext>
            </a:extLst>
          </p:cNvPr>
          <p:cNvSpPr>
            <a:spLocks noGrp="1"/>
          </p:cNvSpPr>
          <p:nvPr>
            <p:ph type="title"/>
          </p:nvPr>
        </p:nvSpPr>
        <p:spPr/>
        <p:txBody>
          <a:bodyPr/>
          <a:lstStyle/>
          <a:p>
            <a:r>
              <a:rPr lang="en-US" b="1" dirty="0" err="1"/>
              <a:t>Tipuri</a:t>
            </a:r>
            <a:r>
              <a:rPr lang="en-US" b="1" dirty="0"/>
              <a:t> de </a:t>
            </a:r>
            <a:r>
              <a:rPr lang="en-US" b="1" dirty="0" err="1"/>
              <a:t>cursuri</a:t>
            </a:r>
            <a:r>
              <a:rPr lang="en-US" b="1" dirty="0"/>
              <a:t> in </a:t>
            </a:r>
            <a:r>
              <a:rPr lang="en-US" b="1" dirty="0" err="1"/>
              <a:t>cadrul</a:t>
            </a:r>
            <a:r>
              <a:rPr lang="en-US" b="1" dirty="0"/>
              <a:t> </a:t>
            </a:r>
            <a:r>
              <a:rPr lang="en-US" b="1" dirty="0" err="1"/>
              <a:t>proiectului</a:t>
            </a:r>
            <a:endParaRPr lang="en-US" dirty="0"/>
          </a:p>
        </p:txBody>
      </p:sp>
      <p:sp>
        <p:nvSpPr>
          <p:cNvPr id="3" name="Content Placeholder 2">
            <a:extLst>
              <a:ext uri="{FF2B5EF4-FFF2-40B4-BE49-F238E27FC236}">
                <a16:creationId xmlns:a16="http://schemas.microsoft.com/office/drawing/2014/main" id="{05E089FA-02EF-D52A-B300-B7110D0D5137}"/>
              </a:ext>
            </a:extLst>
          </p:cNvPr>
          <p:cNvSpPr>
            <a:spLocks noGrp="1"/>
          </p:cNvSpPr>
          <p:nvPr>
            <p:ph idx="1"/>
          </p:nvPr>
        </p:nvSpPr>
        <p:spPr/>
        <p:txBody>
          <a:bodyPr/>
          <a:lstStyle/>
          <a:p>
            <a:pPr marL="0" indent="0">
              <a:buNone/>
            </a:pPr>
            <a:r>
              <a:rPr lang="en-US" dirty="0" err="1"/>
              <a:t>Trei</a:t>
            </a:r>
            <a:r>
              <a:rPr lang="en-US" dirty="0"/>
              <a:t> </a:t>
            </a:r>
            <a:r>
              <a:rPr lang="en-US" dirty="0" err="1"/>
              <a:t>categorii</a:t>
            </a:r>
            <a:r>
              <a:rPr lang="en-US" dirty="0"/>
              <a:t>:</a:t>
            </a:r>
          </a:p>
          <a:p>
            <a:pPr marL="571500" indent="-571500">
              <a:buFont typeface="+mj-lt"/>
              <a:buAutoNum type="romanUcPeriod"/>
            </a:pPr>
            <a:r>
              <a:rPr lang="en-US" dirty="0" err="1"/>
              <a:t>Cursuri</a:t>
            </a:r>
            <a:r>
              <a:rPr lang="en-US" dirty="0"/>
              <a:t> de </a:t>
            </a:r>
            <a:r>
              <a:rPr lang="en-US" dirty="0" err="1"/>
              <a:t>Formare</a:t>
            </a:r>
            <a:r>
              <a:rPr lang="en-US" dirty="0"/>
              <a:t> </a:t>
            </a:r>
            <a:r>
              <a:rPr lang="en-US" dirty="0" err="1"/>
              <a:t>Profesionala</a:t>
            </a:r>
            <a:r>
              <a:rPr lang="en-US" dirty="0"/>
              <a:t> </a:t>
            </a:r>
            <a:r>
              <a:rPr lang="en-US" dirty="0" err="1"/>
              <a:t>pentru</a:t>
            </a:r>
            <a:r>
              <a:rPr lang="en-US" dirty="0"/>
              <a:t> </a:t>
            </a:r>
            <a:r>
              <a:rPr lang="en-US" dirty="0" err="1"/>
              <a:t>manageri</a:t>
            </a:r>
            <a:r>
              <a:rPr lang="en-US" dirty="0"/>
              <a:t>;</a:t>
            </a:r>
          </a:p>
          <a:p>
            <a:pPr marL="571500" indent="-571500">
              <a:buFont typeface="+mj-lt"/>
              <a:buAutoNum type="romanUcPeriod"/>
            </a:pPr>
            <a:r>
              <a:rPr lang="en-US" dirty="0" err="1"/>
              <a:t>Cursuri</a:t>
            </a:r>
            <a:r>
              <a:rPr lang="en-US" dirty="0"/>
              <a:t> de </a:t>
            </a:r>
            <a:r>
              <a:rPr lang="en-US" dirty="0" err="1"/>
              <a:t>Formare</a:t>
            </a:r>
            <a:r>
              <a:rPr lang="en-US" dirty="0"/>
              <a:t> </a:t>
            </a:r>
            <a:r>
              <a:rPr lang="en-US" dirty="0" err="1"/>
              <a:t>Profesionala</a:t>
            </a:r>
            <a:r>
              <a:rPr lang="en-US" dirty="0"/>
              <a:t> </a:t>
            </a:r>
            <a:r>
              <a:rPr lang="en-US" dirty="0" err="1"/>
              <a:t>tehnice</a:t>
            </a:r>
            <a:r>
              <a:rPr lang="en-US" dirty="0"/>
              <a:t> </a:t>
            </a:r>
            <a:r>
              <a:rPr lang="en-US" dirty="0" err="1"/>
              <a:t>pentru</a:t>
            </a:r>
            <a:r>
              <a:rPr lang="en-US" dirty="0"/>
              <a:t> </a:t>
            </a:r>
            <a:r>
              <a:rPr lang="en-US" dirty="0" err="1"/>
              <a:t>angajati</a:t>
            </a:r>
            <a:r>
              <a:rPr lang="en-US" dirty="0"/>
              <a:t>;</a:t>
            </a:r>
          </a:p>
          <a:p>
            <a:pPr marL="571500" indent="-571500">
              <a:buFont typeface="+mj-lt"/>
              <a:buAutoNum type="romanUcPeriod"/>
            </a:pPr>
            <a:r>
              <a:rPr lang="en-US" dirty="0" err="1"/>
              <a:t>Cursuri</a:t>
            </a:r>
            <a:r>
              <a:rPr lang="en-US" dirty="0"/>
              <a:t> de </a:t>
            </a:r>
            <a:r>
              <a:rPr lang="en-US" dirty="0" err="1"/>
              <a:t>Formare</a:t>
            </a:r>
            <a:r>
              <a:rPr lang="en-US" dirty="0"/>
              <a:t> </a:t>
            </a:r>
            <a:r>
              <a:rPr lang="en-US" dirty="0" err="1"/>
              <a:t>Profesionala</a:t>
            </a:r>
            <a:r>
              <a:rPr lang="en-US" dirty="0"/>
              <a:t> IT </a:t>
            </a:r>
            <a:r>
              <a:rPr lang="en-US" dirty="0" err="1"/>
              <a:t>pentru</a:t>
            </a:r>
            <a:r>
              <a:rPr lang="en-US" dirty="0"/>
              <a:t> </a:t>
            </a:r>
            <a:r>
              <a:rPr lang="en-US" dirty="0" err="1"/>
              <a:t>angajati</a:t>
            </a:r>
            <a:r>
              <a:rPr lang="en-US" dirty="0"/>
              <a:t> </a:t>
            </a:r>
            <a:r>
              <a:rPr lang="en-US" dirty="0" err="1"/>
              <a:t>si</a:t>
            </a:r>
            <a:r>
              <a:rPr lang="en-US" dirty="0"/>
              <a:t> </a:t>
            </a:r>
            <a:r>
              <a:rPr lang="en-US" dirty="0" err="1"/>
              <a:t>manageri</a:t>
            </a:r>
            <a:r>
              <a:rPr lang="en-US" dirty="0"/>
              <a:t>;</a:t>
            </a:r>
          </a:p>
        </p:txBody>
      </p:sp>
      <p:sp>
        <p:nvSpPr>
          <p:cNvPr id="4" name="Footer Placeholder 3">
            <a:extLst>
              <a:ext uri="{FF2B5EF4-FFF2-40B4-BE49-F238E27FC236}">
                <a16:creationId xmlns:a16="http://schemas.microsoft.com/office/drawing/2014/main" id="{F88D0209-F37D-6DDD-A5AE-4E1535EBB9A7}"/>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A663C757-9B33-CD05-19DE-E837F3CC183B}"/>
              </a:ext>
            </a:extLst>
          </p:cNvPr>
          <p:cNvSpPr>
            <a:spLocks noGrp="1"/>
          </p:cNvSpPr>
          <p:nvPr>
            <p:ph type="sldNum" sz="quarter" idx="12"/>
          </p:nvPr>
        </p:nvSpPr>
        <p:spPr/>
        <p:txBody>
          <a:bodyPr/>
          <a:lstStyle/>
          <a:p>
            <a:fld id="{A1C70709-DAA9-40D9-963C-2BB90BF2DA8C}" type="slidenum">
              <a:rPr lang="en-US" smtClean="0"/>
              <a:t>17</a:t>
            </a:fld>
            <a:endParaRPr lang="en-US"/>
          </a:p>
        </p:txBody>
      </p:sp>
    </p:spTree>
    <p:extLst>
      <p:ext uri="{BB962C8B-B14F-4D97-AF65-F5344CB8AC3E}">
        <p14:creationId xmlns:p14="http://schemas.microsoft.com/office/powerpoint/2010/main" val="3605041599"/>
      </p:ext>
    </p:extLst>
  </p:cSld>
  <p:clrMapOvr>
    <a:masterClrMapping/>
  </p:clrMapOvr>
  <mc:AlternateContent xmlns:mc="http://schemas.openxmlformats.org/markup-compatibility/2006" xmlns:p14="http://schemas.microsoft.com/office/powerpoint/2010/main">
    <mc:Choice Requires="p14">
      <p:transition spd="slow" p14:dur="1250">
        <p:cover dir="ru"/>
      </p:transition>
    </mc:Choice>
    <mc:Fallback xmlns="">
      <p:transition spd="slow">
        <p:cover dir="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6B5D-AD83-D44B-C8B0-34667DE92C52}"/>
              </a:ext>
            </a:extLst>
          </p:cNvPr>
          <p:cNvSpPr>
            <a:spLocks noGrp="1"/>
          </p:cNvSpPr>
          <p:nvPr>
            <p:ph type="title"/>
          </p:nvPr>
        </p:nvSpPr>
        <p:spPr/>
        <p:txBody>
          <a:bodyPr/>
          <a:lstStyle/>
          <a:p>
            <a:r>
              <a:rPr lang="it-IT" b="1" dirty="0"/>
              <a:t>I. Cursuri de Formare Profesionala pentru manageri</a:t>
            </a:r>
            <a:endParaRPr lang="en-US" dirty="0"/>
          </a:p>
        </p:txBody>
      </p:sp>
      <p:sp>
        <p:nvSpPr>
          <p:cNvPr id="3" name="Content Placeholder 2">
            <a:extLst>
              <a:ext uri="{FF2B5EF4-FFF2-40B4-BE49-F238E27FC236}">
                <a16:creationId xmlns:a16="http://schemas.microsoft.com/office/drawing/2014/main" id="{05E089FA-02EF-D52A-B300-B7110D0D5137}"/>
              </a:ext>
            </a:extLst>
          </p:cNvPr>
          <p:cNvSpPr>
            <a:spLocks noGrp="1"/>
          </p:cNvSpPr>
          <p:nvPr>
            <p:ph idx="1"/>
          </p:nvPr>
        </p:nvSpPr>
        <p:spPr/>
        <p:txBody>
          <a:bodyPr>
            <a:normAutofit fontScale="85000" lnSpcReduction="20000"/>
          </a:bodyPr>
          <a:lstStyle/>
          <a:p>
            <a:pPr marL="0" indent="0">
              <a:buNone/>
            </a:pPr>
            <a:r>
              <a:rPr lang="en-US" dirty="0"/>
              <a:t>In </a:t>
            </a:r>
            <a:r>
              <a:rPr lang="en-US" dirty="0" err="1"/>
              <a:t>principiu</a:t>
            </a:r>
            <a:r>
              <a:rPr lang="en-US" dirty="0"/>
              <a:t> </a:t>
            </a:r>
            <a:r>
              <a:rPr lang="en-US" dirty="0" err="1"/>
              <a:t>orice</a:t>
            </a:r>
            <a:r>
              <a:rPr lang="en-US" dirty="0"/>
              <a:t> tip de </a:t>
            </a:r>
            <a:r>
              <a:rPr lang="en-US" dirty="0" err="1"/>
              <a:t>cursuri</a:t>
            </a:r>
            <a:r>
              <a:rPr lang="en-US" dirty="0"/>
              <a:t>:</a:t>
            </a:r>
          </a:p>
          <a:p>
            <a:pPr marL="542925" indent="-542925">
              <a:buFont typeface="Webdings" panose="05030102010509060703" pitchFamily="18" charset="2"/>
              <a:buChar char="4"/>
            </a:pPr>
            <a:r>
              <a:rPr lang="en-US" dirty="0"/>
              <a:t>Curs de Management de </a:t>
            </a:r>
            <a:r>
              <a:rPr lang="en-US" dirty="0" err="1"/>
              <a:t>Proiect</a:t>
            </a:r>
            <a:r>
              <a:rPr lang="en-US" dirty="0"/>
              <a:t>;</a:t>
            </a:r>
          </a:p>
          <a:p>
            <a:pPr marL="542925" indent="-542925">
              <a:buFont typeface="Webdings" panose="05030102010509060703" pitchFamily="18" charset="2"/>
              <a:buChar char="4"/>
            </a:pPr>
            <a:r>
              <a:rPr lang="en-US" dirty="0"/>
              <a:t>Curs de Management </a:t>
            </a:r>
            <a:r>
              <a:rPr lang="en-US" dirty="0" err="1"/>
              <a:t>Resurse</a:t>
            </a:r>
            <a:r>
              <a:rPr lang="en-US" dirty="0"/>
              <a:t> </a:t>
            </a:r>
            <a:r>
              <a:rPr lang="en-US" dirty="0" err="1"/>
              <a:t>Umane</a:t>
            </a:r>
            <a:r>
              <a:rPr lang="en-US" dirty="0"/>
              <a:t>;</a:t>
            </a:r>
          </a:p>
          <a:p>
            <a:pPr marL="542925" indent="-542925">
              <a:buFont typeface="Webdings" panose="05030102010509060703" pitchFamily="18" charset="2"/>
              <a:buChar char="4"/>
            </a:pPr>
            <a:r>
              <a:rPr lang="en-US" dirty="0" err="1"/>
              <a:t>Cursuri</a:t>
            </a:r>
            <a:r>
              <a:rPr lang="en-US" dirty="0"/>
              <a:t> din </a:t>
            </a:r>
            <a:r>
              <a:rPr lang="en-US" dirty="0" err="1"/>
              <a:t>sfera</a:t>
            </a:r>
            <a:r>
              <a:rPr lang="en-US" dirty="0"/>
              <a:t> </a:t>
            </a:r>
            <a:r>
              <a:rPr lang="en-US" dirty="0" err="1"/>
              <a:t>sanatatii</a:t>
            </a:r>
            <a:r>
              <a:rPr lang="en-US" dirty="0"/>
              <a:t> - </a:t>
            </a:r>
            <a:r>
              <a:rPr lang="en-US" dirty="0" err="1"/>
              <a:t>Promovarea</a:t>
            </a:r>
            <a:r>
              <a:rPr lang="en-US" dirty="0"/>
              <a:t> </a:t>
            </a:r>
            <a:r>
              <a:rPr lang="en-US" dirty="0" err="1"/>
              <a:t>Sanatatii</a:t>
            </a:r>
            <a:r>
              <a:rPr lang="en-US" dirty="0"/>
              <a:t> la </a:t>
            </a:r>
            <a:r>
              <a:rPr lang="en-US" dirty="0" err="1"/>
              <a:t>Locul</a:t>
            </a:r>
            <a:r>
              <a:rPr lang="en-US" dirty="0"/>
              <a:t> de </a:t>
            </a:r>
            <a:r>
              <a:rPr lang="en-US" dirty="0" err="1"/>
              <a:t>Munca</a:t>
            </a:r>
            <a:r>
              <a:rPr lang="en-US" dirty="0"/>
              <a:t>, Management Stress, Management </a:t>
            </a:r>
            <a:r>
              <a:rPr lang="en-US" dirty="0" err="1"/>
              <a:t>Postura</a:t>
            </a:r>
            <a:r>
              <a:rPr lang="en-US" dirty="0"/>
              <a:t>;</a:t>
            </a:r>
          </a:p>
          <a:p>
            <a:pPr marL="542925" indent="-542925">
              <a:buFont typeface="Webdings" panose="05030102010509060703" pitchFamily="18" charset="2"/>
              <a:buChar char="4"/>
            </a:pPr>
            <a:r>
              <a:rPr lang="en-US" dirty="0" err="1"/>
              <a:t>Cursuri</a:t>
            </a:r>
            <a:r>
              <a:rPr lang="en-US" dirty="0"/>
              <a:t> </a:t>
            </a:r>
            <a:r>
              <a:rPr lang="en-US" dirty="0" err="1"/>
              <a:t>speciale</a:t>
            </a:r>
            <a:r>
              <a:rPr lang="en-US" dirty="0"/>
              <a:t> din </a:t>
            </a:r>
            <a:r>
              <a:rPr lang="en-US" dirty="0" err="1"/>
              <a:t>sfera</a:t>
            </a:r>
            <a:r>
              <a:rPr lang="en-US" dirty="0"/>
              <a:t> IT dedicate </a:t>
            </a:r>
            <a:r>
              <a:rPr lang="en-US" dirty="0" err="1"/>
              <a:t>utilizării</a:t>
            </a:r>
            <a:r>
              <a:rPr lang="en-US" dirty="0"/>
              <a:t> </a:t>
            </a:r>
            <a:r>
              <a:rPr lang="en-US" dirty="0" err="1"/>
              <a:t>aplicațiilor</a:t>
            </a:r>
            <a:r>
              <a:rPr lang="en-US" dirty="0"/>
              <a:t> </a:t>
            </a:r>
            <a:r>
              <a:rPr lang="en-US" dirty="0" err="1"/>
              <a:t>informatice</a:t>
            </a:r>
            <a:r>
              <a:rPr lang="en-US" dirty="0"/>
              <a:t> </a:t>
            </a:r>
            <a:r>
              <a:rPr lang="en-US" dirty="0" err="1"/>
              <a:t>pentru</a:t>
            </a:r>
            <a:r>
              <a:rPr lang="en-US" dirty="0"/>
              <a:t> </a:t>
            </a:r>
            <a:r>
              <a:rPr lang="en-US" dirty="0" err="1"/>
              <a:t>eficientizarea</a:t>
            </a:r>
            <a:r>
              <a:rPr lang="en-US" dirty="0"/>
              <a:t> </a:t>
            </a:r>
            <a:r>
              <a:rPr lang="en-US" dirty="0" err="1"/>
              <a:t>activității</a:t>
            </a:r>
            <a:r>
              <a:rPr lang="en-US" dirty="0"/>
              <a:t> </a:t>
            </a:r>
            <a:r>
              <a:rPr lang="en-US" dirty="0" err="1"/>
              <a:t>întreprinderilor</a:t>
            </a:r>
            <a:r>
              <a:rPr lang="en-US" dirty="0"/>
              <a:t> – de </a:t>
            </a:r>
            <a:r>
              <a:rPr lang="en-US" dirty="0" err="1"/>
              <a:t>exemplu</a:t>
            </a:r>
            <a:r>
              <a:rPr lang="en-US" dirty="0"/>
              <a:t>: </a:t>
            </a:r>
            <a:r>
              <a:rPr lang="en-US" dirty="0" err="1"/>
              <a:t>aplicații</a:t>
            </a:r>
            <a:r>
              <a:rPr lang="en-US" dirty="0"/>
              <a:t> de tip CRM (Customer Relationship Manager), RM (Resource Management), ERP (Enterprise Resource Planning), BPM (Business Performance Management), </a:t>
            </a:r>
            <a:r>
              <a:rPr lang="en-US" dirty="0" err="1"/>
              <a:t>tablou</a:t>
            </a:r>
            <a:r>
              <a:rPr lang="en-US" dirty="0"/>
              <a:t> de bord electronic, etc.</a:t>
            </a:r>
          </a:p>
          <a:p>
            <a:pPr marL="0" indent="0">
              <a:buNone/>
            </a:pPr>
            <a:r>
              <a:rPr lang="en-US" u="sng" dirty="0" err="1"/>
              <a:t>Observatie</a:t>
            </a:r>
            <a:r>
              <a:rPr lang="en-US" u="sng" dirty="0"/>
              <a:t>:</a:t>
            </a:r>
          </a:p>
          <a:p>
            <a:pPr marL="542925" indent="-542925">
              <a:buFont typeface="Webdings" panose="05030102010509060703" pitchFamily="18" charset="2"/>
              <a:buChar char="4"/>
            </a:pPr>
            <a:r>
              <a:rPr lang="en-US" dirty="0" err="1"/>
              <a:t>Estimam</a:t>
            </a:r>
            <a:r>
              <a:rPr lang="en-US" dirty="0"/>
              <a:t> 5 </a:t>
            </a:r>
            <a:r>
              <a:rPr lang="en-US" dirty="0" err="1"/>
              <a:t>Grupe</a:t>
            </a:r>
            <a:r>
              <a:rPr lang="en-US" dirty="0"/>
              <a:t> de curs cu </a:t>
            </a:r>
            <a:r>
              <a:rPr lang="en-US" dirty="0" err="1"/>
              <a:t>cel</a:t>
            </a:r>
            <a:r>
              <a:rPr lang="en-US" dirty="0"/>
              <a:t> </a:t>
            </a:r>
            <a:r>
              <a:rPr lang="en-US" dirty="0" err="1"/>
              <a:t>putin</a:t>
            </a:r>
            <a:r>
              <a:rPr lang="en-US" dirty="0"/>
              <a:t> 12 </a:t>
            </a:r>
            <a:r>
              <a:rPr lang="en-US" dirty="0" err="1"/>
              <a:t>cursanti</a:t>
            </a:r>
            <a:r>
              <a:rPr lang="en-US" dirty="0"/>
              <a:t>/</a:t>
            </a:r>
            <a:r>
              <a:rPr lang="en-US" dirty="0" err="1"/>
              <a:t>Grupa</a:t>
            </a:r>
            <a:r>
              <a:rPr lang="en-US" dirty="0"/>
              <a:t>;</a:t>
            </a:r>
          </a:p>
          <a:p>
            <a:pPr marL="542925" indent="-542925">
              <a:buFont typeface="Webdings" panose="05030102010509060703" pitchFamily="18" charset="2"/>
              <a:buChar char="4"/>
            </a:pPr>
            <a:r>
              <a:rPr lang="en-US" dirty="0"/>
              <a:t>Regula: </a:t>
            </a:r>
            <a:r>
              <a:rPr lang="en-US" dirty="0" err="1"/>
              <a:t>Fiecare</a:t>
            </a:r>
            <a:r>
              <a:rPr lang="en-US" dirty="0"/>
              <a:t> </a:t>
            </a:r>
            <a:r>
              <a:rPr lang="en-US" dirty="0" err="1"/>
              <a:t>companie</a:t>
            </a:r>
            <a:r>
              <a:rPr lang="en-US" dirty="0"/>
              <a:t> – la 10 </a:t>
            </a:r>
            <a:r>
              <a:rPr lang="en-US" dirty="0" err="1"/>
              <a:t>angajati</a:t>
            </a:r>
            <a:r>
              <a:rPr lang="en-US" dirty="0"/>
              <a:t> 1 Manager;</a:t>
            </a:r>
          </a:p>
          <a:p>
            <a:pPr marL="542925" indent="-542925">
              <a:buFont typeface="Webdings" panose="05030102010509060703" pitchFamily="18" charset="2"/>
              <a:buChar char="4"/>
            </a:pPr>
            <a:endParaRPr lang="en-US" dirty="0"/>
          </a:p>
          <a:p>
            <a:pPr marL="571500" indent="-571500">
              <a:buFont typeface="+mj-lt"/>
              <a:buAutoNum type="romanUcPeriod"/>
            </a:pPr>
            <a:endParaRPr lang="en-US" dirty="0"/>
          </a:p>
        </p:txBody>
      </p:sp>
      <p:sp>
        <p:nvSpPr>
          <p:cNvPr id="4" name="Footer Placeholder 3">
            <a:extLst>
              <a:ext uri="{FF2B5EF4-FFF2-40B4-BE49-F238E27FC236}">
                <a16:creationId xmlns:a16="http://schemas.microsoft.com/office/drawing/2014/main" id="{CA0713C1-BFCF-3B30-A2A4-8289F1CD5CD3}"/>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A0B1C780-247F-131F-C1F8-4B9BBCEBD903}"/>
              </a:ext>
            </a:extLst>
          </p:cNvPr>
          <p:cNvSpPr>
            <a:spLocks noGrp="1"/>
          </p:cNvSpPr>
          <p:nvPr>
            <p:ph type="sldNum" sz="quarter" idx="12"/>
          </p:nvPr>
        </p:nvSpPr>
        <p:spPr/>
        <p:txBody>
          <a:bodyPr/>
          <a:lstStyle/>
          <a:p>
            <a:fld id="{A1C70709-DAA9-40D9-963C-2BB90BF2DA8C}" type="slidenum">
              <a:rPr lang="en-US" smtClean="0"/>
              <a:t>18</a:t>
            </a:fld>
            <a:endParaRPr lang="en-US"/>
          </a:p>
        </p:txBody>
      </p:sp>
    </p:spTree>
    <p:extLst>
      <p:ext uri="{BB962C8B-B14F-4D97-AF65-F5344CB8AC3E}">
        <p14:creationId xmlns:p14="http://schemas.microsoft.com/office/powerpoint/2010/main" val="3913170126"/>
      </p:ext>
    </p:extLst>
  </p:cSld>
  <p:clrMapOvr>
    <a:masterClrMapping/>
  </p:clrMapOvr>
  <mc:AlternateContent xmlns:mc="http://schemas.openxmlformats.org/markup-compatibility/2006" xmlns:p14="http://schemas.microsoft.com/office/powerpoint/2010/main">
    <mc:Choice Requires="p14">
      <p:transition spd="slow" p14:dur="1250">
        <p:cover dir="ru"/>
      </p:transition>
    </mc:Choice>
    <mc:Fallback xmlns="">
      <p:transition spd="slow">
        <p:cover dir="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6B5D-AD83-D44B-C8B0-34667DE92C52}"/>
              </a:ext>
            </a:extLst>
          </p:cNvPr>
          <p:cNvSpPr>
            <a:spLocks noGrp="1"/>
          </p:cNvSpPr>
          <p:nvPr>
            <p:ph type="title"/>
          </p:nvPr>
        </p:nvSpPr>
        <p:spPr/>
        <p:txBody>
          <a:bodyPr/>
          <a:lstStyle/>
          <a:p>
            <a:r>
              <a:rPr lang="it-IT" b="1" dirty="0"/>
              <a:t>II. Cursuri de Formare Profesionala tehnice pentru angajati</a:t>
            </a:r>
            <a:endParaRPr lang="en-US" dirty="0"/>
          </a:p>
        </p:txBody>
      </p:sp>
      <p:sp>
        <p:nvSpPr>
          <p:cNvPr id="3" name="Content Placeholder 2">
            <a:extLst>
              <a:ext uri="{FF2B5EF4-FFF2-40B4-BE49-F238E27FC236}">
                <a16:creationId xmlns:a16="http://schemas.microsoft.com/office/drawing/2014/main" id="{05E089FA-02EF-D52A-B300-B7110D0D5137}"/>
              </a:ext>
            </a:extLst>
          </p:cNvPr>
          <p:cNvSpPr>
            <a:spLocks noGrp="1"/>
          </p:cNvSpPr>
          <p:nvPr>
            <p:ph idx="1"/>
          </p:nvPr>
        </p:nvSpPr>
        <p:spPr>
          <a:xfrm>
            <a:off x="838200" y="1825625"/>
            <a:ext cx="10515600" cy="4667250"/>
          </a:xfrm>
        </p:spPr>
        <p:txBody>
          <a:bodyPr>
            <a:normAutofit fontScale="92500" lnSpcReduction="10000"/>
          </a:bodyPr>
          <a:lstStyle/>
          <a:p>
            <a:pPr marL="542925" indent="-542925">
              <a:buFont typeface="Webdings" panose="05030102010509060703" pitchFamily="18" charset="2"/>
              <a:buChar char="4"/>
            </a:pPr>
            <a:r>
              <a:rPr lang="en-US" dirty="0"/>
              <a:t>In </a:t>
            </a:r>
            <a:r>
              <a:rPr lang="en-US" dirty="0" err="1"/>
              <a:t>principiu</a:t>
            </a:r>
            <a:r>
              <a:rPr lang="en-US" dirty="0"/>
              <a:t> </a:t>
            </a:r>
            <a:r>
              <a:rPr lang="en-US" dirty="0" err="1"/>
              <a:t>orice</a:t>
            </a:r>
            <a:r>
              <a:rPr lang="en-US" dirty="0"/>
              <a:t> tip de </a:t>
            </a:r>
            <a:r>
              <a:rPr lang="en-US" dirty="0" err="1"/>
              <a:t>cursuri</a:t>
            </a:r>
            <a:r>
              <a:rPr lang="en-US" dirty="0"/>
              <a:t> </a:t>
            </a:r>
            <a:r>
              <a:rPr lang="en-US" dirty="0" err="1"/>
              <a:t>pentru</a:t>
            </a:r>
            <a:r>
              <a:rPr lang="en-US" dirty="0"/>
              <a:t> </a:t>
            </a:r>
            <a:r>
              <a:rPr lang="en-US" dirty="0" err="1"/>
              <a:t>orice</a:t>
            </a:r>
            <a:r>
              <a:rPr lang="en-US" dirty="0"/>
              <a:t> </a:t>
            </a:r>
            <a:r>
              <a:rPr lang="en-US" dirty="0" err="1"/>
              <a:t>calificari</a:t>
            </a:r>
            <a:r>
              <a:rPr lang="en-US" dirty="0"/>
              <a:t> </a:t>
            </a:r>
            <a:r>
              <a:rPr lang="en-US" dirty="0" err="1"/>
              <a:t>tehnice</a:t>
            </a:r>
            <a:r>
              <a:rPr lang="en-US" dirty="0"/>
              <a:t> (</a:t>
            </a:r>
            <a:r>
              <a:rPr lang="en-US" dirty="0" err="1"/>
              <a:t>Montatori</a:t>
            </a:r>
            <a:r>
              <a:rPr lang="en-US" dirty="0"/>
              <a:t> </a:t>
            </a:r>
            <a:r>
              <a:rPr lang="en-US" dirty="0" err="1"/>
              <a:t>Subansamble</a:t>
            </a:r>
            <a:r>
              <a:rPr lang="en-US" dirty="0"/>
              <a:t>, Confectioner </a:t>
            </a:r>
            <a:r>
              <a:rPr lang="en-US" dirty="0" err="1"/>
              <a:t>Cabluri</a:t>
            </a:r>
            <a:r>
              <a:rPr lang="en-US" dirty="0"/>
              <a:t> </a:t>
            </a:r>
            <a:r>
              <a:rPr lang="en-US" dirty="0" err="1"/>
              <a:t>si</a:t>
            </a:r>
            <a:r>
              <a:rPr lang="en-US" dirty="0"/>
              <a:t> </a:t>
            </a:r>
            <a:r>
              <a:rPr lang="en-US" dirty="0" err="1"/>
              <a:t>Arbori</a:t>
            </a:r>
            <a:r>
              <a:rPr lang="en-US" dirty="0"/>
              <a:t> de </a:t>
            </a:r>
            <a:r>
              <a:rPr lang="en-US" dirty="0" err="1"/>
              <a:t>Cabluri</a:t>
            </a:r>
            <a:r>
              <a:rPr lang="en-US" dirty="0"/>
              <a:t>, etc.)</a:t>
            </a:r>
          </a:p>
          <a:p>
            <a:pPr marL="542925" indent="-542925">
              <a:buFont typeface="Webdings" panose="05030102010509060703" pitchFamily="18" charset="2"/>
              <a:buChar char="4"/>
            </a:pPr>
            <a:r>
              <a:rPr lang="en-US" dirty="0"/>
              <a:t>Insa </a:t>
            </a:r>
            <a:r>
              <a:rPr lang="en-US" dirty="0" err="1"/>
              <a:t>exista</a:t>
            </a:r>
            <a:r>
              <a:rPr lang="en-US" dirty="0"/>
              <a:t> </a:t>
            </a:r>
            <a:r>
              <a:rPr lang="en-US" dirty="0" err="1"/>
              <a:t>si</a:t>
            </a:r>
            <a:r>
              <a:rPr lang="en-US" dirty="0"/>
              <a:t> </a:t>
            </a:r>
            <a:r>
              <a:rPr lang="en-US" b="1" dirty="0">
                <a:solidFill>
                  <a:srgbClr val="FF0000"/>
                </a:solidFill>
              </a:rPr>
              <a:t>o mare </a:t>
            </a:r>
            <a:r>
              <a:rPr lang="en-US" b="1" dirty="0" err="1">
                <a:solidFill>
                  <a:srgbClr val="FF0000"/>
                </a:solidFill>
              </a:rPr>
              <a:t>oportunitate</a:t>
            </a:r>
            <a:r>
              <a:rPr lang="en-US" b="1" dirty="0">
                <a:solidFill>
                  <a:srgbClr val="FF0000"/>
                </a:solidFill>
              </a:rPr>
              <a:t> </a:t>
            </a:r>
            <a:r>
              <a:rPr lang="en-US" dirty="0" err="1"/>
              <a:t>legata</a:t>
            </a:r>
            <a:r>
              <a:rPr lang="en-US" dirty="0"/>
              <a:t> de </a:t>
            </a:r>
            <a:r>
              <a:rPr lang="en-US" dirty="0" err="1"/>
              <a:t>aceste</a:t>
            </a:r>
            <a:r>
              <a:rPr lang="en-US" dirty="0"/>
              <a:t> </a:t>
            </a:r>
            <a:r>
              <a:rPr lang="en-US" dirty="0" err="1"/>
              <a:t>cursuri</a:t>
            </a:r>
            <a:r>
              <a:rPr lang="en-US" dirty="0"/>
              <a:t> – se </a:t>
            </a:r>
            <a:r>
              <a:rPr lang="en-US" dirty="0" err="1"/>
              <a:t>doreste</a:t>
            </a:r>
            <a:r>
              <a:rPr lang="en-US" dirty="0"/>
              <a:t> ca o mare </a:t>
            </a:r>
            <a:r>
              <a:rPr lang="en-US" dirty="0" err="1"/>
              <a:t>parte</a:t>
            </a:r>
            <a:r>
              <a:rPr lang="en-US" dirty="0"/>
              <a:t> </a:t>
            </a:r>
            <a:r>
              <a:rPr lang="en-US" dirty="0" err="1"/>
              <a:t>dintre</a:t>
            </a:r>
            <a:r>
              <a:rPr lang="en-US" dirty="0"/>
              <a:t> </a:t>
            </a:r>
            <a:r>
              <a:rPr lang="en-US" dirty="0" err="1"/>
              <a:t>ele</a:t>
            </a:r>
            <a:r>
              <a:rPr lang="en-US" dirty="0"/>
              <a:t> </a:t>
            </a:r>
            <a:r>
              <a:rPr lang="en-US" dirty="0" err="1"/>
              <a:t>sa</a:t>
            </a:r>
            <a:r>
              <a:rPr lang="en-US" dirty="0"/>
              <a:t> </a:t>
            </a:r>
            <a:r>
              <a:rPr lang="en-US" dirty="0" err="1"/>
              <a:t>contribuie</a:t>
            </a:r>
            <a:r>
              <a:rPr lang="en-US" dirty="0"/>
              <a:t> la:</a:t>
            </a:r>
            <a:br>
              <a:rPr lang="en-US" dirty="0"/>
            </a:br>
            <a:r>
              <a:rPr lang="en-US" dirty="0"/>
              <a:t>a. </a:t>
            </a:r>
            <a:r>
              <a:rPr lang="en-US" dirty="0" err="1"/>
              <a:t>Imbunatatirea</a:t>
            </a:r>
            <a:r>
              <a:rPr lang="en-US" dirty="0"/>
              <a:t> </a:t>
            </a:r>
            <a:r>
              <a:rPr lang="en-US" dirty="0" err="1"/>
              <a:t>unor</a:t>
            </a:r>
            <a:r>
              <a:rPr lang="en-US" dirty="0"/>
              <a:t> </a:t>
            </a:r>
            <a:r>
              <a:rPr lang="en-US" dirty="0" err="1"/>
              <a:t>procese</a:t>
            </a:r>
            <a:r>
              <a:rPr lang="en-US" dirty="0"/>
              <a:t> </a:t>
            </a:r>
            <a:r>
              <a:rPr lang="en-US" dirty="0" err="1"/>
              <a:t>tehnologice</a:t>
            </a:r>
            <a:r>
              <a:rPr lang="en-US" dirty="0"/>
              <a:t>;</a:t>
            </a:r>
            <a:br>
              <a:rPr lang="en-US" dirty="0"/>
            </a:br>
            <a:r>
              <a:rPr lang="en-US" dirty="0"/>
              <a:t>b. </a:t>
            </a:r>
            <a:r>
              <a:rPr lang="en-US" dirty="0" err="1"/>
              <a:t>Introducerea</a:t>
            </a:r>
            <a:r>
              <a:rPr lang="en-US" dirty="0"/>
              <a:t> de </a:t>
            </a:r>
            <a:r>
              <a:rPr lang="en-US" dirty="0" err="1"/>
              <a:t>noi</a:t>
            </a:r>
            <a:r>
              <a:rPr lang="en-US" dirty="0"/>
              <a:t> </a:t>
            </a:r>
            <a:r>
              <a:rPr lang="en-US" dirty="0" err="1"/>
              <a:t>echipamente</a:t>
            </a:r>
            <a:r>
              <a:rPr lang="en-US" dirty="0"/>
              <a:t> </a:t>
            </a:r>
            <a:r>
              <a:rPr lang="en-US" dirty="0" err="1"/>
              <a:t>si</a:t>
            </a:r>
            <a:r>
              <a:rPr lang="en-US" dirty="0"/>
              <a:t> de </a:t>
            </a:r>
            <a:r>
              <a:rPr lang="en-US" dirty="0" err="1"/>
              <a:t>noi</a:t>
            </a:r>
            <a:r>
              <a:rPr lang="en-US" dirty="0"/>
              <a:t> </a:t>
            </a:r>
            <a:r>
              <a:rPr lang="en-US" dirty="0" err="1"/>
              <a:t>tehnologii</a:t>
            </a:r>
            <a:r>
              <a:rPr lang="en-US" dirty="0"/>
              <a:t>;</a:t>
            </a:r>
            <a:br>
              <a:rPr lang="en-US" dirty="0"/>
            </a:br>
            <a:r>
              <a:rPr lang="en-US" dirty="0"/>
              <a:t>c. </a:t>
            </a:r>
            <a:r>
              <a:rPr lang="en-US" dirty="0" err="1"/>
              <a:t>Crearea</a:t>
            </a:r>
            <a:r>
              <a:rPr lang="en-US" dirty="0"/>
              <a:t> in </a:t>
            </a:r>
            <a:r>
              <a:rPr lang="en-US" dirty="0" err="1"/>
              <a:t>randul</a:t>
            </a:r>
            <a:r>
              <a:rPr lang="en-US" dirty="0"/>
              <a:t> </a:t>
            </a:r>
            <a:r>
              <a:rPr lang="en-US" dirty="0" err="1"/>
              <a:t>cursantilor</a:t>
            </a:r>
            <a:r>
              <a:rPr lang="en-US" dirty="0"/>
              <a:t>/</a:t>
            </a:r>
            <a:r>
              <a:rPr lang="en-US" dirty="0" err="1"/>
              <a:t>angajatilor</a:t>
            </a:r>
            <a:r>
              <a:rPr lang="en-US" dirty="0"/>
              <a:t> de </a:t>
            </a:r>
            <a:r>
              <a:rPr lang="en-US" dirty="0" err="1"/>
              <a:t>noi</a:t>
            </a:r>
            <a:r>
              <a:rPr lang="en-US" dirty="0"/>
              <a:t> </a:t>
            </a:r>
            <a:r>
              <a:rPr lang="en-US" dirty="0" err="1"/>
              <a:t>competente</a:t>
            </a:r>
            <a:r>
              <a:rPr lang="en-US" dirty="0"/>
              <a:t> legate de </a:t>
            </a:r>
            <a:r>
              <a:rPr lang="en-US" dirty="0" err="1"/>
              <a:t>aceste</a:t>
            </a:r>
            <a:r>
              <a:rPr lang="en-US" dirty="0"/>
              <a:t> </a:t>
            </a:r>
            <a:r>
              <a:rPr lang="en-US" dirty="0" err="1"/>
              <a:t>noi</a:t>
            </a:r>
            <a:r>
              <a:rPr lang="en-US" dirty="0"/>
              <a:t> </a:t>
            </a:r>
            <a:r>
              <a:rPr lang="en-US" dirty="0" err="1"/>
              <a:t>tehnologii</a:t>
            </a:r>
            <a:r>
              <a:rPr lang="en-US" dirty="0"/>
              <a:t>;</a:t>
            </a:r>
            <a:br>
              <a:rPr lang="en-US" dirty="0"/>
            </a:br>
            <a:r>
              <a:rPr lang="en-US" dirty="0"/>
              <a:t>d. </a:t>
            </a:r>
            <a:r>
              <a:rPr lang="en-US" dirty="0" err="1"/>
              <a:t>Organizarea</a:t>
            </a:r>
            <a:r>
              <a:rPr lang="en-US" dirty="0"/>
              <a:t> </a:t>
            </a:r>
            <a:r>
              <a:rPr lang="en-US" dirty="0" err="1"/>
              <a:t>unor</a:t>
            </a:r>
            <a:r>
              <a:rPr lang="en-US" dirty="0"/>
              <a:t> </a:t>
            </a:r>
            <a:r>
              <a:rPr lang="en-US" dirty="0" err="1"/>
              <a:t>Cursuri</a:t>
            </a:r>
            <a:r>
              <a:rPr lang="en-US" dirty="0"/>
              <a:t> de </a:t>
            </a:r>
            <a:r>
              <a:rPr lang="en-US" dirty="0" err="1"/>
              <a:t>Formare</a:t>
            </a:r>
            <a:r>
              <a:rPr lang="en-US" dirty="0"/>
              <a:t> </a:t>
            </a:r>
            <a:r>
              <a:rPr lang="en-US" dirty="0" err="1"/>
              <a:t>Profesionala</a:t>
            </a:r>
            <a:r>
              <a:rPr lang="en-US" dirty="0"/>
              <a:t> </a:t>
            </a:r>
            <a:r>
              <a:rPr lang="en-US" dirty="0" err="1"/>
              <a:t>prin</a:t>
            </a:r>
            <a:r>
              <a:rPr lang="en-US" dirty="0"/>
              <a:t> care </a:t>
            </a:r>
            <a:r>
              <a:rPr lang="en-US" dirty="0" err="1"/>
              <a:t>sa</a:t>
            </a:r>
            <a:r>
              <a:rPr lang="en-US" dirty="0"/>
              <a:t> se </a:t>
            </a:r>
            <a:r>
              <a:rPr lang="en-US" dirty="0" err="1"/>
              <a:t>creeze</a:t>
            </a:r>
            <a:r>
              <a:rPr lang="en-US" dirty="0"/>
              <a:t> </a:t>
            </a:r>
            <a:r>
              <a:rPr lang="en-US" dirty="0" err="1"/>
              <a:t>aceste</a:t>
            </a:r>
            <a:r>
              <a:rPr lang="en-US" dirty="0"/>
              <a:t> </a:t>
            </a:r>
            <a:r>
              <a:rPr lang="en-US" dirty="0" err="1"/>
              <a:t>noi</a:t>
            </a:r>
            <a:r>
              <a:rPr lang="en-US" dirty="0"/>
              <a:t> </a:t>
            </a:r>
            <a:r>
              <a:rPr lang="en-US" dirty="0" err="1"/>
              <a:t>Competente</a:t>
            </a:r>
            <a:r>
              <a:rPr lang="en-US" dirty="0"/>
              <a:t>;</a:t>
            </a:r>
          </a:p>
          <a:p>
            <a:pPr marL="542925" indent="-542925">
              <a:buFont typeface="Webdings" panose="05030102010509060703" pitchFamily="18" charset="2"/>
              <a:buChar char="4"/>
            </a:pPr>
            <a:r>
              <a:rPr lang="en-US" dirty="0" err="1"/>
              <a:t>Aceste</a:t>
            </a:r>
            <a:r>
              <a:rPr lang="en-US" dirty="0"/>
              <a:t> </a:t>
            </a:r>
            <a:r>
              <a:rPr lang="en-US" dirty="0" err="1"/>
              <a:t>cerinte</a:t>
            </a:r>
            <a:r>
              <a:rPr lang="en-US" dirty="0"/>
              <a:t> sunt explicate in slide-urile </a:t>
            </a:r>
            <a:r>
              <a:rPr lang="en-US" dirty="0" err="1"/>
              <a:t>urmatoare</a:t>
            </a:r>
            <a:r>
              <a:rPr lang="en-US" dirty="0"/>
              <a:t> </a:t>
            </a:r>
            <a:r>
              <a:rPr lang="en-US" dirty="0" err="1"/>
              <a:t>printr</a:t>
            </a:r>
            <a:r>
              <a:rPr lang="en-US" dirty="0"/>
              <a:t>-un </a:t>
            </a:r>
            <a:r>
              <a:rPr lang="en-US" dirty="0" err="1"/>
              <a:t>exemplu</a:t>
            </a:r>
            <a:r>
              <a:rPr lang="en-US" dirty="0"/>
              <a:t> </a:t>
            </a:r>
            <a:r>
              <a:rPr lang="en-US" dirty="0" err="1"/>
              <a:t>legat</a:t>
            </a:r>
            <a:r>
              <a:rPr lang="en-US" dirty="0"/>
              <a:t> de </a:t>
            </a:r>
            <a:r>
              <a:rPr lang="en-US" dirty="0" err="1"/>
              <a:t>procesul</a:t>
            </a:r>
            <a:r>
              <a:rPr lang="en-US" dirty="0"/>
              <a:t> </a:t>
            </a:r>
            <a:r>
              <a:rPr lang="en-US" dirty="0" err="1"/>
              <a:t>tehnologic</a:t>
            </a:r>
            <a:r>
              <a:rPr lang="en-US" dirty="0"/>
              <a:t> de </a:t>
            </a:r>
            <a:r>
              <a:rPr lang="en-US" dirty="0" err="1"/>
              <a:t>sudare</a:t>
            </a:r>
            <a:r>
              <a:rPr lang="en-US" dirty="0"/>
              <a:t> in </a:t>
            </a:r>
            <a:r>
              <a:rPr lang="en-US" dirty="0" err="1"/>
              <a:t>aluminiu</a:t>
            </a:r>
            <a:r>
              <a:rPr lang="en-US" dirty="0"/>
              <a:t> la </a:t>
            </a:r>
            <a:r>
              <a:rPr lang="en-US" dirty="0" err="1"/>
              <a:t>usile</a:t>
            </a:r>
            <a:r>
              <a:rPr lang="en-US" dirty="0"/>
              <a:t>/</a:t>
            </a:r>
            <a:r>
              <a:rPr lang="en-US" dirty="0" err="1"/>
              <a:t>haioanele</a:t>
            </a:r>
            <a:r>
              <a:rPr lang="en-US" dirty="0"/>
              <a:t> </a:t>
            </a:r>
            <a:r>
              <a:rPr lang="en-US" dirty="0" err="1"/>
              <a:t>autovehiculelor</a:t>
            </a:r>
            <a:r>
              <a:rPr lang="en-US" dirty="0"/>
              <a:t> BMW!</a:t>
            </a:r>
          </a:p>
          <a:p>
            <a:pPr marL="571500" indent="-571500">
              <a:buFont typeface="+mj-lt"/>
              <a:buAutoNum type="romanUcPeriod"/>
            </a:pPr>
            <a:endParaRPr lang="en-US" dirty="0"/>
          </a:p>
        </p:txBody>
      </p:sp>
      <p:sp>
        <p:nvSpPr>
          <p:cNvPr id="4" name="Footer Placeholder 3">
            <a:extLst>
              <a:ext uri="{FF2B5EF4-FFF2-40B4-BE49-F238E27FC236}">
                <a16:creationId xmlns:a16="http://schemas.microsoft.com/office/drawing/2014/main" id="{6C436BBC-0A6F-359F-4FF3-68082BB02B9B}"/>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AA2F1D7F-9762-ADBB-13B3-80407FC98D79}"/>
              </a:ext>
            </a:extLst>
          </p:cNvPr>
          <p:cNvSpPr>
            <a:spLocks noGrp="1"/>
          </p:cNvSpPr>
          <p:nvPr>
            <p:ph type="sldNum" sz="quarter" idx="12"/>
          </p:nvPr>
        </p:nvSpPr>
        <p:spPr/>
        <p:txBody>
          <a:bodyPr/>
          <a:lstStyle/>
          <a:p>
            <a:fld id="{A1C70709-DAA9-40D9-963C-2BB90BF2DA8C}" type="slidenum">
              <a:rPr lang="en-US" smtClean="0"/>
              <a:t>19</a:t>
            </a:fld>
            <a:endParaRPr lang="en-US"/>
          </a:p>
        </p:txBody>
      </p:sp>
    </p:spTree>
    <p:extLst>
      <p:ext uri="{BB962C8B-B14F-4D97-AF65-F5344CB8AC3E}">
        <p14:creationId xmlns:p14="http://schemas.microsoft.com/office/powerpoint/2010/main" val="2115803514"/>
      </p:ext>
    </p:extLst>
  </p:cSld>
  <p:clrMapOvr>
    <a:masterClrMapping/>
  </p:clrMapOvr>
  <mc:AlternateContent xmlns:mc="http://schemas.openxmlformats.org/markup-compatibility/2006" xmlns:p14="http://schemas.microsoft.com/office/powerpoint/2010/main">
    <mc:Choice Requires="p14">
      <p:transition spd="slow" p14:dur="1250">
        <p:cover dir="ru"/>
      </p:transition>
    </mc:Choice>
    <mc:Fallback xmlns="">
      <p:transition spd="slow">
        <p:cover dir="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73F0-9FC2-6F13-64DE-942BE3946449}"/>
              </a:ext>
            </a:extLst>
          </p:cNvPr>
          <p:cNvSpPr>
            <a:spLocks noGrp="1"/>
          </p:cNvSpPr>
          <p:nvPr>
            <p:ph type="title"/>
          </p:nvPr>
        </p:nvSpPr>
        <p:spPr/>
        <p:txBody>
          <a:bodyPr/>
          <a:lstStyle/>
          <a:p>
            <a:r>
              <a:rPr lang="en-US" dirty="0" err="1"/>
              <a:t>Obiective</a:t>
            </a:r>
            <a:endParaRPr lang="en-US" dirty="0"/>
          </a:p>
        </p:txBody>
      </p:sp>
      <p:sp>
        <p:nvSpPr>
          <p:cNvPr id="3" name="Content Placeholder 2">
            <a:extLst>
              <a:ext uri="{FF2B5EF4-FFF2-40B4-BE49-F238E27FC236}">
                <a16:creationId xmlns:a16="http://schemas.microsoft.com/office/drawing/2014/main" id="{3260334E-D8AC-F182-5A44-EF9A1E26A5F9}"/>
              </a:ext>
            </a:extLst>
          </p:cNvPr>
          <p:cNvSpPr>
            <a:spLocks noGrp="1"/>
          </p:cNvSpPr>
          <p:nvPr>
            <p:ph idx="1"/>
          </p:nvPr>
        </p:nvSpPr>
        <p:spPr/>
        <p:txBody>
          <a:bodyPr/>
          <a:lstStyle/>
          <a:p>
            <a:pPr marL="514350" indent="-514350">
              <a:buFont typeface="+mj-lt"/>
              <a:buAutoNum type="arabicPeriod"/>
            </a:pPr>
            <a:r>
              <a:rPr lang="en-US" dirty="0" err="1"/>
              <a:t>Prezentare</a:t>
            </a:r>
            <a:r>
              <a:rPr lang="en-US" dirty="0"/>
              <a:t> </a:t>
            </a:r>
            <a:r>
              <a:rPr lang="en-US" dirty="0" err="1"/>
              <a:t>proiect</a:t>
            </a:r>
            <a:r>
              <a:rPr lang="en-US" dirty="0"/>
              <a:t>;</a:t>
            </a:r>
          </a:p>
          <a:p>
            <a:pPr marL="514350" indent="-514350">
              <a:buFont typeface="+mj-lt"/>
              <a:buAutoNum type="arabicPeriod"/>
            </a:pPr>
            <a:r>
              <a:rPr lang="en-US" dirty="0" err="1"/>
              <a:t>Prezentare</a:t>
            </a:r>
            <a:r>
              <a:rPr lang="en-US" dirty="0"/>
              <a:t> </a:t>
            </a:r>
            <a:r>
              <a:rPr lang="en-US" dirty="0" err="1"/>
              <a:t>parteneri</a:t>
            </a:r>
            <a:r>
              <a:rPr lang="en-US" dirty="0"/>
              <a:t>;</a:t>
            </a:r>
          </a:p>
          <a:p>
            <a:pPr marL="514350" indent="-514350">
              <a:buFont typeface="+mj-lt"/>
              <a:buAutoNum type="arabicPeriod"/>
            </a:pPr>
            <a:r>
              <a:rPr lang="en-US" dirty="0" err="1"/>
              <a:t>Oportunitate</a:t>
            </a:r>
            <a:r>
              <a:rPr lang="en-US" dirty="0"/>
              <a:t> </a:t>
            </a:r>
            <a:r>
              <a:rPr lang="en-US" dirty="0" err="1"/>
              <a:t>proiect</a:t>
            </a:r>
            <a:r>
              <a:rPr lang="en-US" dirty="0"/>
              <a:t> </a:t>
            </a:r>
            <a:r>
              <a:rPr lang="en-US" dirty="0" err="1"/>
              <a:t>pentru</a:t>
            </a:r>
            <a:r>
              <a:rPr lang="en-US" dirty="0"/>
              <a:t> </a:t>
            </a:r>
            <a:r>
              <a:rPr lang="en-US" dirty="0" err="1"/>
              <a:t>companii</a:t>
            </a:r>
            <a:r>
              <a:rPr lang="en-US" dirty="0"/>
              <a:t> </a:t>
            </a:r>
            <a:r>
              <a:rPr lang="en-US" dirty="0" err="1"/>
              <a:t>si</a:t>
            </a:r>
            <a:r>
              <a:rPr lang="en-US" dirty="0"/>
              <a:t> </a:t>
            </a:r>
            <a:r>
              <a:rPr lang="en-US" dirty="0" err="1"/>
              <a:t>pentru</a:t>
            </a:r>
            <a:r>
              <a:rPr lang="en-US" dirty="0"/>
              <a:t> </a:t>
            </a:r>
            <a:r>
              <a:rPr lang="en-US" dirty="0" err="1"/>
              <a:t>angajati</a:t>
            </a:r>
            <a:r>
              <a:rPr lang="en-US" dirty="0"/>
              <a:t>;</a:t>
            </a:r>
          </a:p>
          <a:p>
            <a:pPr marL="514350" indent="-514350">
              <a:buFont typeface="+mj-lt"/>
              <a:buAutoNum type="arabicPeriod"/>
            </a:pPr>
            <a:r>
              <a:rPr lang="en-US" dirty="0" err="1"/>
              <a:t>Prezentare</a:t>
            </a:r>
            <a:r>
              <a:rPr lang="en-US" dirty="0"/>
              <a:t> </a:t>
            </a:r>
            <a:r>
              <a:rPr lang="en-US" dirty="0" err="1"/>
              <a:t>tipuri</a:t>
            </a:r>
            <a:r>
              <a:rPr lang="en-US" dirty="0"/>
              <a:t> de </a:t>
            </a:r>
            <a:r>
              <a:rPr lang="en-US" dirty="0" err="1"/>
              <a:t>cursuri</a:t>
            </a:r>
            <a:r>
              <a:rPr lang="en-US" dirty="0"/>
              <a:t> </a:t>
            </a:r>
            <a:r>
              <a:rPr lang="en-US" dirty="0" err="1"/>
              <a:t>organizate</a:t>
            </a:r>
            <a:r>
              <a:rPr lang="en-US" dirty="0"/>
              <a:t>;</a:t>
            </a:r>
          </a:p>
          <a:p>
            <a:pPr marL="514350" indent="-514350">
              <a:buFont typeface="+mj-lt"/>
              <a:buAutoNum type="arabicPeriod"/>
            </a:pPr>
            <a:r>
              <a:rPr lang="en-US" dirty="0" err="1"/>
              <a:t>Prezentare</a:t>
            </a:r>
            <a:r>
              <a:rPr lang="en-US" dirty="0"/>
              <a:t> Analiza de </a:t>
            </a:r>
            <a:r>
              <a:rPr lang="en-US" dirty="0" err="1"/>
              <a:t>Nevoi</a:t>
            </a:r>
            <a:r>
              <a:rPr lang="en-US" dirty="0"/>
              <a:t> de </a:t>
            </a:r>
            <a:r>
              <a:rPr lang="en-US" dirty="0" err="1"/>
              <a:t>Formare</a:t>
            </a:r>
            <a:r>
              <a:rPr lang="en-US" dirty="0"/>
              <a:t> </a:t>
            </a:r>
            <a:r>
              <a:rPr lang="en-US" dirty="0" err="1"/>
              <a:t>Profesionala</a:t>
            </a:r>
            <a:r>
              <a:rPr lang="en-US" dirty="0"/>
              <a:t> </a:t>
            </a:r>
            <a:r>
              <a:rPr lang="en-US" dirty="0" err="1"/>
              <a:t>angajati</a:t>
            </a:r>
            <a:r>
              <a:rPr lang="en-US" dirty="0"/>
              <a:t> - </a:t>
            </a:r>
            <a:r>
              <a:rPr lang="en-US" dirty="0" err="1"/>
              <a:t>responsabilitati</a:t>
            </a:r>
            <a:r>
              <a:rPr lang="en-US" dirty="0"/>
              <a:t> </a:t>
            </a:r>
            <a:r>
              <a:rPr lang="en-US" dirty="0" err="1"/>
              <a:t>companii</a:t>
            </a:r>
            <a:r>
              <a:rPr lang="en-US" dirty="0"/>
              <a:t>;</a:t>
            </a:r>
          </a:p>
          <a:p>
            <a:endParaRPr lang="en-US" dirty="0"/>
          </a:p>
        </p:txBody>
      </p:sp>
      <p:sp>
        <p:nvSpPr>
          <p:cNvPr id="4" name="Footer Placeholder 3">
            <a:extLst>
              <a:ext uri="{FF2B5EF4-FFF2-40B4-BE49-F238E27FC236}">
                <a16:creationId xmlns:a16="http://schemas.microsoft.com/office/drawing/2014/main" id="{D42EB8CD-76F4-C1D1-EAB3-FBC82F9DEF5E}"/>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1293F801-7D56-3AE4-F2E8-19866995A88A}"/>
              </a:ext>
            </a:extLst>
          </p:cNvPr>
          <p:cNvSpPr>
            <a:spLocks noGrp="1"/>
          </p:cNvSpPr>
          <p:nvPr>
            <p:ph type="sldNum" sz="quarter" idx="12"/>
          </p:nvPr>
        </p:nvSpPr>
        <p:spPr/>
        <p:txBody>
          <a:bodyPr/>
          <a:lstStyle/>
          <a:p>
            <a:fld id="{A1C70709-DAA9-40D9-963C-2BB90BF2DA8C}" type="slidenum">
              <a:rPr lang="en-US" smtClean="0"/>
              <a:t>2</a:t>
            </a:fld>
            <a:endParaRPr lang="en-US"/>
          </a:p>
        </p:txBody>
      </p:sp>
    </p:spTree>
    <p:extLst>
      <p:ext uri="{BB962C8B-B14F-4D97-AF65-F5344CB8AC3E}">
        <p14:creationId xmlns:p14="http://schemas.microsoft.com/office/powerpoint/2010/main" val="202580811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6B5D-AD83-D44B-C8B0-34667DE92C52}"/>
              </a:ext>
            </a:extLst>
          </p:cNvPr>
          <p:cNvSpPr>
            <a:spLocks noGrp="1"/>
          </p:cNvSpPr>
          <p:nvPr>
            <p:ph type="title"/>
          </p:nvPr>
        </p:nvSpPr>
        <p:spPr/>
        <p:txBody>
          <a:bodyPr/>
          <a:lstStyle/>
          <a:p>
            <a:r>
              <a:rPr lang="en-US" b="1" dirty="0" err="1"/>
              <a:t>Procesul</a:t>
            </a:r>
            <a:r>
              <a:rPr lang="en-US" b="1" dirty="0"/>
              <a:t> </a:t>
            </a:r>
            <a:r>
              <a:rPr lang="en-US" b="1" dirty="0" err="1"/>
              <a:t>tehnologic</a:t>
            </a:r>
            <a:r>
              <a:rPr lang="en-US" b="1" dirty="0"/>
              <a:t> </a:t>
            </a:r>
            <a:r>
              <a:rPr lang="en-US" dirty="0"/>
              <a:t>– </a:t>
            </a:r>
            <a:r>
              <a:rPr lang="en-US" dirty="0" err="1"/>
              <a:t>sudarea</a:t>
            </a:r>
            <a:r>
              <a:rPr lang="en-US" dirty="0"/>
              <a:t> in </a:t>
            </a:r>
            <a:r>
              <a:rPr lang="en-US" dirty="0" err="1"/>
              <a:t>aluminiu</a:t>
            </a:r>
            <a:r>
              <a:rPr lang="en-US" dirty="0"/>
              <a:t> la </a:t>
            </a:r>
            <a:r>
              <a:rPr lang="en-US" dirty="0" err="1"/>
              <a:t>usile</a:t>
            </a:r>
            <a:r>
              <a:rPr lang="en-US" dirty="0"/>
              <a:t>/</a:t>
            </a:r>
            <a:r>
              <a:rPr lang="en-US" dirty="0" err="1"/>
              <a:t>haioanele</a:t>
            </a:r>
            <a:r>
              <a:rPr lang="en-US" dirty="0"/>
              <a:t> </a:t>
            </a:r>
            <a:r>
              <a:rPr lang="en-US" dirty="0" err="1"/>
              <a:t>autovehiculelor</a:t>
            </a:r>
            <a:r>
              <a:rPr lang="en-US" dirty="0"/>
              <a:t> BMW</a:t>
            </a:r>
          </a:p>
        </p:txBody>
      </p:sp>
      <p:sp>
        <p:nvSpPr>
          <p:cNvPr id="3" name="Content Placeholder 2">
            <a:extLst>
              <a:ext uri="{FF2B5EF4-FFF2-40B4-BE49-F238E27FC236}">
                <a16:creationId xmlns:a16="http://schemas.microsoft.com/office/drawing/2014/main" id="{05E089FA-02EF-D52A-B300-B7110D0D5137}"/>
              </a:ext>
            </a:extLst>
          </p:cNvPr>
          <p:cNvSpPr>
            <a:spLocks noGrp="1"/>
          </p:cNvSpPr>
          <p:nvPr>
            <p:ph idx="1"/>
          </p:nvPr>
        </p:nvSpPr>
        <p:spPr/>
        <p:txBody>
          <a:bodyPr/>
          <a:lstStyle/>
          <a:p>
            <a:pPr marL="542925" indent="-542925">
              <a:buClr>
                <a:srgbClr val="FF0000"/>
              </a:buClr>
              <a:buFont typeface="Wingdings 3" panose="05040102010807070707" pitchFamily="18" charset="2"/>
              <a:buChar char="N"/>
            </a:pPr>
            <a:r>
              <a:rPr lang="en-US" dirty="0" err="1"/>
              <a:t>Sistemele</a:t>
            </a:r>
            <a:r>
              <a:rPr lang="en-US" dirty="0"/>
              <a:t> laser de </a:t>
            </a:r>
            <a:r>
              <a:rPr lang="en-US" dirty="0" err="1"/>
              <a:t>sudare</a:t>
            </a:r>
            <a:r>
              <a:rPr lang="en-US" dirty="0"/>
              <a:t> </a:t>
            </a:r>
            <a:r>
              <a:rPr lang="en-US" dirty="0" err="1"/>
              <a:t>și</a:t>
            </a:r>
            <a:r>
              <a:rPr lang="en-US" dirty="0"/>
              <a:t> </a:t>
            </a:r>
            <a:r>
              <a:rPr lang="en-US" dirty="0" err="1"/>
              <a:t>lipire</a:t>
            </a:r>
            <a:r>
              <a:rPr lang="en-US" dirty="0"/>
              <a:t> se </a:t>
            </a:r>
            <a:r>
              <a:rPr lang="en-US" dirty="0" err="1"/>
              <a:t>compun</a:t>
            </a:r>
            <a:r>
              <a:rPr lang="en-US" dirty="0"/>
              <a:t> </a:t>
            </a:r>
            <a:r>
              <a:rPr lang="en-US" dirty="0" err="1"/>
              <a:t>în</a:t>
            </a:r>
            <a:r>
              <a:rPr lang="en-US" dirty="0"/>
              <a:t> general din </a:t>
            </a:r>
            <a:r>
              <a:rPr lang="en-US" dirty="0" err="1"/>
              <a:t>mai</a:t>
            </a:r>
            <a:r>
              <a:rPr lang="en-US" dirty="0"/>
              <a:t> </a:t>
            </a:r>
            <a:r>
              <a:rPr lang="en-US" dirty="0" err="1"/>
              <a:t>multe</a:t>
            </a:r>
            <a:r>
              <a:rPr lang="en-US" dirty="0"/>
              <a:t> </a:t>
            </a:r>
            <a:r>
              <a:rPr lang="en-US" dirty="0" err="1"/>
              <a:t>unități</a:t>
            </a:r>
            <a:r>
              <a:rPr lang="en-US" dirty="0"/>
              <a:t> </a:t>
            </a:r>
            <a:r>
              <a:rPr lang="en-US" dirty="0" err="1"/>
              <a:t>furnizate</a:t>
            </a:r>
            <a:r>
              <a:rPr lang="en-US" dirty="0"/>
              <a:t> de </a:t>
            </a:r>
            <a:r>
              <a:rPr lang="en-US" dirty="0" err="1"/>
              <a:t>diverși</a:t>
            </a:r>
            <a:r>
              <a:rPr lang="en-US" dirty="0"/>
              <a:t> </a:t>
            </a:r>
            <a:r>
              <a:rPr lang="en-US" dirty="0" err="1"/>
              <a:t>producători</a:t>
            </a:r>
            <a:r>
              <a:rPr lang="en-US" dirty="0"/>
              <a:t> </a:t>
            </a:r>
            <a:r>
              <a:rPr lang="en-US" dirty="0" err="1"/>
              <a:t>și</a:t>
            </a:r>
            <a:r>
              <a:rPr lang="en-US" dirty="0"/>
              <a:t> </a:t>
            </a:r>
            <a:r>
              <a:rPr lang="en-US" dirty="0" err="1"/>
              <a:t>apoi</a:t>
            </a:r>
            <a:r>
              <a:rPr lang="en-US" dirty="0"/>
              <a:t> </a:t>
            </a:r>
            <a:r>
              <a:rPr lang="en-US" dirty="0" err="1"/>
              <a:t>asamblate</a:t>
            </a:r>
            <a:r>
              <a:rPr lang="en-US" dirty="0"/>
              <a:t> </a:t>
            </a:r>
            <a:r>
              <a:rPr lang="en-US" dirty="0" err="1"/>
              <a:t>pentru</a:t>
            </a:r>
            <a:r>
              <a:rPr lang="en-US" dirty="0"/>
              <a:t> a forma </a:t>
            </a:r>
            <a:r>
              <a:rPr lang="en-US" b="1" dirty="0" err="1"/>
              <a:t>sistemul</a:t>
            </a:r>
            <a:r>
              <a:rPr lang="en-US" b="1" dirty="0"/>
              <a:t> </a:t>
            </a:r>
            <a:r>
              <a:rPr lang="en-US" b="1" dirty="0" err="1"/>
              <a:t>complet</a:t>
            </a:r>
            <a:r>
              <a:rPr lang="en-US" b="1" dirty="0"/>
              <a:t> - </a:t>
            </a:r>
            <a:r>
              <a:rPr lang="en-US" dirty="0" err="1"/>
              <a:t>Exemple</a:t>
            </a:r>
            <a:r>
              <a:rPr lang="en-US" dirty="0"/>
              <a:t> de </a:t>
            </a:r>
            <a:r>
              <a:rPr lang="en-US" dirty="0" err="1"/>
              <a:t>astfel</a:t>
            </a:r>
            <a:r>
              <a:rPr lang="en-US" dirty="0"/>
              <a:t> de parti </a:t>
            </a:r>
            <a:r>
              <a:rPr lang="en-US" dirty="0" err="1"/>
              <a:t>componente</a:t>
            </a:r>
            <a:r>
              <a:rPr lang="en-US" dirty="0"/>
              <a:t> sunt: </a:t>
            </a:r>
            <a:r>
              <a:rPr lang="en-US" dirty="0" err="1"/>
              <a:t>roboți</a:t>
            </a:r>
            <a:r>
              <a:rPr lang="en-US" dirty="0"/>
              <a:t>, </a:t>
            </a:r>
            <a:r>
              <a:rPr lang="en-US" dirty="0" err="1"/>
              <a:t>rezonatorul</a:t>
            </a:r>
            <a:r>
              <a:rPr lang="en-US" dirty="0"/>
              <a:t> laser, </a:t>
            </a:r>
            <a:r>
              <a:rPr lang="en-US" dirty="0" err="1"/>
              <a:t>partea</a:t>
            </a:r>
            <a:r>
              <a:rPr lang="en-US" dirty="0"/>
              <a:t> </a:t>
            </a:r>
            <a:r>
              <a:rPr lang="en-US" dirty="0" err="1"/>
              <a:t>optică</a:t>
            </a:r>
            <a:r>
              <a:rPr lang="en-US" dirty="0"/>
              <a:t> de </a:t>
            </a:r>
            <a:r>
              <a:rPr lang="en-US" dirty="0" err="1"/>
              <a:t>transmisie</a:t>
            </a:r>
            <a:r>
              <a:rPr lang="en-US" dirty="0"/>
              <a:t> a </a:t>
            </a:r>
            <a:r>
              <a:rPr lang="en-US" dirty="0" err="1"/>
              <a:t>radiației</a:t>
            </a:r>
            <a:r>
              <a:rPr lang="en-US" dirty="0"/>
              <a:t> laser </a:t>
            </a:r>
            <a:r>
              <a:rPr lang="en-US" dirty="0" err="1"/>
              <a:t>și</a:t>
            </a:r>
            <a:r>
              <a:rPr lang="en-US" dirty="0"/>
              <a:t> </a:t>
            </a:r>
            <a:r>
              <a:rPr lang="en-US" dirty="0" err="1"/>
              <a:t>sistemul</a:t>
            </a:r>
            <a:r>
              <a:rPr lang="en-US" dirty="0"/>
              <a:t> de </a:t>
            </a:r>
            <a:r>
              <a:rPr lang="en-US" dirty="0" err="1"/>
              <a:t>avans</a:t>
            </a:r>
            <a:r>
              <a:rPr lang="en-US" dirty="0"/>
              <a:t> </a:t>
            </a:r>
            <a:r>
              <a:rPr lang="en-US" dirty="0" err="1"/>
              <a:t>pentru</a:t>
            </a:r>
            <a:r>
              <a:rPr lang="en-US" dirty="0"/>
              <a:t> </a:t>
            </a:r>
            <a:r>
              <a:rPr lang="en-US" dirty="0" err="1"/>
              <a:t>sârmă</a:t>
            </a:r>
            <a:r>
              <a:rPr lang="en-US" dirty="0"/>
              <a:t> de </a:t>
            </a:r>
            <a:r>
              <a:rPr lang="en-US" dirty="0" err="1"/>
              <a:t>adaos</a:t>
            </a:r>
            <a:r>
              <a:rPr lang="en-US" dirty="0"/>
              <a:t>.</a:t>
            </a:r>
          </a:p>
          <a:p>
            <a:pPr marL="542925" indent="-542925">
              <a:buClr>
                <a:srgbClr val="FF0000"/>
              </a:buClr>
              <a:buFont typeface="Wingdings 3" panose="05040102010807070707" pitchFamily="18" charset="2"/>
              <a:buChar char="N"/>
            </a:pPr>
            <a:r>
              <a:rPr lang="en-US" dirty="0" err="1"/>
              <a:t>Fiabilitatea</a:t>
            </a:r>
            <a:r>
              <a:rPr lang="en-US" dirty="0"/>
              <a:t> </a:t>
            </a:r>
            <a:r>
              <a:rPr lang="en-US" dirty="0" err="1"/>
              <a:t>ridicată</a:t>
            </a:r>
            <a:r>
              <a:rPr lang="en-US" dirty="0"/>
              <a:t> </a:t>
            </a:r>
            <a:r>
              <a:rPr lang="en-US" dirty="0" err="1"/>
              <a:t>și</a:t>
            </a:r>
            <a:r>
              <a:rPr lang="en-US" dirty="0"/>
              <a:t> </a:t>
            </a:r>
            <a:r>
              <a:rPr lang="en-US" b="1" dirty="0" err="1"/>
              <a:t>comunicarea</a:t>
            </a:r>
            <a:r>
              <a:rPr lang="en-US" b="1" dirty="0"/>
              <a:t> </a:t>
            </a:r>
            <a:r>
              <a:rPr lang="en-US" b="1" dirty="0" err="1"/>
              <a:t>fără</a:t>
            </a:r>
            <a:r>
              <a:rPr lang="en-US" b="1" dirty="0"/>
              <a:t> </a:t>
            </a:r>
            <a:r>
              <a:rPr lang="en-US" b="1" dirty="0" err="1"/>
              <a:t>erori</a:t>
            </a:r>
            <a:r>
              <a:rPr lang="en-US" b="1" dirty="0"/>
              <a:t> </a:t>
            </a:r>
            <a:r>
              <a:rPr lang="en-US" b="1" dirty="0" err="1"/>
              <a:t>dintre</a:t>
            </a:r>
            <a:r>
              <a:rPr lang="en-US" b="1" dirty="0"/>
              <a:t> </a:t>
            </a:r>
            <a:r>
              <a:rPr lang="en-US" b="1" dirty="0" err="1"/>
              <a:t>unitățile</a:t>
            </a:r>
            <a:r>
              <a:rPr lang="en-US" b="1" dirty="0"/>
              <a:t> care </a:t>
            </a:r>
            <a:r>
              <a:rPr lang="en-US" b="1" dirty="0" err="1"/>
              <a:t>compun</a:t>
            </a:r>
            <a:r>
              <a:rPr lang="en-US" b="1" dirty="0"/>
              <a:t> </a:t>
            </a:r>
            <a:r>
              <a:rPr lang="en-US" b="1" dirty="0" err="1"/>
              <a:t>aceste</a:t>
            </a:r>
            <a:r>
              <a:rPr lang="en-US" b="1" dirty="0"/>
              <a:t> </a:t>
            </a:r>
            <a:r>
              <a:rPr lang="en-US" b="1" dirty="0" err="1"/>
              <a:t>sisteme</a:t>
            </a:r>
            <a:r>
              <a:rPr lang="en-US" b="1" dirty="0"/>
              <a:t> </a:t>
            </a:r>
            <a:r>
              <a:rPr lang="en-US" dirty="0"/>
              <a:t>sunt </a:t>
            </a:r>
            <a:r>
              <a:rPr lang="en-US" dirty="0" err="1"/>
              <a:t>elemente</a:t>
            </a:r>
            <a:r>
              <a:rPr lang="en-US" dirty="0"/>
              <a:t> </a:t>
            </a:r>
            <a:r>
              <a:rPr lang="en-US" dirty="0" err="1"/>
              <a:t>indispensabile</a:t>
            </a:r>
            <a:r>
              <a:rPr lang="en-US" dirty="0"/>
              <a:t> </a:t>
            </a:r>
            <a:r>
              <a:rPr lang="en-US" dirty="0" err="1"/>
              <a:t>pentru</a:t>
            </a:r>
            <a:r>
              <a:rPr lang="en-US" dirty="0"/>
              <a:t> </a:t>
            </a:r>
            <a:r>
              <a:rPr lang="en-US" dirty="0" err="1"/>
              <a:t>obținerea</a:t>
            </a:r>
            <a:r>
              <a:rPr lang="en-US" dirty="0"/>
              <a:t> </a:t>
            </a:r>
            <a:r>
              <a:rPr lang="en-US" dirty="0" err="1"/>
              <a:t>atât</a:t>
            </a:r>
            <a:r>
              <a:rPr lang="en-US" dirty="0"/>
              <a:t> a </a:t>
            </a:r>
            <a:r>
              <a:rPr lang="en-US" dirty="0" err="1"/>
              <a:t>unei</a:t>
            </a:r>
            <a:r>
              <a:rPr lang="en-US" dirty="0"/>
              <a:t> </a:t>
            </a:r>
            <a:r>
              <a:rPr lang="en-US" dirty="0" err="1"/>
              <a:t>calități</a:t>
            </a:r>
            <a:r>
              <a:rPr lang="en-US" dirty="0"/>
              <a:t> </a:t>
            </a:r>
            <a:r>
              <a:rPr lang="en-US" dirty="0" err="1"/>
              <a:t>speciale</a:t>
            </a:r>
            <a:r>
              <a:rPr lang="en-US" dirty="0"/>
              <a:t> a </a:t>
            </a:r>
            <a:r>
              <a:rPr lang="en-US" dirty="0" err="1"/>
              <a:t>produselor</a:t>
            </a:r>
            <a:r>
              <a:rPr lang="en-US" dirty="0"/>
              <a:t>, </a:t>
            </a:r>
            <a:r>
              <a:rPr lang="en-US" dirty="0" err="1"/>
              <a:t>cât</a:t>
            </a:r>
            <a:r>
              <a:rPr lang="en-US" dirty="0"/>
              <a:t> </a:t>
            </a:r>
            <a:r>
              <a:rPr lang="en-US" dirty="0" err="1"/>
              <a:t>și</a:t>
            </a:r>
            <a:r>
              <a:rPr lang="en-US" dirty="0"/>
              <a:t> </a:t>
            </a:r>
            <a:r>
              <a:rPr lang="en-US" dirty="0" err="1"/>
              <a:t>pentru</a:t>
            </a:r>
            <a:r>
              <a:rPr lang="en-US" dirty="0"/>
              <a:t> o </a:t>
            </a:r>
            <a:r>
              <a:rPr lang="en-US" dirty="0" err="1"/>
              <a:t>excelentă</a:t>
            </a:r>
            <a:r>
              <a:rPr lang="en-US" dirty="0"/>
              <a:t> </a:t>
            </a:r>
            <a:r>
              <a:rPr lang="en-US" dirty="0" err="1"/>
              <a:t>disponibilitate</a:t>
            </a:r>
            <a:r>
              <a:rPr lang="en-US" dirty="0"/>
              <a:t> a </a:t>
            </a:r>
            <a:r>
              <a:rPr lang="en-US" dirty="0" err="1"/>
              <a:t>întregului</a:t>
            </a:r>
            <a:r>
              <a:rPr lang="en-US" dirty="0"/>
              <a:t> </a:t>
            </a:r>
            <a:r>
              <a:rPr lang="en-US" dirty="0" err="1"/>
              <a:t>sistem</a:t>
            </a:r>
            <a:r>
              <a:rPr lang="en-US" dirty="0"/>
              <a:t>.</a:t>
            </a:r>
          </a:p>
        </p:txBody>
      </p:sp>
      <p:sp>
        <p:nvSpPr>
          <p:cNvPr id="4" name="Footer Placeholder 3">
            <a:extLst>
              <a:ext uri="{FF2B5EF4-FFF2-40B4-BE49-F238E27FC236}">
                <a16:creationId xmlns:a16="http://schemas.microsoft.com/office/drawing/2014/main" id="{BD38331D-131A-568B-F773-A82E96D70A9F}"/>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F9E58112-AD84-7A18-C2F4-74541DAAAD05}"/>
              </a:ext>
            </a:extLst>
          </p:cNvPr>
          <p:cNvSpPr>
            <a:spLocks noGrp="1"/>
          </p:cNvSpPr>
          <p:nvPr>
            <p:ph type="sldNum" sz="quarter" idx="12"/>
          </p:nvPr>
        </p:nvSpPr>
        <p:spPr/>
        <p:txBody>
          <a:bodyPr/>
          <a:lstStyle/>
          <a:p>
            <a:fld id="{A1C70709-DAA9-40D9-963C-2BB90BF2DA8C}" type="slidenum">
              <a:rPr lang="en-US" smtClean="0"/>
              <a:t>20</a:t>
            </a:fld>
            <a:endParaRPr lang="en-US"/>
          </a:p>
        </p:txBody>
      </p:sp>
    </p:spTree>
    <p:extLst>
      <p:ext uri="{BB962C8B-B14F-4D97-AF65-F5344CB8AC3E}">
        <p14:creationId xmlns:p14="http://schemas.microsoft.com/office/powerpoint/2010/main" val="3562814332"/>
      </p:ext>
    </p:extLst>
  </p:cSld>
  <p:clrMapOvr>
    <a:masterClrMapping/>
  </p:clrMapOvr>
  <mc:AlternateContent xmlns:mc="http://schemas.openxmlformats.org/markup-compatibility/2006" xmlns:p14="http://schemas.microsoft.com/office/powerpoint/2010/main">
    <mc:Choice Requires="p14">
      <p:transition spd="slow" p14:dur="1250">
        <p:cover dir="ru"/>
      </p:transition>
    </mc:Choice>
    <mc:Fallback xmlns="">
      <p:transition spd="slow">
        <p:cover dir="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62AA-8383-6BE2-FE44-585FE97B3802}"/>
              </a:ext>
            </a:extLst>
          </p:cNvPr>
          <p:cNvSpPr>
            <a:spLocks noGrp="1"/>
          </p:cNvSpPr>
          <p:nvPr>
            <p:ph type="title"/>
          </p:nvPr>
        </p:nvSpPr>
        <p:spPr/>
        <p:txBody>
          <a:bodyPr/>
          <a:lstStyle/>
          <a:p>
            <a:r>
              <a:rPr lang="en-US" b="1" dirty="0" err="1"/>
              <a:t>Procesul</a:t>
            </a:r>
            <a:r>
              <a:rPr lang="en-US" b="1" dirty="0"/>
              <a:t> </a:t>
            </a:r>
            <a:r>
              <a:rPr lang="en-US" b="1" dirty="0" err="1"/>
              <a:t>tehnologic</a:t>
            </a:r>
            <a:r>
              <a:rPr lang="en-US" b="1" dirty="0"/>
              <a:t> </a:t>
            </a:r>
            <a:r>
              <a:rPr lang="en-US" dirty="0"/>
              <a:t>– </a:t>
            </a:r>
            <a:r>
              <a:rPr lang="en-US" dirty="0" err="1"/>
              <a:t>sudarea</a:t>
            </a:r>
            <a:r>
              <a:rPr lang="en-US" dirty="0"/>
              <a:t> in </a:t>
            </a:r>
            <a:r>
              <a:rPr lang="en-US" dirty="0" err="1"/>
              <a:t>aluminiu</a:t>
            </a:r>
            <a:r>
              <a:rPr lang="en-US" dirty="0"/>
              <a:t> la </a:t>
            </a:r>
            <a:r>
              <a:rPr lang="en-US" dirty="0" err="1"/>
              <a:t>usile</a:t>
            </a:r>
            <a:r>
              <a:rPr lang="en-US" dirty="0"/>
              <a:t>/</a:t>
            </a:r>
            <a:r>
              <a:rPr lang="en-US" dirty="0" err="1"/>
              <a:t>haioanele</a:t>
            </a:r>
            <a:r>
              <a:rPr lang="en-US" dirty="0"/>
              <a:t> </a:t>
            </a:r>
            <a:r>
              <a:rPr lang="en-US" dirty="0" err="1"/>
              <a:t>autovehiculelor</a:t>
            </a:r>
            <a:r>
              <a:rPr lang="en-US" dirty="0"/>
              <a:t> BMW</a:t>
            </a:r>
          </a:p>
        </p:txBody>
      </p:sp>
      <p:pic>
        <p:nvPicPr>
          <p:cNvPr id="5" name="Picture 4">
            <a:extLst>
              <a:ext uri="{FF2B5EF4-FFF2-40B4-BE49-F238E27FC236}">
                <a16:creationId xmlns:a16="http://schemas.microsoft.com/office/drawing/2014/main" id="{E707AD3C-5548-2E43-5BA5-0D2264B39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39312"/>
            <a:ext cx="4338084" cy="3253563"/>
          </a:xfrm>
          <a:prstGeom prst="rect">
            <a:avLst/>
          </a:prstGeom>
        </p:spPr>
      </p:pic>
      <p:pic>
        <p:nvPicPr>
          <p:cNvPr id="7" name="Picture 6">
            <a:extLst>
              <a:ext uri="{FF2B5EF4-FFF2-40B4-BE49-F238E27FC236}">
                <a16:creationId xmlns:a16="http://schemas.microsoft.com/office/drawing/2014/main" id="{3992634D-110C-BA12-5FB9-2456275CA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075" y="2542399"/>
            <a:ext cx="7781925" cy="2124075"/>
          </a:xfrm>
          <a:prstGeom prst="rect">
            <a:avLst/>
          </a:prstGeom>
        </p:spPr>
      </p:pic>
      <p:sp>
        <p:nvSpPr>
          <p:cNvPr id="3" name="TextBox 2">
            <a:extLst>
              <a:ext uri="{FF2B5EF4-FFF2-40B4-BE49-F238E27FC236}">
                <a16:creationId xmlns:a16="http://schemas.microsoft.com/office/drawing/2014/main" id="{AE42A4DB-3BAA-81F1-525B-1F2822FDEABE}"/>
              </a:ext>
            </a:extLst>
          </p:cNvPr>
          <p:cNvSpPr txBox="1"/>
          <p:nvPr/>
        </p:nvSpPr>
        <p:spPr>
          <a:xfrm>
            <a:off x="5039833" y="5454502"/>
            <a:ext cx="6932427" cy="646331"/>
          </a:xfrm>
          <a:prstGeom prst="rect">
            <a:avLst/>
          </a:prstGeom>
          <a:noFill/>
        </p:spPr>
        <p:txBody>
          <a:bodyPr wrap="square" rtlCol="0">
            <a:spAutoFit/>
          </a:bodyPr>
          <a:lstStyle/>
          <a:p>
            <a:r>
              <a:rPr lang="en-US" sz="1800" i="1" dirty="0" err="1"/>
              <a:t>Sursa</a:t>
            </a:r>
            <a:r>
              <a:rPr lang="en-US" sz="1800" i="1" dirty="0"/>
              <a:t> </a:t>
            </a:r>
            <a:r>
              <a:rPr lang="en-US" sz="1800" i="1" dirty="0">
                <a:hlinkClick r:id="rId4"/>
              </a:rPr>
              <a:t>https://lastechno.com/tehnologii-de-sudare-foarte-precise-cu-un-grad-ridicat-de-reproductibilitate/</a:t>
            </a:r>
            <a:r>
              <a:rPr lang="en-US" sz="1800" i="1" dirty="0"/>
              <a:t> </a:t>
            </a:r>
          </a:p>
        </p:txBody>
      </p:sp>
      <p:sp>
        <p:nvSpPr>
          <p:cNvPr id="4" name="Footer Placeholder 3">
            <a:extLst>
              <a:ext uri="{FF2B5EF4-FFF2-40B4-BE49-F238E27FC236}">
                <a16:creationId xmlns:a16="http://schemas.microsoft.com/office/drawing/2014/main" id="{B7A1F03B-022C-7177-5A41-4F237DE5D863}"/>
              </a:ext>
            </a:extLst>
          </p:cNvPr>
          <p:cNvSpPr>
            <a:spLocks noGrp="1"/>
          </p:cNvSpPr>
          <p:nvPr>
            <p:ph type="ftr" sz="quarter" idx="11"/>
          </p:nvPr>
        </p:nvSpPr>
        <p:spPr/>
        <p:txBody>
          <a:bodyPr/>
          <a:lstStyle/>
          <a:p>
            <a:r>
              <a:rPr lang="en-US"/>
              <a:t>Proiect TECH-IT-SE / Fundatia Romtens - CCIA Braila</a:t>
            </a:r>
          </a:p>
        </p:txBody>
      </p:sp>
      <p:sp>
        <p:nvSpPr>
          <p:cNvPr id="6" name="Slide Number Placeholder 5">
            <a:extLst>
              <a:ext uri="{FF2B5EF4-FFF2-40B4-BE49-F238E27FC236}">
                <a16:creationId xmlns:a16="http://schemas.microsoft.com/office/drawing/2014/main" id="{53D762EA-652B-BA13-039E-9619589913D5}"/>
              </a:ext>
            </a:extLst>
          </p:cNvPr>
          <p:cNvSpPr>
            <a:spLocks noGrp="1"/>
          </p:cNvSpPr>
          <p:nvPr>
            <p:ph type="sldNum" sz="quarter" idx="12"/>
          </p:nvPr>
        </p:nvSpPr>
        <p:spPr/>
        <p:txBody>
          <a:bodyPr/>
          <a:lstStyle/>
          <a:p>
            <a:fld id="{A1C70709-DAA9-40D9-963C-2BB90BF2DA8C}" type="slidenum">
              <a:rPr lang="en-US" smtClean="0"/>
              <a:t>21</a:t>
            </a:fld>
            <a:endParaRPr lang="en-US"/>
          </a:p>
        </p:txBody>
      </p:sp>
    </p:spTree>
    <p:extLst>
      <p:ext uri="{BB962C8B-B14F-4D97-AF65-F5344CB8AC3E}">
        <p14:creationId xmlns:p14="http://schemas.microsoft.com/office/powerpoint/2010/main" val="613216640"/>
      </p:ext>
    </p:extLst>
  </p:cSld>
  <p:clrMapOvr>
    <a:masterClrMapping/>
  </p:clrMapOvr>
  <mc:AlternateContent xmlns:mc="http://schemas.openxmlformats.org/markup-compatibility/2006" xmlns:p14="http://schemas.microsoft.com/office/powerpoint/2010/main">
    <mc:Choice Requires="p14">
      <p:transition spd="slow" p14:dur="1250">
        <p:cover dir="ru"/>
      </p:transition>
    </mc:Choice>
    <mc:Fallback xmlns="">
      <p:transition spd="slow">
        <p:cover dir="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EE13E-AB17-C897-B19E-B3522566A992}"/>
              </a:ext>
            </a:extLst>
          </p:cNvPr>
          <p:cNvSpPr>
            <a:spLocks noGrp="1"/>
          </p:cNvSpPr>
          <p:nvPr>
            <p:ph type="title"/>
          </p:nvPr>
        </p:nvSpPr>
        <p:spPr/>
        <p:txBody>
          <a:bodyPr/>
          <a:lstStyle/>
          <a:p>
            <a:r>
              <a:rPr lang="en-US" b="1" dirty="0" err="1"/>
              <a:t>Procesul</a:t>
            </a:r>
            <a:r>
              <a:rPr lang="en-US" b="1" dirty="0"/>
              <a:t> </a:t>
            </a:r>
            <a:r>
              <a:rPr lang="en-US" b="1" dirty="0" err="1"/>
              <a:t>Tehnologic</a:t>
            </a:r>
            <a:r>
              <a:rPr lang="en-US" b="1" dirty="0"/>
              <a:t> </a:t>
            </a:r>
            <a:r>
              <a:rPr lang="en-US" dirty="0"/>
              <a:t>– </a:t>
            </a:r>
            <a:r>
              <a:rPr lang="en-US" dirty="0" err="1"/>
              <a:t>Tehnologiile</a:t>
            </a:r>
            <a:r>
              <a:rPr lang="en-US" dirty="0"/>
              <a:t> </a:t>
            </a:r>
            <a:r>
              <a:rPr lang="en-US" dirty="0" err="1"/>
              <a:t>folosite</a:t>
            </a:r>
            <a:endParaRPr lang="en-US" dirty="0"/>
          </a:p>
        </p:txBody>
      </p:sp>
      <p:sp>
        <p:nvSpPr>
          <p:cNvPr id="3" name="Content Placeholder 2">
            <a:extLst>
              <a:ext uri="{FF2B5EF4-FFF2-40B4-BE49-F238E27FC236}">
                <a16:creationId xmlns:a16="http://schemas.microsoft.com/office/drawing/2014/main" id="{7E41DE1F-6BBE-85A6-1695-01CBCAF183AD}"/>
              </a:ext>
            </a:extLst>
          </p:cNvPr>
          <p:cNvSpPr>
            <a:spLocks noGrp="1"/>
          </p:cNvSpPr>
          <p:nvPr>
            <p:ph idx="1"/>
          </p:nvPr>
        </p:nvSpPr>
        <p:spPr/>
        <p:txBody>
          <a:bodyPr/>
          <a:lstStyle/>
          <a:p>
            <a:pPr marL="542925" indent="-542925">
              <a:buClr>
                <a:srgbClr val="FF0000"/>
              </a:buClr>
              <a:buFont typeface="Wingdings 3" panose="05040102010807070707" pitchFamily="18" charset="2"/>
              <a:buChar char="N"/>
            </a:pPr>
            <a:r>
              <a:rPr lang="en-US" b="1" dirty="0" err="1"/>
              <a:t>Tehnologia</a:t>
            </a:r>
            <a:r>
              <a:rPr lang="en-US" b="1" dirty="0"/>
              <a:t> de </a:t>
            </a:r>
            <a:r>
              <a:rPr lang="en-US" b="1" dirty="0" err="1"/>
              <a:t>sudare</a:t>
            </a:r>
            <a:r>
              <a:rPr lang="en-US" b="1" dirty="0"/>
              <a:t> </a:t>
            </a:r>
            <a:r>
              <a:rPr lang="en-US" dirty="0"/>
              <a:t>= </a:t>
            </a:r>
            <a:r>
              <a:rPr lang="en-US" dirty="0" err="1"/>
              <a:t>Sudura</a:t>
            </a:r>
            <a:r>
              <a:rPr lang="en-US" dirty="0"/>
              <a:t> MIG-MAG </a:t>
            </a:r>
            <a:r>
              <a:rPr lang="en-US" dirty="0" err="1"/>
              <a:t>este</a:t>
            </a:r>
            <a:r>
              <a:rPr lang="en-US" dirty="0"/>
              <a:t> o </a:t>
            </a:r>
            <a:r>
              <a:rPr lang="en-US" dirty="0" err="1"/>
              <a:t>tehnica</a:t>
            </a:r>
            <a:r>
              <a:rPr lang="en-US" dirty="0"/>
              <a:t> </a:t>
            </a:r>
            <a:r>
              <a:rPr lang="en-US" dirty="0" err="1"/>
              <a:t>rapida</a:t>
            </a:r>
            <a:r>
              <a:rPr lang="en-US" dirty="0"/>
              <a:t> </a:t>
            </a:r>
            <a:r>
              <a:rPr lang="en-US" dirty="0" err="1"/>
              <a:t>si</a:t>
            </a:r>
            <a:r>
              <a:rPr lang="en-US" dirty="0"/>
              <a:t> </a:t>
            </a:r>
            <a:r>
              <a:rPr lang="en-US" dirty="0" err="1"/>
              <a:t>eficienta</a:t>
            </a:r>
            <a:r>
              <a:rPr lang="en-US" dirty="0"/>
              <a:t> de </a:t>
            </a:r>
            <a:r>
              <a:rPr lang="en-US" dirty="0" err="1"/>
              <a:t>sudare</a:t>
            </a:r>
            <a:r>
              <a:rPr lang="en-US" dirty="0"/>
              <a:t> care </a:t>
            </a:r>
            <a:r>
              <a:rPr lang="en-US" dirty="0" err="1"/>
              <a:t>utilizeaza</a:t>
            </a:r>
            <a:r>
              <a:rPr lang="en-US" dirty="0"/>
              <a:t> un flux </a:t>
            </a:r>
            <a:r>
              <a:rPr lang="en-US" dirty="0" err="1"/>
              <a:t>continuu</a:t>
            </a:r>
            <a:r>
              <a:rPr lang="en-US" dirty="0"/>
              <a:t> de </a:t>
            </a:r>
            <a:r>
              <a:rPr lang="en-US" dirty="0" err="1"/>
              <a:t>sarma</a:t>
            </a:r>
            <a:r>
              <a:rPr lang="en-US" dirty="0"/>
              <a:t> de </a:t>
            </a:r>
            <a:r>
              <a:rPr lang="en-US" dirty="0" err="1"/>
              <a:t>sudura</a:t>
            </a:r>
            <a:r>
              <a:rPr lang="en-US" dirty="0"/>
              <a:t> </a:t>
            </a:r>
            <a:r>
              <a:rPr lang="en-US" dirty="0" err="1"/>
              <a:t>si</a:t>
            </a:r>
            <a:r>
              <a:rPr lang="en-US" dirty="0"/>
              <a:t> </a:t>
            </a:r>
            <a:r>
              <a:rPr lang="en-US" dirty="0" err="1"/>
              <a:t>gaz</a:t>
            </a:r>
            <a:r>
              <a:rPr lang="en-US" dirty="0"/>
              <a:t> protector </a:t>
            </a:r>
            <a:r>
              <a:rPr lang="en-US" dirty="0" err="1"/>
              <a:t>pentru</a:t>
            </a:r>
            <a:r>
              <a:rPr lang="en-US" dirty="0"/>
              <a:t> a produce </a:t>
            </a:r>
            <a:r>
              <a:rPr lang="en-US" dirty="0" err="1"/>
              <a:t>suduri</a:t>
            </a:r>
            <a:r>
              <a:rPr lang="en-US" dirty="0"/>
              <a:t> de </a:t>
            </a:r>
            <a:r>
              <a:rPr lang="en-US" dirty="0" err="1"/>
              <a:t>inalta</a:t>
            </a:r>
            <a:r>
              <a:rPr lang="en-US" dirty="0"/>
              <a:t> </a:t>
            </a:r>
            <a:r>
              <a:rPr lang="en-US" dirty="0" err="1"/>
              <a:t>calitate</a:t>
            </a:r>
            <a:r>
              <a:rPr lang="en-US" dirty="0"/>
              <a:t> cu o </a:t>
            </a:r>
            <a:r>
              <a:rPr lang="en-US" dirty="0" err="1"/>
              <a:t>penetrare</a:t>
            </a:r>
            <a:r>
              <a:rPr lang="en-US" dirty="0"/>
              <a:t> buna </a:t>
            </a:r>
            <a:r>
              <a:rPr lang="en-US" dirty="0" err="1"/>
              <a:t>si</a:t>
            </a:r>
            <a:r>
              <a:rPr lang="en-US" dirty="0"/>
              <a:t> un </a:t>
            </a:r>
            <a:r>
              <a:rPr lang="en-US" dirty="0" err="1"/>
              <a:t>nivel</a:t>
            </a:r>
            <a:r>
              <a:rPr lang="en-US" dirty="0"/>
              <a:t> </a:t>
            </a:r>
            <a:r>
              <a:rPr lang="en-US" dirty="0" err="1"/>
              <a:t>redus</a:t>
            </a:r>
            <a:r>
              <a:rPr lang="en-US" dirty="0"/>
              <a:t> de </a:t>
            </a:r>
            <a:r>
              <a:rPr lang="en-US" dirty="0" err="1"/>
              <a:t>zgura</a:t>
            </a:r>
            <a:r>
              <a:rPr lang="en-US" dirty="0"/>
              <a:t> </a:t>
            </a:r>
            <a:r>
              <a:rPr lang="en-US" dirty="0" err="1"/>
              <a:t>si</a:t>
            </a:r>
            <a:r>
              <a:rPr lang="en-US" dirty="0"/>
              <a:t> </a:t>
            </a:r>
            <a:r>
              <a:rPr lang="en-US" dirty="0" err="1"/>
              <a:t>sparturi</a:t>
            </a:r>
            <a:r>
              <a:rPr lang="en-US" dirty="0"/>
              <a:t>.</a:t>
            </a:r>
          </a:p>
          <a:p>
            <a:pPr marL="542925" indent="-542925">
              <a:buClr>
                <a:srgbClr val="FF0000"/>
              </a:buClr>
              <a:buFont typeface="Wingdings 3" panose="05040102010807070707" pitchFamily="18" charset="2"/>
              <a:buChar char="N"/>
            </a:pPr>
            <a:r>
              <a:rPr lang="en-US" b="1" dirty="0" err="1">
                <a:solidFill>
                  <a:srgbClr val="FF0000"/>
                </a:solidFill>
              </a:rPr>
              <a:t>Tehnologia</a:t>
            </a:r>
            <a:r>
              <a:rPr lang="en-US" b="1" dirty="0">
                <a:solidFill>
                  <a:srgbClr val="FF0000"/>
                </a:solidFill>
              </a:rPr>
              <a:t> de </a:t>
            </a:r>
            <a:r>
              <a:rPr lang="en-US" b="1" dirty="0" err="1">
                <a:solidFill>
                  <a:srgbClr val="FF0000"/>
                </a:solidFill>
              </a:rPr>
              <a:t>alimentare</a:t>
            </a:r>
            <a:r>
              <a:rPr lang="en-US" b="1" dirty="0">
                <a:solidFill>
                  <a:srgbClr val="FF0000"/>
                </a:solidFill>
              </a:rPr>
              <a:t> cu </a:t>
            </a:r>
            <a:r>
              <a:rPr lang="en-US" b="1" dirty="0" err="1">
                <a:solidFill>
                  <a:srgbClr val="FF0000"/>
                </a:solidFill>
              </a:rPr>
              <a:t>sarma</a:t>
            </a:r>
            <a:r>
              <a:rPr lang="en-US" b="1" dirty="0">
                <a:solidFill>
                  <a:srgbClr val="FF0000"/>
                </a:solidFill>
              </a:rPr>
              <a:t> de </a:t>
            </a:r>
            <a:r>
              <a:rPr lang="en-US" b="1" dirty="0" err="1">
                <a:solidFill>
                  <a:srgbClr val="FF0000"/>
                </a:solidFill>
              </a:rPr>
              <a:t>sudare</a:t>
            </a:r>
            <a:r>
              <a:rPr lang="en-US" b="1" dirty="0">
                <a:solidFill>
                  <a:srgbClr val="FF0000"/>
                </a:solidFill>
              </a:rPr>
              <a:t> </a:t>
            </a:r>
            <a:r>
              <a:rPr lang="en-US" dirty="0">
                <a:solidFill>
                  <a:srgbClr val="FF0000"/>
                </a:solidFill>
              </a:rPr>
              <a:t>= </a:t>
            </a:r>
            <a:r>
              <a:rPr lang="en-US" b="1" dirty="0" err="1">
                <a:solidFill>
                  <a:srgbClr val="FF0000"/>
                </a:solidFill>
              </a:rPr>
              <a:t>Sistemul</a:t>
            </a:r>
            <a:r>
              <a:rPr lang="en-US" b="1" dirty="0">
                <a:solidFill>
                  <a:srgbClr val="FF0000"/>
                </a:solidFill>
              </a:rPr>
              <a:t> PUSH-PUSH de </a:t>
            </a:r>
            <a:r>
              <a:rPr lang="en-US" b="1" dirty="0" err="1">
                <a:solidFill>
                  <a:srgbClr val="FF0000"/>
                </a:solidFill>
              </a:rPr>
              <a:t>alimentare</a:t>
            </a:r>
            <a:r>
              <a:rPr lang="en-US" b="1" dirty="0">
                <a:solidFill>
                  <a:srgbClr val="FF0000"/>
                </a:solidFill>
              </a:rPr>
              <a:t> cu </a:t>
            </a:r>
            <a:r>
              <a:rPr lang="en-US" b="1" dirty="0" err="1">
                <a:solidFill>
                  <a:srgbClr val="FF0000"/>
                </a:solidFill>
              </a:rPr>
              <a:t>sârmă</a:t>
            </a:r>
            <a:r>
              <a:rPr lang="en-US" b="1" dirty="0">
                <a:solidFill>
                  <a:srgbClr val="FF0000"/>
                </a:solidFill>
              </a:rPr>
              <a:t> de </a:t>
            </a:r>
            <a:r>
              <a:rPr lang="en-US" b="1" dirty="0" err="1">
                <a:solidFill>
                  <a:srgbClr val="FF0000"/>
                </a:solidFill>
              </a:rPr>
              <a:t>adaos</a:t>
            </a:r>
            <a:r>
              <a:rPr lang="en-US" b="1" dirty="0">
                <a:solidFill>
                  <a:srgbClr val="FF0000"/>
                </a:solidFill>
              </a:rPr>
              <a:t> </a:t>
            </a:r>
            <a:r>
              <a:rPr lang="en-US" b="1" dirty="0" err="1">
                <a:solidFill>
                  <a:srgbClr val="FF0000"/>
                </a:solidFill>
              </a:rPr>
              <a:t>realizat</a:t>
            </a:r>
            <a:r>
              <a:rPr lang="en-US" b="1" dirty="0">
                <a:solidFill>
                  <a:srgbClr val="FF0000"/>
                </a:solidFill>
              </a:rPr>
              <a:t> de </a:t>
            </a:r>
            <a:r>
              <a:rPr lang="en-US" b="1" dirty="0" err="1">
                <a:solidFill>
                  <a:srgbClr val="FF0000"/>
                </a:solidFill>
              </a:rPr>
              <a:t>către</a:t>
            </a:r>
            <a:r>
              <a:rPr lang="en-US" b="1" dirty="0">
                <a:solidFill>
                  <a:srgbClr val="FF0000"/>
                </a:solidFill>
              </a:rPr>
              <a:t> DINSE</a:t>
            </a:r>
            <a:r>
              <a:rPr lang="en-US" b="1" dirty="0"/>
              <a:t>.</a:t>
            </a:r>
          </a:p>
          <a:p>
            <a:pPr marL="542925" indent="-542925">
              <a:buClr>
                <a:srgbClr val="FF0000"/>
              </a:buClr>
              <a:buFont typeface="Wingdings 3" panose="05040102010807070707" pitchFamily="18" charset="2"/>
              <a:buChar char="N"/>
            </a:pPr>
            <a:r>
              <a:rPr lang="en-US" b="1" dirty="0" err="1"/>
              <a:t>Tehnologia</a:t>
            </a:r>
            <a:r>
              <a:rPr lang="en-US" b="1" dirty="0"/>
              <a:t> de control - </a:t>
            </a:r>
            <a:r>
              <a:rPr lang="en-US" dirty="0"/>
              <a:t>Un </a:t>
            </a:r>
            <a:r>
              <a:rPr lang="en-US" dirty="0" err="1"/>
              <a:t>senzor</a:t>
            </a:r>
            <a:r>
              <a:rPr lang="en-US" dirty="0"/>
              <a:t> digital </a:t>
            </a:r>
            <a:r>
              <a:rPr lang="en-US" dirty="0" err="1"/>
              <a:t>pentru</a:t>
            </a:r>
            <a:r>
              <a:rPr lang="en-US" dirty="0"/>
              <a:t> </a:t>
            </a:r>
            <a:r>
              <a:rPr lang="en-US" dirty="0" err="1"/>
              <a:t>avansul</a:t>
            </a:r>
            <a:r>
              <a:rPr lang="en-US" dirty="0"/>
              <a:t> </a:t>
            </a:r>
            <a:r>
              <a:rPr lang="en-US" dirty="0" err="1"/>
              <a:t>sârmei</a:t>
            </a:r>
            <a:r>
              <a:rPr lang="en-US" dirty="0"/>
              <a:t> – DLS 200, </a:t>
            </a:r>
            <a:r>
              <a:rPr lang="en-US" dirty="0" err="1"/>
              <a:t>instalat</a:t>
            </a:r>
            <a:r>
              <a:rPr lang="en-US" dirty="0"/>
              <a:t> local, </a:t>
            </a:r>
            <a:r>
              <a:rPr lang="en-US" dirty="0" err="1"/>
              <a:t>în</a:t>
            </a:r>
            <a:r>
              <a:rPr lang="en-US" dirty="0"/>
              <a:t> aval </a:t>
            </a:r>
            <a:r>
              <a:rPr lang="en-US" dirty="0" err="1"/>
              <a:t>față</a:t>
            </a:r>
            <a:r>
              <a:rPr lang="en-US" dirty="0"/>
              <a:t> de </a:t>
            </a:r>
            <a:r>
              <a:rPr lang="en-US" dirty="0" err="1"/>
              <a:t>unitatea</a:t>
            </a:r>
            <a:r>
              <a:rPr lang="en-US" dirty="0"/>
              <a:t> </a:t>
            </a:r>
            <a:r>
              <a:rPr lang="en-US" dirty="0" err="1"/>
              <a:t>frontală</a:t>
            </a:r>
            <a:r>
              <a:rPr lang="en-US" dirty="0"/>
              <a:t> de </a:t>
            </a:r>
            <a:r>
              <a:rPr lang="en-US" dirty="0" err="1"/>
              <a:t>antrenare</a:t>
            </a:r>
            <a:r>
              <a:rPr lang="en-US" dirty="0"/>
              <a:t>, </a:t>
            </a:r>
            <a:r>
              <a:rPr lang="en-US" dirty="0" err="1"/>
              <a:t>capturează</a:t>
            </a:r>
            <a:r>
              <a:rPr lang="en-US" dirty="0"/>
              <a:t> </a:t>
            </a:r>
            <a:r>
              <a:rPr lang="en-US" dirty="0" err="1"/>
              <a:t>datele</a:t>
            </a:r>
            <a:r>
              <a:rPr lang="en-US" dirty="0"/>
              <a:t> </a:t>
            </a:r>
            <a:r>
              <a:rPr lang="en-US" dirty="0" err="1"/>
              <a:t>în</a:t>
            </a:r>
            <a:r>
              <a:rPr lang="en-US" dirty="0"/>
              <a:t> </a:t>
            </a:r>
            <a:r>
              <a:rPr lang="en-US" dirty="0" err="1"/>
              <a:t>scopul</a:t>
            </a:r>
            <a:r>
              <a:rPr lang="en-US" dirty="0"/>
              <a:t> </a:t>
            </a:r>
            <a:r>
              <a:rPr lang="en-US" dirty="0" err="1"/>
              <a:t>realizării</a:t>
            </a:r>
            <a:r>
              <a:rPr lang="en-US" dirty="0"/>
              <a:t> </a:t>
            </a:r>
            <a:r>
              <a:rPr lang="en-US" dirty="0" err="1"/>
              <a:t>unei</a:t>
            </a:r>
            <a:r>
              <a:rPr lang="en-US" dirty="0"/>
              <a:t> </a:t>
            </a:r>
            <a:r>
              <a:rPr lang="en-US" dirty="0" err="1"/>
              <a:t>complexe</a:t>
            </a:r>
            <a:r>
              <a:rPr lang="en-US" dirty="0"/>
              <a:t> </a:t>
            </a:r>
            <a:r>
              <a:rPr lang="en-US" dirty="0" err="1"/>
              <a:t>monitorizări</a:t>
            </a:r>
            <a:r>
              <a:rPr lang="en-US" dirty="0"/>
              <a:t> a </a:t>
            </a:r>
            <a:r>
              <a:rPr lang="en-US" dirty="0" err="1"/>
              <a:t>procesului</a:t>
            </a:r>
            <a:r>
              <a:rPr lang="en-US" dirty="0"/>
              <a:t>.</a:t>
            </a:r>
            <a:endParaRPr lang="en-US" b="1" dirty="0"/>
          </a:p>
          <a:p>
            <a:endParaRPr lang="en-US" dirty="0"/>
          </a:p>
        </p:txBody>
      </p:sp>
      <p:sp>
        <p:nvSpPr>
          <p:cNvPr id="4" name="Left Brace 3">
            <a:extLst>
              <a:ext uri="{FF2B5EF4-FFF2-40B4-BE49-F238E27FC236}">
                <a16:creationId xmlns:a16="http://schemas.microsoft.com/office/drawing/2014/main" id="{52452D22-473B-F0C0-B0E3-5F4B3971C26E}"/>
              </a:ext>
            </a:extLst>
          </p:cNvPr>
          <p:cNvSpPr/>
          <p:nvPr/>
        </p:nvSpPr>
        <p:spPr>
          <a:xfrm>
            <a:off x="625549" y="3429000"/>
            <a:ext cx="425302" cy="909084"/>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50A395C5-4CDC-8C71-BC01-7CF56408D31B}"/>
              </a:ext>
            </a:extLst>
          </p:cNvPr>
          <p:cNvSpPr txBox="1"/>
          <p:nvPr/>
        </p:nvSpPr>
        <p:spPr>
          <a:xfrm>
            <a:off x="138648" y="2305045"/>
            <a:ext cx="492443" cy="3156994"/>
          </a:xfrm>
          <a:prstGeom prst="rect">
            <a:avLst/>
          </a:prstGeom>
          <a:noFill/>
        </p:spPr>
        <p:txBody>
          <a:bodyPr vert="vert270" wrap="square" rtlCol="0">
            <a:spAutoFit/>
          </a:bodyPr>
          <a:lstStyle/>
          <a:p>
            <a:pPr algn="ctr"/>
            <a:r>
              <a:rPr lang="en-US" sz="2000" dirty="0" err="1">
                <a:solidFill>
                  <a:srgbClr val="00B050"/>
                </a:solidFill>
              </a:rPr>
              <a:t>Tehnologia</a:t>
            </a:r>
            <a:r>
              <a:rPr lang="en-US" sz="2000" dirty="0">
                <a:solidFill>
                  <a:srgbClr val="00B050"/>
                </a:solidFill>
              </a:rPr>
              <a:t> </a:t>
            </a:r>
            <a:r>
              <a:rPr lang="en-US" sz="2000" dirty="0" err="1">
                <a:solidFill>
                  <a:srgbClr val="00B050"/>
                </a:solidFill>
              </a:rPr>
              <a:t>nou</a:t>
            </a:r>
            <a:r>
              <a:rPr lang="en-US" sz="2000" dirty="0">
                <a:solidFill>
                  <a:srgbClr val="00B050"/>
                </a:solidFill>
              </a:rPr>
              <a:t> </a:t>
            </a:r>
            <a:r>
              <a:rPr lang="en-US" sz="2000" dirty="0" err="1">
                <a:solidFill>
                  <a:srgbClr val="00B050"/>
                </a:solidFill>
              </a:rPr>
              <a:t>introdusa</a:t>
            </a:r>
            <a:r>
              <a:rPr lang="en-US" sz="2000" dirty="0">
                <a:solidFill>
                  <a:srgbClr val="00B050"/>
                </a:solidFill>
              </a:rPr>
              <a:t>!</a:t>
            </a:r>
          </a:p>
        </p:txBody>
      </p:sp>
      <p:sp>
        <p:nvSpPr>
          <p:cNvPr id="7" name="Footer Placeholder 6">
            <a:extLst>
              <a:ext uri="{FF2B5EF4-FFF2-40B4-BE49-F238E27FC236}">
                <a16:creationId xmlns:a16="http://schemas.microsoft.com/office/drawing/2014/main" id="{FAFF0356-7C12-EF5B-CCA2-B358524E39D8}"/>
              </a:ext>
            </a:extLst>
          </p:cNvPr>
          <p:cNvSpPr>
            <a:spLocks noGrp="1"/>
          </p:cNvSpPr>
          <p:nvPr>
            <p:ph type="ftr" sz="quarter" idx="11"/>
          </p:nvPr>
        </p:nvSpPr>
        <p:spPr/>
        <p:txBody>
          <a:bodyPr/>
          <a:lstStyle/>
          <a:p>
            <a:r>
              <a:rPr lang="en-US"/>
              <a:t>Proiect TECH-IT-SE / Fundatia Romtens - CCIA Braila</a:t>
            </a:r>
          </a:p>
        </p:txBody>
      </p:sp>
      <p:sp>
        <p:nvSpPr>
          <p:cNvPr id="8" name="Slide Number Placeholder 7">
            <a:extLst>
              <a:ext uri="{FF2B5EF4-FFF2-40B4-BE49-F238E27FC236}">
                <a16:creationId xmlns:a16="http://schemas.microsoft.com/office/drawing/2014/main" id="{E846F610-459B-B222-5344-69B5A77AC778}"/>
              </a:ext>
            </a:extLst>
          </p:cNvPr>
          <p:cNvSpPr>
            <a:spLocks noGrp="1"/>
          </p:cNvSpPr>
          <p:nvPr>
            <p:ph type="sldNum" sz="quarter" idx="12"/>
          </p:nvPr>
        </p:nvSpPr>
        <p:spPr/>
        <p:txBody>
          <a:bodyPr/>
          <a:lstStyle/>
          <a:p>
            <a:fld id="{A1C70709-DAA9-40D9-963C-2BB90BF2DA8C}" type="slidenum">
              <a:rPr lang="en-US" smtClean="0"/>
              <a:t>22</a:t>
            </a:fld>
            <a:endParaRPr lang="en-US"/>
          </a:p>
        </p:txBody>
      </p:sp>
    </p:spTree>
    <p:extLst>
      <p:ext uri="{BB962C8B-B14F-4D97-AF65-F5344CB8AC3E}">
        <p14:creationId xmlns:p14="http://schemas.microsoft.com/office/powerpoint/2010/main" val="3476956812"/>
      </p:ext>
    </p:extLst>
  </p:cSld>
  <p:clrMapOvr>
    <a:masterClrMapping/>
  </p:clrMapOvr>
  <mc:AlternateContent xmlns:mc="http://schemas.openxmlformats.org/markup-compatibility/2006" xmlns:p14="http://schemas.microsoft.com/office/powerpoint/2010/main">
    <mc:Choice Requires="p14">
      <p:transition spd="slow" p14:dur="1250">
        <p:cover dir="ru"/>
      </p:transition>
    </mc:Choice>
    <mc:Fallback xmlns="">
      <p:transition spd="slow">
        <p:cover dir="r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B955A-9810-86E4-B35A-6BA2A06CDD78}"/>
              </a:ext>
            </a:extLst>
          </p:cNvPr>
          <p:cNvSpPr>
            <a:spLocks noGrp="1"/>
          </p:cNvSpPr>
          <p:nvPr>
            <p:ph type="title"/>
          </p:nvPr>
        </p:nvSpPr>
        <p:spPr/>
        <p:txBody>
          <a:bodyPr/>
          <a:lstStyle/>
          <a:p>
            <a:r>
              <a:rPr lang="en-US" b="1" dirty="0" err="1"/>
              <a:t>Procesul</a:t>
            </a:r>
            <a:r>
              <a:rPr lang="en-US" b="1" dirty="0"/>
              <a:t> </a:t>
            </a:r>
            <a:r>
              <a:rPr lang="en-US" b="1" dirty="0" err="1"/>
              <a:t>tehnologic</a:t>
            </a:r>
            <a:r>
              <a:rPr lang="en-US" b="1" dirty="0"/>
              <a:t> </a:t>
            </a:r>
            <a:r>
              <a:rPr lang="en-US" dirty="0"/>
              <a:t>– </a:t>
            </a:r>
            <a:r>
              <a:rPr lang="en-US" dirty="0" err="1"/>
              <a:t>sudarea</a:t>
            </a:r>
            <a:r>
              <a:rPr lang="en-US" dirty="0"/>
              <a:t> in </a:t>
            </a:r>
            <a:r>
              <a:rPr lang="en-US" dirty="0" err="1"/>
              <a:t>aluminiu</a:t>
            </a:r>
            <a:r>
              <a:rPr lang="en-US" dirty="0"/>
              <a:t> la </a:t>
            </a:r>
            <a:r>
              <a:rPr lang="en-US" dirty="0" err="1"/>
              <a:t>usile</a:t>
            </a:r>
            <a:r>
              <a:rPr lang="en-US" dirty="0"/>
              <a:t>/</a:t>
            </a:r>
            <a:r>
              <a:rPr lang="en-US" dirty="0" err="1"/>
              <a:t>haioanele</a:t>
            </a:r>
            <a:r>
              <a:rPr lang="en-US" dirty="0"/>
              <a:t> </a:t>
            </a:r>
            <a:r>
              <a:rPr lang="en-US" dirty="0" err="1"/>
              <a:t>autovehiculelor</a:t>
            </a:r>
            <a:r>
              <a:rPr lang="en-US" dirty="0"/>
              <a:t> BMW</a:t>
            </a:r>
          </a:p>
        </p:txBody>
      </p:sp>
      <p:pic>
        <p:nvPicPr>
          <p:cNvPr id="5" name="Picture 4">
            <a:extLst>
              <a:ext uri="{FF2B5EF4-FFF2-40B4-BE49-F238E27FC236}">
                <a16:creationId xmlns:a16="http://schemas.microsoft.com/office/drawing/2014/main" id="{8EB42AAE-1722-27C3-4FAE-ADC3B1AD4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926" y="2923954"/>
            <a:ext cx="8782493" cy="3646967"/>
          </a:xfrm>
          <a:prstGeom prst="rect">
            <a:avLst/>
          </a:prstGeom>
          <a:scene3d>
            <a:camera prst="orthographicFront">
              <a:rot lat="0" lon="0" rev="9600000"/>
            </a:camera>
            <a:lightRig rig="threePt" dir="t"/>
          </a:scene3d>
        </p:spPr>
      </p:pic>
      <p:sp>
        <p:nvSpPr>
          <p:cNvPr id="3" name="Footer Placeholder 2">
            <a:extLst>
              <a:ext uri="{FF2B5EF4-FFF2-40B4-BE49-F238E27FC236}">
                <a16:creationId xmlns:a16="http://schemas.microsoft.com/office/drawing/2014/main" id="{A4930E4E-A51D-B6B4-6F0C-93D8D85E9954}"/>
              </a:ext>
            </a:extLst>
          </p:cNvPr>
          <p:cNvSpPr>
            <a:spLocks noGrp="1"/>
          </p:cNvSpPr>
          <p:nvPr>
            <p:ph type="ftr" sz="quarter" idx="11"/>
          </p:nvPr>
        </p:nvSpPr>
        <p:spPr/>
        <p:txBody>
          <a:bodyPr/>
          <a:lstStyle/>
          <a:p>
            <a:r>
              <a:rPr lang="en-US"/>
              <a:t>Proiect TECH-IT-SE / Fundatia Romtens - CCIA Braila</a:t>
            </a:r>
          </a:p>
        </p:txBody>
      </p:sp>
      <p:sp>
        <p:nvSpPr>
          <p:cNvPr id="4" name="Slide Number Placeholder 3">
            <a:extLst>
              <a:ext uri="{FF2B5EF4-FFF2-40B4-BE49-F238E27FC236}">
                <a16:creationId xmlns:a16="http://schemas.microsoft.com/office/drawing/2014/main" id="{B2346886-FF47-D97A-3B16-2B25F046481E}"/>
              </a:ext>
            </a:extLst>
          </p:cNvPr>
          <p:cNvSpPr>
            <a:spLocks noGrp="1"/>
          </p:cNvSpPr>
          <p:nvPr>
            <p:ph type="sldNum" sz="quarter" idx="12"/>
          </p:nvPr>
        </p:nvSpPr>
        <p:spPr/>
        <p:txBody>
          <a:bodyPr/>
          <a:lstStyle/>
          <a:p>
            <a:fld id="{A1C70709-DAA9-40D9-963C-2BB90BF2DA8C}" type="slidenum">
              <a:rPr lang="en-US" smtClean="0"/>
              <a:t>23</a:t>
            </a:fld>
            <a:endParaRPr lang="en-US"/>
          </a:p>
        </p:txBody>
      </p:sp>
    </p:spTree>
    <p:extLst>
      <p:ext uri="{BB962C8B-B14F-4D97-AF65-F5344CB8AC3E}">
        <p14:creationId xmlns:p14="http://schemas.microsoft.com/office/powerpoint/2010/main" val="3870230914"/>
      </p:ext>
    </p:extLst>
  </p:cSld>
  <p:clrMapOvr>
    <a:masterClrMapping/>
  </p:clrMapOvr>
  <mc:AlternateContent xmlns:mc="http://schemas.openxmlformats.org/markup-compatibility/2006" xmlns:p14="http://schemas.microsoft.com/office/powerpoint/2010/main">
    <mc:Choice Requires="p14">
      <p:transition spd="slow" p14:dur="1250">
        <p:cover dir="ru"/>
      </p:transition>
    </mc:Choice>
    <mc:Fallback xmlns="">
      <p:transition spd="slow">
        <p:cover dir="ru"/>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125D-8C8D-9DF1-73A5-810AC705C116}"/>
              </a:ext>
            </a:extLst>
          </p:cNvPr>
          <p:cNvSpPr>
            <a:spLocks noGrp="1"/>
          </p:cNvSpPr>
          <p:nvPr>
            <p:ph type="title"/>
          </p:nvPr>
        </p:nvSpPr>
        <p:spPr/>
        <p:txBody>
          <a:bodyPr/>
          <a:lstStyle/>
          <a:p>
            <a:r>
              <a:rPr lang="en-US" b="1" dirty="0" err="1"/>
              <a:t>Procesul</a:t>
            </a:r>
            <a:r>
              <a:rPr lang="en-US" b="1" dirty="0"/>
              <a:t> </a:t>
            </a:r>
            <a:r>
              <a:rPr lang="en-US" b="1" dirty="0" err="1"/>
              <a:t>tehnologic</a:t>
            </a:r>
            <a:r>
              <a:rPr lang="en-US" b="1" dirty="0"/>
              <a:t> </a:t>
            </a:r>
            <a:r>
              <a:rPr lang="en-US" dirty="0"/>
              <a:t>– </a:t>
            </a:r>
            <a:r>
              <a:rPr lang="en-US" dirty="0" err="1"/>
              <a:t>sudarea</a:t>
            </a:r>
            <a:r>
              <a:rPr lang="en-US" dirty="0"/>
              <a:t> in </a:t>
            </a:r>
            <a:r>
              <a:rPr lang="en-US" dirty="0" err="1"/>
              <a:t>aluminiu</a:t>
            </a:r>
            <a:r>
              <a:rPr lang="en-US" dirty="0"/>
              <a:t> la </a:t>
            </a:r>
            <a:r>
              <a:rPr lang="en-US" dirty="0" err="1"/>
              <a:t>usile</a:t>
            </a:r>
            <a:r>
              <a:rPr lang="en-US" dirty="0"/>
              <a:t>/</a:t>
            </a:r>
            <a:r>
              <a:rPr lang="en-US" dirty="0" err="1"/>
              <a:t>haioanele</a:t>
            </a:r>
            <a:r>
              <a:rPr lang="en-US" dirty="0"/>
              <a:t> </a:t>
            </a:r>
            <a:r>
              <a:rPr lang="en-US" dirty="0" err="1"/>
              <a:t>autovehiculelor</a:t>
            </a:r>
            <a:r>
              <a:rPr lang="en-US" dirty="0"/>
              <a:t> BMW</a:t>
            </a:r>
          </a:p>
        </p:txBody>
      </p:sp>
      <p:sp>
        <p:nvSpPr>
          <p:cNvPr id="3" name="Content Placeholder 2">
            <a:extLst>
              <a:ext uri="{FF2B5EF4-FFF2-40B4-BE49-F238E27FC236}">
                <a16:creationId xmlns:a16="http://schemas.microsoft.com/office/drawing/2014/main" id="{E4262346-F91B-FE22-1BF3-1BF3C1435917}"/>
              </a:ext>
            </a:extLst>
          </p:cNvPr>
          <p:cNvSpPr>
            <a:spLocks noGrp="1"/>
          </p:cNvSpPr>
          <p:nvPr>
            <p:ph idx="1"/>
          </p:nvPr>
        </p:nvSpPr>
        <p:spPr/>
        <p:txBody>
          <a:bodyPr>
            <a:normAutofit fontScale="85000" lnSpcReduction="20000"/>
          </a:bodyPr>
          <a:lstStyle/>
          <a:p>
            <a:pPr marL="0" indent="0" algn="just">
              <a:buNone/>
            </a:pPr>
            <a:r>
              <a:rPr lang="en-US" b="1" dirty="0" err="1"/>
              <a:t>Volumul</a:t>
            </a:r>
            <a:r>
              <a:rPr lang="en-US" b="1" dirty="0"/>
              <a:t> </a:t>
            </a:r>
            <a:r>
              <a:rPr lang="en-US" b="1" dirty="0" err="1"/>
              <a:t>zilnic</a:t>
            </a:r>
            <a:r>
              <a:rPr lang="en-US" b="1" dirty="0"/>
              <a:t> de </a:t>
            </a:r>
            <a:r>
              <a:rPr lang="en-US" b="1" dirty="0" err="1"/>
              <a:t>sudura</a:t>
            </a:r>
            <a:r>
              <a:rPr lang="en-US" b="1" dirty="0"/>
              <a:t> in </a:t>
            </a:r>
            <a:r>
              <a:rPr lang="en-US" b="1" dirty="0" err="1"/>
              <a:t>aluminiu</a:t>
            </a:r>
            <a:r>
              <a:rPr lang="en-US" b="1" dirty="0"/>
              <a:t> </a:t>
            </a:r>
            <a:r>
              <a:rPr lang="en-US" b="1" dirty="0" err="1"/>
              <a:t>imens</a:t>
            </a:r>
            <a:r>
              <a:rPr lang="en-US" dirty="0"/>
              <a:t>:</a:t>
            </a:r>
          </a:p>
          <a:p>
            <a:pPr marL="0" indent="0" algn="just">
              <a:buNone/>
            </a:pPr>
            <a:endParaRPr lang="en-US" dirty="0"/>
          </a:p>
          <a:p>
            <a:pPr marL="542925" indent="-542925" algn="just">
              <a:buClr>
                <a:srgbClr val="FF0000"/>
              </a:buClr>
              <a:buFont typeface="Wingdings 3" panose="05040102010807070707" pitchFamily="18" charset="2"/>
              <a:buChar char="N"/>
            </a:pPr>
            <a:r>
              <a:rPr lang="en-US" dirty="0" err="1"/>
              <a:t>În</a:t>
            </a:r>
            <a:r>
              <a:rPr lang="en-US" dirty="0"/>
              <a:t> </a:t>
            </a:r>
            <a:r>
              <a:rPr lang="en-US" dirty="0" err="1"/>
              <a:t>fabrica</a:t>
            </a:r>
            <a:r>
              <a:rPr lang="en-US" dirty="0"/>
              <a:t> BMW </a:t>
            </a:r>
            <a:r>
              <a:rPr lang="en-US" dirty="0" err="1"/>
              <a:t>Dingolfing</a:t>
            </a:r>
            <a:r>
              <a:rPr lang="en-US" dirty="0"/>
              <a:t>, circa 1.500 de </a:t>
            </a:r>
            <a:r>
              <a:rPr lang="en-US" dirty="0" err="1"/>
              <a:t>vehicule</a:t>
            </a:r>
            <a:r>
              <a:rPr lang="en-US" dirty="0"/>
              <a:t> BMW </a:t>
            </a:r>
            <a:r>
              <a:rPr lang="en-US" dirty="0" err="1"/>
              <a:t>ies</a:t>
            </a:r>
            <a:r>
              <a:rPr lang="en-US" dirty="0"/>
              <a:t> </a:t>
            </a:r>
            <a:r>
              <a:rPr lang="en-US" dirty="0" err="1"/>
              <a:t>zilnic</a:t>
            </a:r>
            <a:r>
              <a:rPr lang="en-US" dirty="0"/>
              <a:t> de pe </a:t>
            </a:r>
            <a:r>
              <a:rPr lang="en-US" dirty="0" err="1"/>
              <a:t>linia</a:t>
            </a:r>
            <a:r>
              <a:rPr lang="en-US" dirty="0"/>
              <a:t> de </a:t>
            </a:r>
            <a:r>
              <a:rPr lang="en-US" dirty="0" err="1"/>
              <a:t>producție</a:t>
            </a:r>
            <a:r>
              <a:rPr lang="en-US" dirty="0"/>
              <a:t>.</a:t>
            </a:r>
          </a:p>
          <a:p>
            <a:pPr marL="542925" indent="-542925" algn="just">
              <a:buClr>
                <a:srgbClr val="FF0000"/>
              </a:buClr>
              <a:buFont typeface="Wingdings 3" panose="05040102010807070707" pitchFamily="18" charset="2"/>
              <a:buChar char="N"/>
            </a:pPr>
            <a:r>
              <a:rPr lang="en-US" dirty="0"/>
              <a:t>Mai </a:t>
            </a:r>
            <a:r>
              <a:rPr lang="en-US" dirty="0" err="1"/>
              <a:t>mult</a:t>
            </a:r>
            <a:r>
              <a:rPr lang="en-US" dirty="0"/>
              <a:t> de </a:t>
            </a:r>
            <a:r>
              <a:rPr lang="en-US" u="sng" dirty="0"/>
              <a:t>6.000 de </a:t>
            </a:r>
            <a:r>
              <a:rPr lang="en-US" u="sng" dirty="0" err="1"/>
              <a:t>componente</a:t>
            </a:r>
            <a:r>
              <a:rPr lang="en-US" u="sng" dirty="0"/>
              <a:t>/zi</a:t>
            </a:r>
            <a:r>
              <a:rPr lang="en-US" dirty="0"/>
              <a:t> (</a:t>
            </a:r>
            <a:r>
              <a:rPr lang="en-US" dirty="0" err="1"/>
              <a:t>ușile</a:t>
            </a:r>
            <a:r>
              <a:rPr lang="en-US" dirty="0"/>
              <a:t> </a:t>
            </a:r>
            <a:r>
              <a:rPr lang="en-US" dirty="0" err="1"/>
              <a:t>și</a:t>
            </a:r>
            <a:r>
              <a:rPr lang="en-US" dirty="0"/>
              <a:t> </a:t>
            </a:r>
            <a:r>
              <a:rPr lang="en-US" dirty="0" err="1"/>
              <a:t>haioanele</a:t>
            </a:r>
            <a:r>
              <a:rPr lang="en-US" dirty="0"/>
              <a:t> din </a:t>
            </a:r>
            <a:r>
              <a:rPr lang="en-US" dirty="0" err="1"/>
              <a:t>aluminiu</a:t>
            </a:r>
            <a:r>
              <a:rPr lang="en-US" dirty="0"/>
              <a:t>)  sunt </a:t>
            </a:r>
            <a:r>
              <a:rPr lang="en-US" dirty="0" err="1"/>
              <a:t>realizate</a:t>
            </a:r>
            <a:r>
              <a:rPr lang="en-US" dirty="0"/>
              <a:t> </a:t>
            </a:r>
            <a:r>
              <a:rPr lang="en-US" dirty="0" err="1"/>
              <a:t>pentru</a:t>
            </a:r>
            <a:r>
              <a:rPr lang="en-US" dirty="0"/>
              <a:t> </a:t>
            </a:r>
            <a:r>
              <a:rPr lang="en-US" dirty="0" err="1"/>
              <a:t>aceste</a:t>
            </a:r>
            <a:r>
              <a:rPr lang="en-US" dirty="0"/>
              <a:t> </a:t>
            </a:r>
            <a:r>
              <a:rPr lang="en-US" dirty="0" err="1"/>
              <a:t>vehicule</a:t>
            </a:r>
            <a:r>
              <a:rPr lang="en-US" dirty="0"/>
              <a:t>, </a:t>
            </a:r>
            <a:r>
              <a:rPr lang="en-US" u="sng" dirty="0" err="1"/>
              <a:t>în</a:t>
            </a:r>
            <a:r>
              <a:rPr lang="en-US" u="sng" dirty="0"/>
              <a:t> </a:t>
            </a:r>
            <a:r>
              <a:rPr lang="en-US" u="sng" dirty="0" err="1"/>
              <a:t>fiecare</a:t>
            </a:r>
            <a:r>
              <a:rPr lang="en-US" u="sng" dirty="0"/>
              <a:t> zi</a:t>
            </a:r>
            <a:r>
              <a:rPr lang="en-US" dirty="0"/>
              <a:t>, pe </a:t>
            </a:r>
            <a:r>
              <a:rPr lang="en-US" dirty="0" err="1"/>
              <a:t>parcursul</a:t>
            </a:r>
            <a:r>
              <a:rPr lang="en-US" dirty="0"/>
              <a:t> a </a:t>
            </a:r>
            <a:r>
              <a:rPr lang="en-US" dirty="0" err="1"/>
              <a:t>trei</a:t>
            </a:r>
            <a:r>
              <a:rPr lang="en-US" dirty="0"/>
              <a:t> </a:t>
            </a:r>
            <a:r>
              <a:rPr lang="en-US" dirty="0" err="1"/>
              <a:t>schimburi</a:t>
            </a:r>
            <a:r>
              <a:rPr lang="en-US" dirty="0"/>
              <a:t>.</a:t>
            </a:r>
          </a:p>
          <a:p>
            <a:pPr marL="542925" indent="-542925" algn="just">
              <a:buClr>
                <a:srgbClr val="FF0000"/>
              </a:buClr>
              <a:buFont typeface="Wingdings 3" panose="05040102010807070707" pitchFamily="18" charset="2"/>
              <a:buChar char="N"/>
            </a:pPr>
            <a:r>
              <a:rPr lang="en-US" dirty="0" err="1"/>
              <a:t>În</a:t>
            </a:r>
            <a:r>
              <a:rPr lang="en-US" dirty="0"/>
              <a:t> </a:t>
            </a:r>
            <a:r>
              <a:rPr lang="en-US" dirty="0" err="1"/>
              <a:t>cazul</a:t>
            </a:r>
            <a:r>
              <a:rPr lang="en-US" dirty="0"/>
              <a:t> </a:t>
            </a:r>
            <a:r>
              <a:rPr lang="en-US" dirty="0" err="1"/>
              <a:t>fiecărui</a:t>
            </a:r>
            <a:r>
              <a:rPr lang="en-US" dirty="0"/>
              <a:t> </a:t>
            </a:r>
            <a:r>
              <a:rPr lang="en-US" dirty="0" err="1"/>
              <a:t>vehicul</a:t>
            </a:r>
            <a:r>
              <a:rPr lang="en-US" dirty="0"/>
              <a:t>, sunt </a:t>
            </a:r>
            <a:r>
              <a:rPr lang="en-US" dirty="0" err="1"/>
              <a:t>realizate</a:t>
            </a:r>
            <a:r>
              <a:rPr lang="en-US" dirty="0"/>
              <a:t> </a:t>
            </a:r>
            <a:r>
              <a:rPr lang="en-US" dirty="0" err="1"/>
              <a:t>până</a:t>
            </a:r>
            <a:r>
              <a:rPr lang="en-US" dirty="0"/>
              <a:t> la </a:t>
            </a:r>
            <a:r>
              <a:rPr lang="en-US" u="sng" dirty="0"/>
              <a:t>55 de </a:t>
            </a:r>
            <a:r>
              <a:rPr lang="en-US" u="sng" dirty="0" err="1"/>
              <a:t>cordoane</a:t>
            </a:r>
            <a:r>
              <a:rPr lang="en-US" u="sng" dirty="0"/>
              <a:t> de </a:t>
            </a:r>
            <a:r>
              <a:rPr lang="en-US" u="sng" dirty="0" err="1"/>
              <a:t>sudură</a:t>
            </a:r>
            <a:r>
              <a:rPr lang="en-US" u="sng" dirty="0"/>
              <a:t> </a:t>
            </a:r>
            <a:r>
              <a:rPr lang="en-US" u="sng" dirty="0" err="1"/>
              <a:t>doar</a:t>
            </a:r>
            <a:r>
              <a:rPr lang="en-US" u="sng" dirty="0"/>
              <a:t> </a:t>
            </a:r>
            <a:r>
              <a:rPr lang="en-US" u="sng" dirty="0" err="1"/>
              <a:t>pentru</a:t>
            </a:r>
            <a:r>
              <a:rPr lang="en-US" u="sng" dirty="0"/>
              <a:t> </a:t>
            </a:r>
            <a:r>
              <a:rPr lang="en-US" u="sng" dirty="0" err="1"/>
              <a:t>uși</a:t>
            </a:r>
            <a:r>
              <a:rPr lang="en-US" u="sng" dirty="0"/>
              <a:t> </a:t>
            </a:r>
            <a:r>
              <a:rPr lang="en-US" u="sng" dirty="0" err="1"/>
              <a:t>și</a:t>
            </a:r>
            <a:r>
              <a:rPr lang="en-US" u="sng" dirty="0"/>
              <a:t> </a:t>
            </a:r>
            <a:r>
              <a:rPr lang="en-US" u="sng" dirty="0" err="1"/>
              <a:t>haioane</a:t>
            </a:r>
            <a:r>
              <a:rPr lang="en-US" u="sng" dirty="0"/>
              <a:t>/</a:t>
            </a:r>
            <a:r>
              <a:rPr lang="en-US" u="sng" dirty="0" err="1"/>
              <a:t>trape</a:t>
            </a:r>
            <a:r>
              <a:rPr lang="en-US" dirty="0"/>
              <a:t>.</a:t>
            </a:r>
          </a:p>
          <a:p>
            <a:pPr marL="542925" indent="-542925" algn="just">
              <a:buClr>
                <a:srgbClr val="FF0000"/>
              </a:buClr>
              <a:buFont typeface="Wingdings 3" panose="05040102010807070707" pitchFamily="18" charset="2"/>
              <a:buChar char="N"/>
            </a:pPr>
            <a:r>
              <a:rPr lang="en-US" dirty="0" err="1"/>
              <a:t>În</a:t>
            </a:r>
            <a:r>
              <a:rPr lang="en-US" dirty="0"/>
              <a:t> </a:t>
            </a:r>
            <a:r>
              <a:rPr lang="en-US" dirty="0" err="1"/>
              <a:t>funcție</a:t>
            </a:r>
            <a:r>
              <a:rPr lang="en-US" dirty="0"/>
              <a:t> de </a:t>
            </a:r>
            <a:r>
              <a:rPr lang="en-US" dirty="0" err="1"/>
              <a:t>linia</a:t>
            </a:r>
            <a:r>
              <a:rPr lang="en-US" dirty="0"/>
              <a:t> de </a:t>
            </a:r>
            <a:r>
              <a:rPr lang="en-US" dirty="0" err="1"/>
              <a:t>fabricație</a:t>
            </a:r>
            <a:r>
              <a:rPr lang="en-US" dirty="0"/>
              <a:t>, </a:t>
            </a:r>
            <a:r>
              <a:rPr lang="en-US" dirty="0" err="1"/>
              <a:t>producătorul</a:t>
            </a:r>
            <a:r>
              <a:rPr lang="en-US" dirty="0"/>
              <a:t> de </a:t>
            </a:r>
            <a:r>
              <a:rPr lang="en-US" dirty="0" err="1"/>
              <a:t>autoturisme</a:t>
            </a:r>
            <a:r>
              <a:rPr lang="en-US" dirty="0"/>
              <a:t> se </a:t>
            </a:r>
            <a:r>
              <a:rPr lang="en-US" dirty="0" err="1"/>
              <a:t>așteaptă</a:t>
            </a:r>
            <a:r>
              <a:rPr lang="en-US" dirty="0"/>
              <a:t> </a:t>
            </a:r>
            <a:r>
              <a:rPr lang="en-US" dirty="0" err="1"/>
              <a:t>în</a:t>
            </a:r>
            <a:r>
              <a:rPr lang="en-US" dirty="0"/>
              <a:t> general la o </a:t>
            </a:r>
            <a:r>
              <a:rPr lang="en-US" dirty="0" err="1"/>
              <a:t>lungime</a:t>
            </a:r>
            <a:r>
              <a:rPr lang="en-US" dirty="0"/>
              <a:t> </a:t>
            </a:r>
            <a:r>
              <a:rPr lang="en-US" dirty="0" err="1"/>
              <a:t>totală</a:t>
            </a:r>
            <a:r>
              <a:rPr lang="en-US" dirty="0"/>
              <a:t> a </a:t>
            </a:r>
            <a:r>
              <a:rPr lang="en-US" dirty="0" err="1"/>
              <a:t>cordoanelor</a:t>
            </a:r>
            <a:r>
              <a:rPr lang="en-US" dirty="0"/>
              <a:t> de </a:t>
            </a:r>
            <a:r>
              <a:rPr lang="en-US" dirty="0" err="1"/>
              <a:t>sudură</a:t>
            </a:r>
            <a:r>
              <a:rPr lang="en-US" dirty="0"/>
              <a:t> </a:t>
            </a:r>
            <a:r>
              <a:rPr lang="en-US" dirty="0" err="1"/>
              <a:t>între</a:t>
            </a:r>
            <a:r>
              <a:rPr lang="en-US" dirty="0"/>
              <a:t> 6,6 </a:t>
            </a:r>
            <a:r>
              <a:rPr lang="en-US" dirty="0" err="1"/>
              <a:t>și</a:t>
            </a:r>
            <a:r>
              <a:rPr lang="en-US" dirty="0"/>
              <a:t> 16,2 </a:t>
            </a:r>
            <a:r>
              <a:rPr lang="en-US" dirty="0" err="1"/>
              <a:t>metri</a:t>
            </a:r>
            <a:r>
              <a:rPr lang="en-US" dirty="0"/>
              <a:t> </a:t>
            </a:r>
            <a:r>
              <a:rPr lang="en-US" dirty="0" err="1"/>
              <a:t>pentru</a:t>
            </a:r>
            <a:r>
              <a:rPr lang="en-US" dirty="0"/>
              <a:t> </a:t>
            </a:r>
            <a:r>
              <a:rPr lang="en-US" dirty="0" err="1"/>
              <a:t>fiecare</a:t>
            </a:r>
            <a:r>
              <a:rPr lang="en-US" dirty="0"/>
              <a:t> </a:t>
            </a:r>
            <a:r>
              <a:rPr lang="en-US" dirty="0" err="1"/>
              <a:t>vehicul</a:t>
            </a:r>
            <a:r>
              <a:rPr lang="en-US" dirty="0"/>
              <a:t>.</a:t>
            </a:r>
          </a:p>
          <a:p>
            <a:pPr algn="just"/>
            <a:endParaRPr lang="en-US" dirty="0"/>
          </a:p>
          <a:p>
            <a:pPr algn="just"/>
            <a:r>
              <a:rPr lang="en-US" sz="1400" i="1" dirty="0" err="1"/>
              <a:t>Sursa</a:t>
            </a:r>
            <a:r>
              <a:rPr lang="en-US" sz="1400" i="1" dirty="0"/>
              <a:t> </a:t>
            </a:r>
            <a:r>
              <a:rPr lang="en-US" sz="1400" i="1" dirty="0">
                <a:hlinkClick r:id="rId2"/>
              </a:rPr>
              <a:t>https://lastechno.com/tehnologii-de-sudare-foarte-precise-cu-un-grad-ridicat-de-reproductibilitate/</a:t>
            </a:r>
            <a:r>
              <a:rPr lang="en-US" sz="1400" i="1" dirty="0"/>
              <a:t> </a:t>
            </a:r>
          </a:p>
        </p:txBody>
      </p:sp>
      <p:sp>
        <p:nvSpPr>
          <p:cNvPr id="4" name="Footer Placeholder 3">
            <a:extLst>
              <a:ext uri="{FF2B5EF4-FFF2-40B4-BE49-F238E27FC236}">
                <a16:creationId xmlns:a16="http://schemas.microsoft.com/office/drawing/2014/main" id="{6A5BFBE1-4962-EAA1-FE1D-FD1230DEA84B}"/>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09ACAB18-9712-6653-3DAA-A27A6E8054EE}"/>
              </a:ext>
            </a:extLst>
          </p:cNvPr>
          <p:cNvSpPr>
            <a:spLocks noGrp="1"/>
          </p:cNvSpPr>
          <p:nvPr>
            <p:ph type="sldNum" sz="quarter" idx="12"/>
          </p:nvPr>
        </p:nvSpPr>
        <p:spPr/>
        <p:txBody>
          <a:bodyPr/>
          <a:lstStyle/>
          <a:p>
            <a:fld id="{A1C70709-DAA9-40D9-963C-2BB90BF2DA8C}" type="slidenum">
              <a:rPr lang="en-US" smtClean="0"/>
              <a:t>24</a:t>
            </a:fld>
            <a:endParaRPr lang="en-US"/>
          </a:p>
        </p:txBody>
      </p:sp>
    </p:spTree>
    <p:extLst>
      <p:ext uri="{BB962C8B-B14F-4D97-AF65-F5344CB8AC3E}">
        <p14:creationId xmlns:p14="http://schemas.microsoft.com/office/powerpoint/2010/main" val="1889647217"/>
      </p:ext>
    </p:extLst>
  </p:cSld>
  <p:clrMapOvr>
    <a:masterClrMapping/>
  </p:clrMapOvr>
  <mc:AlternateContent xmlns:mc="http://schemas.openxmlformats.org/markup-compatibility/2006" xmlns:p14="http://schemas.microsoft.com/office/powerpoint/2010/main">
    <mc:Choice Requires="p14">
      <p:transition spd="slow" p14:dur="1250">
        <p:cover dir="ru"/>
      </p:transition>
    </mc:Choice>
    <mc:Fallback xmlns="">
      <p:transition spd="slow">
        <p:cover dir="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274BE-492F-DC63-0623-CF54BE2989ED}"/>
              </a:ext>
            </a:extLst>
          </p:cNvPr>
          <p:cNvSpPr>
            <a:spLocks noGrp="1"/>
          </p:cNvSpPr>
          <p:nvPr>
            <p:ph type="title"/>
          </p:nvPr>
        </p:nvSpPr>
        <p:spPr/>
        <p:txBody>
          <a:bodyPr>
            <a:normAutofit/>
          </a:bodyPr>
          <a:lstStyle/>
          <a:p>
            <a:r>
              <a:rPr lang="en-US" sz="3600" b="1" dirty="0" err="1"/>
              <a:t>Tehnologia</a:t>
            </a:r>
            <a:r>
              <a:rPr lang="en-US" sz="3600" b="1" dirty="0"/>
              <a:t> </a:t>
            </a:r>
            <a:r>
              <a:rPr lang="en-US" sz="3600" b="1" dirty="0" err="1"/>
              <a:t>noua</a:t>
            </a:r>
            <a:r>
              <a:rPr lang="en-US" sz="3600" b="1" dirty="0"/>
              <a:t> </a:t>
            </a:r>
            <a:r>
              <a:rPr lang="en-US" sz="3600" dirty="0"/>
              <a:t>– </a:t>
            </a:r>
            <a:r>
              <a:rPr lang="pt-BR" sz="3600" dirty="0"/>
              <a:t>Sistemul PUSH-PUSH de alimentare cu sârmă de adaos realizat de către DINSE</a:t>
            </a:r>
            <a:endParaRPr lang="en-US" sz="3600" dirty="0"/>
          </a:p>
        </p:txBody>
      </p:sp>
      <p:sp>
        <p:nvSpPr>
          <p:cNvPr id="3" name="Content Placeholder 2">
            <a:extLst>
              <a:ext uri="{FF2B5EF4-FFF2-40B4-BE49-F238E27FC236}">
                <a16:creationId xmlns:a16="http://schemas.microsoft.com/office/drawing/2014/main" id="{59EB0DEB-FB93-E76B-1788-4CE963A434E6}"/>
              </a:ext>
            </a:extLst>
          </p:cNvPr>
          <p:cNvSpPr>
            <a:spLocks noGrp="1"/>
          </p:cNvSpPr>
          <p:nvPr>
            <p:ph idx="1"/>
          </p:nvPr>
        </p:nvSpPr>
        <p:spPr/>
        <p:txBody>
          <a:bodyPr>
            <a:normAutofit lnSpcReduction="10000"/>
          </a:bodyPr>
          <a:lstStyle/>
          <a:p>
            <a:pPr marL="0" indent="0" algn="just">
              <a:buNone/>
            </a:pPr>
            <a:r>
              <a:rPr lang="en-US" dirty="0"/>
              <a:t>Era </a:t>
            </a:r>
            <a:r>
              <a:rPr lang="en-US" dirty="0" err="1"/>
              <a:t>necesara</a:t>
            </a:r>
            <a:r>
              <a:rPr lang="en-US" dirty="0"/>
              <a:t> o </a:t>
            </a:r>
            <a:r>
              <a:rPr lang="en-US" b="1" dirty="0" err="1"/>
              <a:t>tehnologie</a:t>
            </a:r>
            <a:r>
              <a:rPr lang="en-US" b="1" dirty="0"/>
              <a:t> </a:t>
            </a:r>
            <a:r>
              <a:rPr lang="en-US" b="1" dirty="0" err="1"/>
              <a:t>noua</a:t>
            </a:r>
            <a:r>
              <a:rPr lang="en-US" b="1" dirty="0"/>
              <a:t> </a:t>
            </a:r>
            <a:r>
              <a:rPr lang="en-US" b="1" dirty="0" err="1"/>
              <a:t>si</a:t>
            </a:r>
            <a:r>
              <a:rPr lang="en-US" b="1" dirty="0"/>
              <a:t> </a:t>
            </a:r>
            <a:r>
              <a:rPr lang="en-US" b="1" dirty="0" err="1"/>
              <a:t>mai</a:t>
            </a:r>
            <a:r>
              <a:rPr lang="en-US" b="1" dirty="0"/>
              <a:t> </a:t>
            </a:r>
            <a:r>
              <a:rPr lang="en-US" b="1" dirty="0" err="1"/>
              <a:t>eficienta</a:t>
            </a:r>
            <a:r>
              <a:rPr lang="en-US" b="1" dirty="0"/>
              <a:t> </a:t>
            </a:r>
            <a:r>
              <a:rPr lang="en-US" dirty="0"/>
              <a:t>de </a:t>
            </a:r>
            <a:r>
              <a:rPr lang="en-US" dirty="0" err="1"/>
              <a:t>alimentare</a:t>
            </a:r>
            <a:r>
              <a:rPr lang="en-US" dirty="0"/>
              <a:t> cu </a:t>
            </a:r>
            <a:r>
              <a:rPr lang="en-US" dirty="0" err="1"/>
              <a:t>sarma</a:t>
            </a:r>
            <a:r>
              <a:rPr lang="en-US" dirty="0"/>
              <a:t> de </a:t>
            </a:r>
            <a:r>
              <a:rPr lang="en-US" dirty="0" err="1"/>
              <a:t>sudura</a:t>
            </a:r>
            <a:r>
              <a:rPr lang="en-US" dirty="0"/>
              <a:t>:</a:t>
            </a:r>
          </a:p>
          <a:p>
            <a:pPr marL="542925" indent="-542925" algn="just">
              <a:buClr>
                <a:srgbClr val="C00000"/>
              </a:buClr>
              <a:buFont typeface="Wingdings 3" panose="05040102010807070707" pitchFamily="18" charset="2"/>
              <a:buChar char="N"/>
            </a:pPr>
            <a:r>
              <a:rPr lang="en-US" sz="2600" dirty="0" err="1"/>
              <a:t>Încă</a:t>
            </a:r>
            <a:r>
              <a:rPr lang="en-US" sz="2600" dirty="0"/>
              <a:t> din </a:t>
            </a:r>
            <a:r>
              <a:rPr lang="en-US" sz="2600" dirty="0" err="1"/>
              <a:t>urmă</a:t>
            </a:r>
            <a:r>
              <a:rPr lang="en-US" sz="2600" dirty="0"/>
              <a:t> cu </a:t>
            </a:r>
            <a:r>
              <a:rPr lang="en-US" sz="2600" dirty="0" err="1"/>
              <a:t>șapte</a:t>
            </a:r>
            <a:r>
              <a:rPr lang="en-US" sz="2600" dirty="0"/>
              <a:t> ani </a:t>
            </a:r>
            <a:r>
              <a:rPr lang="en-US" sz="2600" dirty="0" err="1"/>
              <a:t>firma</a:t>
            </a:r>
            <a:r>
              <a:rPr lang="en-US" sz="2600" dirty="0"/>
              <a:t> DINSE GmbH, din Hamburg, </a:t>
            </a:r>
            <a:r>
              <a:rPr lang="en-US" sz="2600" dirty="0" err="1"/>
              <a:t>colaborează</a:t>
            </a:r>
            <a:r>
              <a:rPr lang="en-US" sz="2600" dirty="0"/>
              <a:t> cu </a:t>
            </a:r>
            <a:r>
              <a:rPr lang="en-US" sz="2600" dirty="0" err="1"/>
              <a:t>grupul</a:t>
            </a:r>
            <a:r>
              <a:rPr lang="en-US" sz="2600" dirty="0"/>
              <a:t> BMW </a:t>
            </a:r>
            <a:r>
              <a:rPr lang="en-US" sz="2600" dirty="0" err="1"/>
              <a:t>prin</a:t>
            </a:r>
            <a:r>
              <a:rPr lang="en-US" sz="2600" dirty="0"/>
              <a:t> </a:t>
            </a:r>
            <a:r>
              <a:rPr lang="en-US" sz="2600" dirty="0" err="1"/>
              <a:t>furnizarea</a:t>
            </a:r>
            <a:r>
              <a:rPr lang="en-US" sz="2600" dirty="0"/>
              <a:t> de </a:t>
            </a:r>
            <a:r>
              <a:rPr lang="en-US" sz="2600" b="1" dirty="0" err="1"/>
              <a:t>soluții</a:t>
            </a:r>
            <a:r>
              <a:rPr lang="en-US" sz="2600" b="1" dirty="0"/>
              <a:t> </a:t>
            </a:r>
            <a:r>
              <a:rPr lang="en-US" sz="2600" b="1" dirty="0" err="1"/>
              <a:t>și</a:t>
            </a:r>
            <a:r>
              <a:rPr lang="en-US" sz="2600" b="1" dirty="0"/>
              <a:t> </a:t>
            </a:r>
            <a:r>
              <a:rPr lang="en-US" sz="2600" b="1" dirty="0" err="1"/>
              <a:t>sisteme</a:t>
            </a:r>
            <a:r>
              <a:rPr lang="en-US" sz="2600" b="1" dirty="0"/>
              <a:t> complete </a:t>
            </a:r>
            <a:r>
              <a:rPr lang="en-US" sz="2600" b="1" dirty="0" err="1"/>
              <a:t>pentru</a:t>
            </a:r>
            <a:r>
              <a:rPr lang="en-US" sz="2600" b="1" dirty="0"/>
              <a:t> </a:t>
            </a:r>
            <a:r>
              <a:rPr lang="en-US" sz="2600" b="1" dirty="0" err="1"/>
              <a:t>alimentarea</a:t>
            </a:r>
            <a:r>
              <a:rPr lang="en-US" sz="2600" b="1" dirty="0"/>
              <a:t> cu </a:t>
            </a:r>
            <a:r>
              <a:rPr lang="en-US" sz="2600" b="1" dirty="0" err="1"/>
              <a:t>sârmă</a:t>
            </a:r>
            <a:r>
              <a:rPr lang="en-US" sz="2600" b="1" dirty="0"/>
              <a:t> (</a:t>
            </a:r>
            <a:r>
              <a:rPr lang="en-US" sz="2600" b="1" dirty="0" err="1"/>
              <a:t>pentru</a:t>
            </a:r>
            <a:r>
              <a:rPr lang="en-US" sz="2600" b="1" dirty="0"/>
              <a:t> </a:t>
            </a:r>
            <a:r>
              <a:rPr lang="en-US" sz="2600" b="1" dirty="0" err="1"/>
              <a:t>sistemele</a:t>
            </a:r>
            <a:r>
              <a:rPr lang="en-US" sz="2600" b="1" dirty="0"/>
              <a:t> automate de </a:t>
            </a:r>
            <a:r>
              <a:rPr lang="en-US" sz="2600" b="1" dirty="0" err="1"/>
              <a:t>sudura</a:t>
            </a:r>
            <a:r>
              <a:rPr lang="en-US" sz="2600" b="1" dirty="0"/>
              <a:t>);</a:t>
            </a:r>
          </a:p>
          <a:p>
            <a:pPr marL="542925" indent="-542925" algn="just">
              <a:buClr>
                <a:srgbClr val="C00000"/>
              </a:buClr>
              <a:buFont typeface="Wingdings 3" panose="05040102010807070707" pitchFamily="18" charset="2"/>
              <a:buChar char="N"/>
            </a:pPr>
            <a:r>
              <a:rPr lang="en-US" sz="2600" b="1" dirty="0" err="1">
                <a:solidFill>
                  <a:srgbClr val="FF0000"/>
                </a:solidFill>
              </a:rPr>
              <a:t>Sistemul</a:t>
            </a:r>
            <a:r>
              <a:rPr lang="en-US" sz="2600" b="1" dirty="0">
                <a:solidFill>
                  <a:srgbClr val="FF0000"/>
                </a:solidFill>
              </a:rPr>
              <a:t> PUSH-PUSH de </a:t>
            </a:r>
            <a:r>
              <a:rPr lang="en-US" sz="2600" b="1" dirty="0" err="1">
                <a:solidFill>
                  <a:srgbClr val="FF0000"/>
                </a:solidFill>
              </a:rPr>
              <a:t>alimentare</a:t>
            </a:r>
            <a:r>
              <a:rPr lang="en-US" sz="2600" b="1" dirty="0">
                <a:solidFill>
                  <a:srgbClr val="FF0000"/>
                </a:solidFill>
              </a:rPr>
              <a:t> cu </a:t>
            </a:r>
            <a:r>
              <a:rPr lang="en-US" sz="2600" b="1" dirty="0" err="1">
                <a:solidFill>
                  <a:srgbClr val="FF0000"/>
                </a:solidFill>
              </a:rPr>
              <a:t>sârmă</a:t>
            </a:r>
            <a:r>
              <a:rPr lang="en-US" sz="2600" b="1" dirty="0">
                <a:solidFill>
                  <a:srgbClr val="FF0000"/>
                </a:solidFill>
              </a:rPr>
              <a:t> de </a:t>
            </a:r>
            <a:r>
              <a:rPr lang="en-US" sz="2600" b="1" dirty="0" err="1">
                <a:solidFill>
                  <a:srgbClr val="FF0000"/>
                </a:solidFill>
              </a:rPr>
              <a:t>adaos</a:t>
            </a:r>
            <a:r>
              <a:rPr lang="en-US" sz="2600" b="1" dirty="0">
                <a:solidFill>
                  <a:srgbClr val="FF0000"/>
                </a:solidFill>
              </a:rPr>
              <a:t> </a:t>
            </a:r>
            <a:r>
              <a:rPr lang="en-US" sz="2600" dirty="0" err="1"/>
              <a:t>realizat</a:t>
            </a:r>
            <a:r>
              <a:rPr lang="en-US" sz="2600" dirty="0"/>
              <a:t> de </a:t>
            </a:r>
            <a:r>
              <a:rPr lang="en-US" sz="2600" dirty="0" err="1"/>
              <a:t>către</a:t>
            </a:r>
            <a:r>
              <a:rPr lang="en-US" sz="2600" dirty="0"/>
              <a:t> DINSE </a:t>
            </a:r>
            <a:r>
              <a:rPr lang="en-US" sz="2600" dirty="0" err="1"/>
              <a:t>este</a:t>
            </a:r>
            <a:r>
              <a:rPr lang="en-US" sz="2600" dirty="0"/>
              <a:t> </a:t>
            </a:r>
            <a:r>
              <a:rPr lang="en-US" sz="2600" dirty="0" err="1"/>
              <a:t>foarte</a:t>
            </a:r>
            <a:r>
              <a:rPr lang="en-US" sz="2600" dirty="0"/>
              <a:t> precis </a:t>
            </a:r>
            <a:r>
              <a:rPr lang="en-US" sz="2600" dirty="0" err="1"/>
              <a:t>și</a:t>
            </a:r>
            <a:r>
              <a:rPr lang="en-US" sz="2600" dirty="0"/>
              <a:t> </a:t>
            </a:r>
            <a:r>
              <a:rPr lang="en-US" sz="2600" dirty="0" err="1"/>
              <a:t>permite</a:t>
            </a:r>
            <a:r>
              <a:rPr lang="en-US" sz="2600" dirty="0"/>
              <a:t> </a:t>
            </a:r>
            <a:r>
              <a:rPr lang="en-US" sz="2600" dirty="0" err="1"/>
              <a:t>monitorizarea</a:t>
            </a:r>
            <a:r>
              <a:rPr lang="en-US" sz="2600" dirty="0"/>
              <a:t> </a:t>
            </a:r>
            <a:r>
              <a:rPr lang="en-US" sz="2600" dirty="0" err="1"/>
              <a:t>continuă</a:t>
            </a:r>
            <a:r>
              <a:rPr lang="en-US" sz="2600" dirty="0"/>
              <a:t> a </a:t>
            </a:r>
            <a:r>
              <a:rPr lang="en-US" sz="2600" dirty="0" err="1"/>
              <a:t>tuturor</a:t>
            </a:r>
            <a:r>
              <a:rPr lang="en-US" sz="2600" dirty="0"/>
              <a:t> </a:t>
            </a:r>
            <a:r>
              <a:rPr lang="en-US" sz="2600" dirty="0" err="1"/>
              <a:t>parametrilor</a:t>
            </a:r>
            <a:r>
              <a:rPr lang="en-US" sz="2600" dirty="0"/>
              <a:t> </a:t>
            </a:r>
            <a:r>
              <a:rPr lang="en-US" sz="2600" dirty="0" err="1"/>
              <a:t>și</a:t>
            </a:r>
            <a:r>
              <a:rPr lang="en-US" sz="2600" dirty="0"/>
              <a:t> </a:t>
            </a:r>
            <a:r>
              <a:rPr lang="en-US" sz="2600" dirty="0" err="1"/>
              <a:t>în</a:t>
            </a:r>
            <a:r>
              <a:rPr lang="en-US" sz="2600" dirty="0"/>
              <a:t> plus </a:t>
            </a:r>
            <a:r>
              <a:rPr lang="en-US" sz="2600" dirty="0" err="1"/>
              <a:t>determină</a:t>
            </a:r>
            <a:r>
              <a:rPr lang="en-US" sz="2600" dirty="0"/>
              <a:t> </a:t>
            </a:r>
            <a:r>
              <a:rPr lang="en-US" sz="2600" dirty="0" err="1"/>
              <a:t>obținerea</a:t>
            </a:r>
            <a:r>
              <a:rPr lang="en-US" sz="2600" dirty="0"/>
              <a:t> </a:t>
            </a:r>
            <a:r>
              <a:rPr lang="en-US" sz="2600" dirty="0" err="1"/>
              <a:t>unor</a:t>
            </a:r>
            <a:r>
              <a:rPr lang="en-US" sz="2600" dirty="0"/>
              <a:t> </a:t>
            </a:r>
            <a:r>
              <a:rPr lang="en-US" sz="2600" dirty="0" err="1"/>
              <a:t>cordoane</a:t>
            </a:r>
            <a:r>
              <a:rPr lang="en-US" sz="2600" dirty="0"/>
              <a:t> de </a:t>
            </a:r>
            <a:r>
              <a:rPr lang="en-US" sz="2600" dirty="0" err="1"/>
              <a:t>sudură</a:t>
            </a:r>
            <a:r>
              <a:rPr lang="en-US" sz="2600" dirty="0"/>
              <a:t> cu o </a:t>
            </a:r>
            <a:r>
              <a:rPr lang="en-US" sz="2600" dirty="0" err="1"/>
              <a:t>calitate</a:t>
            </a:r>
            <a:r>
              <a:rPr lang="en-US" sz="2600" dirty="0"/>
              <a:t> </a:t>
            </a:r>
            <a:r>
              <a:rPr lang="en-US" sz="2600" dirty="0" err="1"/>
              <a:t>ridicată</a:t>
            </a:r>
            <a:r>
              <a:rPr lang="en-US" sz="2600" dirty="0"/>
              <a:t>.</a:t>
            </a:r>
          </a:p>
          <a:p>
            <a:pPr marL="542925" indent="-542925" algn="just">
              <a:buClr>
                <a:srgbClr val="C00000"/>
              </a:buClr>
              <a:buFont typeface="Wingdings 3" panose="05040102010807070707" pitchFamily="18" charset="2"/>
              <a:buChar char="N"/>
            </a:pPr>
            <a:r>
              <a:rPr lang="en-US" sz="2600" dirty="0" err="1"/>
              <a:t>Acest</a:t>
            </a:r>
            <a:r>
              <a:rPr lang="en-US" sz="2600" dirty="0"/>
              <a:t> </a:t>
            </a:r>
            <a:r>
              <a:rPr lang="en-US" sz="2600" dirty="0" err="1"/>
              <a:t>sistem</a:t>
            </a:r>
            <a:r>
              <a:rPr lang="en-US" sz="2600" dirty="0"/>
              <a:t> </a:t>
            </a:r>
            <a:r>
              <a:rPr lang="en-US" sz="2600" dirty="0" err="1"/>
              <a:t>garantează</a:t>
            </a:r>
            <a:r>
              <a:rPr lang="en-US" sz="2600" dirty="0"/>
              <a:t> de </a:t>
            </a:r>
            <a:r>
              <a:rPr lang="en-US" sz="2600" dirty="0" err="1"/>
              <a:t>asemenea</a:t>
            </a:r>
            <a:r>
              <a:rPr lang="en-US" sz="2600" dirty="0"/>
              <a:t>, o </a:t>
            </a:r>
            <a:r>
              <a:rPr lang="en-US" sz="2600" dirty="0" err="1"/>
              <a:t>maximă</a:t>
            </a:r>
            <a:r>
              <a:rPr lang="en-US" sz="2600" dirty="0"/>
              <a:t> </a:t>
            </a:r>
            <a:r>
              <a:rPr lang="en-US" sz="2600" dirty="0" err="1"/>
              <a:t>stabilitate</a:t>
            </a:r>
            <a:r>
              <a:rPr lang="en-US" sz="2600" dirty="0"/>
              <a:t> a </a:t>
            </a:r>
            <a:r>
              <a:rPr lang="en-US" sz="2600" dirty="0" err="1"/>
              <a:t>procesului</a:t>
            </a:r>
            <a:r>
              <a:rPr lang="en-US" sz="2600" dirty="0"/>
              <a:t> </a:t>
            </a:r>
            <a:r>
              <a:rPr lang="en-US" sz="2600" dirty="0" err="1"/>
              <a:t>și</a:t>
            </a:r>
            <a:r>
              <a:rPr lang="en-US" sz="2600" dirty="0"/>
              <a:t> </a:t>
            </a:r>
            <a:r>
              <a:rPr lang="en-US" sz="2600" dirty="0" err="1"/>
              <a:t>în</a:t>
            </a:r>
            <a:r>
              <a:rPr lang="en-US" sz="2600" dirty="0"/>
              <a:t> </a:t>
            </a:r>
            <a:r>
              <a:rPr lang="en-US" sz="2600" dirty="0" err="1"/>
              <a:t>acest</a:t>
            </a:r>
            <a:r>
              <a:rPr lang="en-US" sz="2600" dirty="0"/>
              <a:t> </a:t>
            </a:r>
            <a:r>
              <a:rPr lang="en-US" sz="2600" dirty="0" err="1"/>
              <a:t>fel</a:t>
            </a:r>
            <a:r>
              <a:rPr lang="en-US" sz="2600" dirty="0"/>
              <a:t> o </a:t>
            </a:r>
            <a:r>
              <a:rPr lang="en-US" sz="2600" dirty="0" err="1"/>
              <a:t>disponibilitate</a:t>
            </a:r>
            <a:r>
              <a:rPr lang="en-US" sz="2600" dirty="0"/>
              <a:t> a </a:t>
            </a:r>
            <a:r>
              <a:rPr lang="en-US" sz="2600" dirty="0" err="1"/>
              <a:t>sistemului</a:t>
            </a:r>
            <a:r>
              <a:rPr lang="en-US" sz="2600" dirty="0"/>
              <a:t> </a:t>
            </a:r>
            <a:r>
              <a:rPr lang="en-US" sz="2600" dirty="0" err="1"/>
              <a:t>peste</a:t>
            </a:r>
            <a:r>
              <a:rPr lang="en-US" sz="2600" dirty="0"/>
              <a:t> media </a:t>
            </a:r>
            <a:r>
              <a:rPr lang="en-US" sz="2600" dirty="0" err="1"/>
              <a:t>celor</a:t>
            </a:r>
            <a:r>
              <a:rPr lang="en-US" sz="2600" dirty="0"/>
              <a:t> </a:t>
            </a:r>
            <a:r>
              <a:rPr lang="en-US" sz="2600" dirty="0" err="1"/>
              <a:t>existente</a:t>
            </a:r>
            <a:r>
              <a:rPr lang="en-US" sz="2600" dirty="0"/>
              <a:t> pe </a:t>
            </a:r>
            <a:r>
              <a:rPr lang="en-US" sz="2600" dirty="0" err="1"/>
              <a:t>piață</a:t>
            </a:r>
            <a:r>
              <a:rPr lang="en-US" sz="2600" dirty="0"/>
              <a:t>.</a:t>
            </a:r>
          </a:p>
        </p:txBody>
      </p:sp>
      <p:sp>
        <p:nvSpPr>
          <p:cNvPr id="4" name="Left Brace 3">
            <a:extLst>
              <a:ext uri="{FF2B5EF4-FFF2-40B4-BE49-F238E27FC236}">
                <a16:creationId xmlns:a16="http://schemas.microsoft.com/office/drawing/2014/main" id="{5C7F234B-2AEC-8DAB-59D8-4D90EA213E0B}"/>
              </a:ext>
            </a:extLst>
          </p:cNvPr>
          <p:cNvSpPr/>
          <p:nvPr/>
        </p:nvSpPr>
        <p:spPr>
          <a:xfrm>
            <a:off x="625549" y="3939372"/>
            <a:ext cx="425302" cy="909084"/>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E12167BC-B01B-5E2F-95C8-E7AC662AE4EF}"/>
              </a:ext>
            </a:extLst>
          </p:cNvPr>
          <p:cNvSpPr txBox="1"/>
          <p:nvPr/>
        </p:nvSpPr>
        <p:spPr>
          <a:xfrm>
            <a:off x="138648" y="2815417"/>
            <a:ext cx="492443" cy="3156994"/>
          </a:xfrm>
          <a:prstGeom prst="rect">
            <a:avLst/>
          </a:prstGeom>
          <a:noFill/>
        </p:spPr>
        <p:txBody>
          <a:bodyPr vert="vert270" wrap="square" rtlCol="0">
            <a:spAutoFit/>
          </a:bodyPr>
          <a:lstStyle/>
          <a:p>
            <a:pPr algn="ctr"/>
            <a:r>
              <a:rPr lang="en-US" sz="2000" dirty="0" err="1">
                <a:solidFill>
                  <a:srgbClr val="00B050"/>
                </a:solidFill>
              </a:rPr>
              <a:t>Tehnologia</a:t>
            </a:r>
            <a:r>
              <a:rPr lang="en-US" sz="2000" dirty="0">
                <a:solidFill>
                  <a:srgbClr val="00B050"/>
                </a:solidFill>
              </a:rPr>
              <a:t> </a:t>
            </a:r>
            <a:r>
              <a:rPr lang="en-US" sz="2000" dirty="0" err="1">
                <a:solidFill>
                  <a:srgbClr val="00B050"/>
                </a:solidFill>
              </a:rPr>
              <a:t>nou</a:t>
            </a:r>
            <a:r>
              <a:rPr lang="en-US" sz="2000" dirty="0">
                <a:solidFill>
                  <a:srgbClr val="00B050"/>
                </a:solidFill>
              </a:rPr>
              <a:t> </a:t>
            </a:r>
            <a:r>
              <a:rPr lang="en-US" sz="2000" dirty="0" err="1">
                <a:solidFill>
                  <a:srgbClr val="00B050"/>
                </a:solidFill>
              </a:rPr>
              <a:t>introdusa</a:t>
            </a:r>
            <a:r>
              <a:rPr lang="en-US" sz="2000" dirty="0">
                <a:solidFill>
                  <a:srgbClr val="00B050"/>
                </a:solidFill>
              </a:rPr>
              <a:t>!</a:t>
            </a:r>
          </a:p>
        </p:txBody>
      </p:sp>
      <p:sp>
        <p:nvSpPr>
          <p:cNvPr id="6" name="Footer Placeholder 5">
            <a:extLst>
              <a:ext uri="{FF2B5EF4-FFF2-40B4-BE49-F238E27FC236}">
                <a16:creationId xmlns:a16="http://schemas.microsoft.com/office/drawing/2014/main" id="{6AFB8BE1-585B-80DA-87ED-31337EB6FB69}"/>
              </a:ext>
            </a:extLst>
          </p:cNvPr>
          <p:cNvSpPr>
            <a:spLocks noGrp="1"/>
          </p:cNvSpPr>
          <p:nvPr>
            <p:ph type="ftr" sz="quarter" idx="11"/>
          </p:nvPr>
        </p:nvSpPr>
        <p:spPr/>
        <p:txBody>
          <a:bodyPr/>
          <a:lstStyle/>
          <a:p>
            <a:r>
              <a:rPr lang="en-US"/>
              <a:t>Proiect TECH-IT-SE / Fundatia Romtens - CCIA Braila</a:t>
            </a:r>
          </a:p>
        </p:txBody>
      </p:sp>
      <p:sp>
        <p:nvSpPr>
          <p:cNvPr id="7" name="Slide Number Placeholder 6">
            <a:extLst>
              <a:ext uri="{FF2B5EF4-FFF2-40B4-BE49-F238E27FC236}">
                <a16:creationId xmlns:a16="http://schemas.microsoft.com/office/drawing/2014/main" id="{487376BD-260C-5511-DB7E-9622C6A2F011}"/>
              </a:ext>
            </a:extLst>
          </p:cNvPr>
          <p:cNvSpPr>
            <a:spLocks noGrp="1"/>
          </p:cNvSpPr>
          <p:nvPr>
            <p:ph type="sldNum" sz="quarter" idx="12"/>
          </p:nvPr>
        </p:nvSpPr>
        <p:spPr/>
        <p:txBody>
          <a:bodyPr/>
          <a:lstStyle/>
          <a:p>
            <a:fld id="{A1C70709-DAA9-40D9-963C-2BB90BF2DA8C}" type="slidenum">
              <a:rPr lang="en-US" smtClean="0"/>
              <a:t>25</a:t>
            </a:fld>
            <a:endParaRPr lang="en-US"/>
          </a:p>
        </p:txBody>
      </p:sp>
    </p:spTree>
    <p:extLst>
      <p:ext uri="{BB962C8B-B14F-4D97-AF65-F5344CB8AC3E}">
        <p14:creationId xmlns:p14="http://schemas.microsoft.com/office/powerpoint/2010/main" val="1517965426"/>
      </p:ext>
    </p:extLst>
  </p:cSld>
  <p:clrMapOvr>
    <a:masterClrMapping/>
  </p:clrMapOvr>
  <mc:AlternateContent xmlns:mc="http://schemas.openxmlformats.org/markup-compatibility/2006" xmlns:p14="http://schemas.microsoft.com/office/powerpoint/2010/main">
    <mc:Choice Requires="p14">
      <p:transition spd="slow" p14:dur="1250">
        <p:cover dir="ru"/>
      </p:transition>
    </mc:Choice>
    <mc:Fallback xmlns="">
      <p:transition spd="slow">
        <p:cover dir="ru"/>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1FBA-6827-1F18-5393-932186E59D79}"/>
              </a:ext>
            </a:extLst>
          </p:cNvPr>
          <p:cNvSpPr>
            <a:spLocks noGrp="1"/>
          </p:cNvSpPr>
          <p:nvPr>
            <p:ph type="title"/>
          </p:nvPr>
        </p:nvSpPr>
        <p:spPr/>
        <p:txBody>
          <a:bodyPr>
            <a:normAutofit fontScale="90000"/>
          </a:bodyPr>
          <a:lstStyle/>
          <a:p>
            <a:r>
              <a:rPr lang="en-US" sz="4400" b="1" dirty="0" err="1"/>
              <a:t>Tehnologia</a:t>
            </a:r>
            <a:r>
              <a:rPr lang="en-US" sz="4400" dirty="0"/>
              <a:t> </a:t>
            </a:r>
            <a:r>
              <a:rPr lang="en-US" b="1" dirty="0" err="1"/>
              <a:t>noua</a:t>
            </a:r>
            <a:r>
              <a:rPr lang="en-US" sz="4400" dirty="0"/>
              <a:t>– </a:t>
            </a:r>
            <a:r>
              <a:rPr lang="pt-BR" sz="4400" dirty="0"/>
              <a:t>Sistemul PUSH-PUSH de alimentare cu sârmă de adaos realizat de către DINSE</a:t>
            </a:r>
            <a:endParaRPr lang="en-US" dirty="0"/>
          </a:p>
        </p:txBody>
      </p:sp>
      <p:sp>
        <p:nvSpPr>
          <p:cNvPr id="3" name="Content Placeholder 2">
            <a:extLst>
              <a:ext uri="{FF2B5EF4-FFF2-40B4-BE49-F238E27FC236}">
                <a16:creationId xmlns:a16="http://schemas.microsoft.com/office/drawing/2014/main" id="{530D75D4-650A-BC6E-49F1-96F90D77FD1B}"/>
              </a:ext>
            </a:extLst>
          </p:cNvPr>
          <p:cNvSpPr>
            <a:spLocks noGrp="1"/>
          </p:cNvSpPr>
          <p:nvPr>
            <p:ph idx="1"/>
          </p:nvPr>
        </p:nvSpPr>
        <p:spPr>
          <a:xfrm>
            <a:off x="838200" y="1690688"/>
            <a:ext cx="10515600" cy="4954661"/>
          </a:xfrm>
        </p:spPr>
        <p:txBody>
          <a:bodyPr>
            <a:normAutofit fontScale="77500" lnSpcReduction="20000"/>
          </a:bodyPr>
          <a:lstStyle/>
          <a:p>
            <a:pPr marL="542925" indent="-542925">
              <a:buClr>
                <a:srgbClr val="FF0000"/>
              </a:buClr>
              <a:buFont typeface="Wingdings 3" panose="05040102010807070707" pitchFamily="18" charset="2"/>
              <a:buChar char="N"/>
            </a:pPr>
            <a:r>
              <a:rPr lang="en-US" dirty="0" err="1"/>
              <a:t>Designul</a:t>
            </a:r>
            <a:r>
              <a:rPr lang="en-US" dirty="0"/>
              <a:t> de </a:t>
            </a:r>
            <a:r>
              <a:rPr lang="en-US" dirty="0" err="1"/>
              <a:t>bază</a:t>
            </a:r>
            <a:r>
              <a:rPr lang="en-US" dirty="0"/>
              <a:t> al </a:t>
            </a:r>
            <a:r>
              <a:rPr lang="en-US" dirty="0" err="1"/>
              <a:t>acestui</a:t>
            </a:r>
            <a:r>
              <a:rPr lang="en-US" dirty="0"/>
              <a:t> </a:t>
            </a:r>
            <a:r>
              <a:rPr lang="en-US" dirty="0" err="1"/>
              <a:t>sistem</a:t>
            </a:r>
            <a:r>
              <a:rPr lang="en-US" dirty="0"/>
              <a:t> de </a:t>
            </a:r>
            <a:r>
              <a:rPr lang="en-US" dirty="0" err="1"/>
              <a:t>alimentare</a:t>
            </a:r>
            <a:r>
              <a:rPr lang="en-US" dirty="0"/>
              <a:t> cu </a:t>
            </a:r>
            <a:r>
              <a:rPr lang="en-US" dirty="0" err="1"/>
              <a:t>sârmă</a:t>
            </a:r>
            <a:r>
              <a:rPr lang="en-US" dirty="0"/>
              <a:t> de </a:t>
            </a:r>
            <a:r>
              <a:rPr lang="en-US" dirty="0" err="1"/>
              <a:t>adaos</a:t>
            </a:r>
            <a:r>
              <a:rPr lang="en-US" dirty="0"/>
              <a:t> </a:t>
            </a:r>
            <a:r>
              <a:rPr lang="en-US" dirty="0" err="1"/>
              <a:t>este</a:t>
            </a:r>
            <a:r>
              <a:rPr lang="en-US" dirty="0"/>
              <a:t> </a:t>
            </a:r>
            <a:r>
              <a:rPr lang="en-US" dirty="0" err="1"/>
              <a:t>unul</a:t>
            </a:r>
            <a:r>
              <a:rPr lang="en-US" dirty="0"/>
              <a:t> modular, </a:t>
            </a:r>
            <a:r>
              <a:rPr lang="en-US" dirty="0" err="1"/>
              <a:t>Materialul</a:t>
            </a:r>
            <a:r>
              <a:rPr lang="en-US" dirty="0"/>
              <a:t> de </a:t>
            </a:r>
            <a:r>
              <a:rPr lang="en-US" dirty="0" err="1"/>
              <a:t>adaos</a:t>
            </a:r>
            <a:r>
              <a:rPr lang="en-US" dirty="0"/>
              <a:t> </a:t>
            </a:r>
            <a:r>
              <a:rPr lang="en-US" dirty="0" err="1"/>
              <a:t>este</a:t>
            </a:r>
            <a:r>
              <a:rPr lang="en-US" dirty="0"/>
              <a:t> </a:t>
            </a:r>
            <a:r>
              <a:rPr lang="en-US" dirty="0" err="1"/>
              <a:t>furnizat</a:t>
            </a:r>
            <a:r>
              <a:rPr lang="en-US" dirty="0"/>
              <a:t> din </a:t>
            </a:r>
            <a:r>
              <a:rPr lang="en-US" dirty="0" err="1"/>
              <a:t>butoaie</a:t>
            </a:r>
            <a:r>
              <a:rPr lang="en-US" dirty="0"/>
              <a:t> </a:t>
            </a:r>
            <a:r>
              <a:rPr lang="en-US" dirty="0" err="1"/>
              <a:t>sau</a:t>
            </a:r>
            <a:r>
              <a:rPr lang="en-US" dirty="0"/>
              <a:t> </a:t>
            </a:r>
            <a:r>
              <a:rPr lang="en-US" dirty="0" err="1"/>
              <a:t>containere</a:t>
            </a:r>
            <a:r>
              <a:rPr lang="en-US" dirty="0"/>
              <a:t> de </a:t>
            </a:r>
            <a:r>
              <a:rPr lang="en-US" dirty="0" err="1"/>
              <a:t>sârmă</a:t>
            </a:r>
            <a:r>
              <a:rPr lang="en-US" dirty="0"/>
              <a:t>, care </a:t>
            </a:r>
            <a:r>
              <a:rPr lang="en-US" dirty="0" err="1"/>
              <a:t>datorită</a:t>
            </a:r>
            <a:r>
              <a:rPr lang="en-US" dirty="0"/>
              <a:t> </a:t>
            </a:r>
            <a:r>
              <a:rPr lang="en-US" dirty="0" err="1"/>
              <a:t>dimensiunilor</a:t>
            </a:r>
            <a:r>
              <a:rPr lang="en-US" dirty="0"/>
              <a:t> </a:t>
            </a:r>
            <a:r>
              <a:rPr lang="en-US" dirty="0" err="1"/>
              <a:t>și</a:t>
            </a:r>
            <a:r>
              <a:rPr lang="en-US" dirty="0"/>
              <a:t> </a:t>
            </a:r>
            <a:r>
              <a:rPr lang="en-US" dirty="0" err="1"/>
              <a:t>greutății</a:t>
            </a:r>
            <a:r>
              <a:rPr lang="en-US" dirty="0"/>
              <a:t> nu pot fi </a:t>
            </a:r>
            <a:r>
              <a:rPr lang="en-US" dirty="0" err="1"/>
              <a:t>amplasate</a:t>
            </a:r>
            <a:r>
              <a:rPr lang="en-US" dirty="0"/>
              <a:t> </a:t>
            </a:r>
            <a:r>
              <a:rPr lang="en-US" dirty="0" err="1"/>
              <a:t>în</a:t>
            </a:r>
            <a:r>
              <a:rPr lang="en-US" dirty="0"/>
              <a:t> </a:t>
            </a:r>
            <a:r>
              <a:rPr lang="en-US" dirty="0" err="1"/>
              <a:t>imediata</a:t>
            </a:r>
            <a:r>
              <a:rPr lang="en-US" dirty="0"/>
              <a:t> </a:t>
            </a:r>
            <a:r>
              <a:rPr lang="en-US" dirty="0" err="1"/>
              <a:t>vecinătate</a:t>
            </a:r>
            <a:r>
              <a:rPr lang="en-US" dirty="0"/>
              <a:t> a </a:t>
            </a:r>
            <a:r>
              <a:rPr lang="en-US" dirty="0" err="1"/>
              <a:t>sistemului</a:t>
            </a:r>
            <a:r>
              <a:rPr lang="en-US" dirty="0"/>
              <a:t> optic de </a:t>
            </a:r>
            <a:r>
              <a:rPr lang="en-US" dirty="0" err="1"/>
              <a:t>transmisie</a:t>
            </a:r>
            <a:r>
              <a:rPr lang="en-US" dirty="0"/>
              <a:t> a </a:t>
            </a:r>
            <a:r>
              <a:rPr lang="en-US" dirty="0" err="1"/>
              <a:t>radiației</a:t>
            </a:r>
            <a:r>
              <a:rPr lang="en-US" dirty="0"/>
              <a:t> laser.</a:t>
            </a:r>
          </a:p>
          <a:p>
            <a:pPr marL="542925" indent="-542925">
              <a:buClr>
                <a:srgbClr val="FF0000"/>
              </a:buClr>
              <a:buFont typeface="Wingdings 3" panose="05040102010807070707" pitchFamily="18" charset="2"/>
              <a:buChar char="N"/>
            </a:pPr>
            <a:r>
              <a:rPr lang="en-US" dirty="0"/>
              <a:t>Din </a:t>
            </a:r>
            <a:r>
              <a:rPr lang="en-US" dirty="0" err="1"/>
              <a:t>acest</a:t>
            </a:r>
            <a:r>
              <a:rPr lang="en-US" dirty="0"/>
              <a:t> </a:t>
            </a:r>
            <a:r>
              <a:rPr lang="en-US" dirty="0" err="1"/>
              <a:t>motiv</a:t>
            </a:r>
            <a:r>
              <a:rPr lang="en-US" dirty="0"/>
              <a:t> era </a:t>
            </a:r>
            <a:r>
              <a:rPr lang="en-US" dirty="0" err="1"/>
              <a:t>necesar</a:t>
            </a:r>
            <a:r>
              <a:rPr lang="en-US" dirty="0"/>
              <a:t> un </a:t>
            </a:r>
            <a:r>
              <a:rPr lang="en-US" b="1" dirty="0" err="1"/>
              <a:t>sistem</a:t>
            </a:r>
            <a:r>
              <a:rPr lang="en-US" b="1" dirty="0"/>
              <a:t> special </a:t>
            </a:r>
            <a:r>
              <a:rPr lang="en-US" b="1" dirty="0">
                <a:solidFill>
                  <a:srgbClr val="FF0000"/>
                </a:solidFill>
              </a:rPr>
              <a:t>de transport </a:t>
            </a:r>
            <a:r>
              <a:rPr lang="en-US" b="1" dirty="0" err="1">
                <a:solidFill>
                  <a:srgbClr val="FF0000"/>
                </a:solidFill>
              </a:rPr>
              <a:t>pentru</a:t>
            </a:r>
            <a:r>
              <a:rPr lang="en-US" b="1" dirty="0">
                <a:solidFill>
                  <a:srgbClr val="FF0000"/>
                </a:solidFill>
              </a:rPr>
              <a:t> </a:t>
            </a:r>
            <a:r>
              <a:rPr lang="en-US" b="1" dirty="0" err="1">
                <a:solidFill>
                  <a:srgbClr val="FF0000"/>
                </a:solidFill>
              </a:rPr>
              <a:t>sârmă</a:t>
            </a:r>
            <a:r>
              <a:rPr lang="en-US" b="1" dirty="0">
                <a:solidFill>
                  <a:srgbClr val="FF0000"/>
                </a:solidFill>
              </a:rPr>
              <a:t> de </a:t>
            </a:r>
            <a:r>
              <a:rPr lang="en-US" b="1" dirty="0" err="1">
                <a:solidFill>
                  <a:srgbClr val="FF0000"/>
                </a:solidFill>
              </a:rPr>
              <a:t>aluminiu</a:t>
            </a:r>
            <a:r>
              <a:rPr lang="en-US" b="1" dirty="0">
                <a:solidFill>
                  <a:srgbClr val="FF0000"/>
                </a:solidFill>
              </a:rPr>
              <a:t>, pe </a:t>
            </a:r>
            <a:r>
              <a:rPr lang="en-US" b="1" dirty="0" err="1">
                <a:solidFill>
                  <a:srgbClr val="FF0000"/>
                </a:solidFill>
              </a:rPr>
              <a:t>distanțe</a:t>
            </a:r>
            <a:r>
              <a:rPr lang="en-US" b="1" dirty="0">
                <a:solidFill>
                  <a:srgbClr val="FF0000"/>
                </a:solidFill>
              </a:rPr>
              <a:t> lungi, </a:t>
            </a:r>
            <a:r>
              <a:rPr lang="en-US" b="1" dirty="0" err="1">
                <a:solidFill>
                  <a:srgbClr val="FF0000"/>
                </a:solidFill>
              </a:rPr>
              <a:t>până</a:t>
            </a:r>
            <a:r>
              <a:rPr lang="en-US" b="1" dirty="0">
                <a:solidFill>
                  <a:srgbClr val="FF0000"/>
                </a:solidFill>
              </a:rPr>
              <a:t> la </a:t>
            </a:r>
            <a:r>
              <a:rPr lang="en-US" b="1" dirty="0" err="1">
                <a:solidFill>
                  <a:srgbClr val="FF0000"/>
                </a:solidFill>
              </a:rPr>
              <a:t>zonele</a:t>
            </a:r>
            <a:r>
              <a:rPr lang="en-US" b="1" dirty="0">
                <a:solidFill>
                  <a:srgbClr val="FF0000"/>
                </a:solidFill>
              </a:rPr>
              <a:t> de </a:t>
            </a:r>
            <a:r>
              <a:rPr lang="en-US" b="1" dirty="0" err="1">
                <a:solidFill>
                  <a:srgbClr val="FF0000"/>
                </a:solidFill>
              </a:rPr>
              <a:t>îmbinare</a:t>
            </a:r>
            <a:r>
              <a:rPr lang="en-US" b="1" dirty="0">
                <a:solidFill>
                  <a:srgbClr val="FF0000"/>
                </a:solidFill>
              </a:rPr>
              <a:t> </a:t>
            </a:r>
            <a:r>
              <a:rPr lang="en-US" b="1" dirty="0" err="1">
                <a:solidFill>
                  <a:srgbClr val="FF0000"/>
                </a:solidFill>
              </a:rPr>
              <a:t>și</a:t>
            </a:r>
            <a:r>
              <a:rPr lang="en-US" b="1" dirty="0">
                <a:solidFill>
                  <a:srgbClr val="FF0000"/>
                </a:solidFill>
              </a:rPr>
              <a:t> cu o </a:t>
            </a:r>
            <a:r>
              <a:rPr lang="en-US" b="1" dirty="0" err="1">
                <a:solidFill>
                  <a:srgbClr val="FF0000"/>
                </a:solidFill>
              </a:rPr>
              <a:t>precizie</a:t>
            </a:r>
            <a:r>
              <a:rPr lang="en-US" b="1" dirty="0">
                <a:solidFill>
                  <a:srgbClr val="FF0000"/>
                </a:solidFill>
              </a:rPr>
              <a:t> </a:t>
            </a:r>
            <a:r>
              <a:rPr lang="en-US" b="1" dirty="0" err="1">
                <a:solidFill>
                  <a:srgbClr val="FF0000"/>
                </a:solidFill>
              </a:rPr>
              <a:t>perfectă</a:t>
            </a:r>
            <a:r>
              <a:rPr lang="en-US" b="1" dirty="0">
                <a:solidFill>
                  <a:srgbClr val="FF0000"/>
                </a:solidFill>
              </a:rPr>
              <a:t>.</a:t>
            </a:r>
          </a:p>
          <a:p>
            <a:pPr marL="542925" indent="-542925">
              <a:buClr>
                <a:srgbClr val="FF0000"/>
              </a:buClr>
              <a:buFont typeface="Wingdings 3" panose="05040102010807070707" pitchFamily="18" charset="2"/>
              <a:buChar char="N"/>
            </a:pPr>
            <a:r>
              <a:rPr lang="en-US" dirty="0" err="1"/>
              <a:t>Pentru</a:t>
            </a:r>
            <a:r>
              <a:rPr lang="en-US" dirty="0"/>
              <a:t> a </a:t>
            </a:r>
            <a:r>
              <a:rPr lang="en-US" dirty="0" err="1"/>
              <a:t>satisface</a:t>
            </a:r>
            <a:r>
              <a:rPr lang="en-US" dirty="0"/>
              <a:t> </a:t>
            </a:r>
            <a:r>
              <a:rPr lang="en-US" dirty="0" err="1"/>
              <a:t>aceste</a:t>
            </a:r>
            <a:r>
              <a:rPr lang="en-US" dirty="0"/>
              <a:t> </a:t>
            </a:r>
            <a:r>
              <a:rPr lang="en-US" dirty="0" err="1"/>
              <a:t>condiții</a:t>
            </a:r>
            <a:r>
              <a:rPr lang="en-US" dirty="0"/>
              <a:t> DINSE a </a:t>
            </a:r>
            <a:r>
              <a:rPr lang="en-US" dirty="0" err="1"/>
              <a:t>realizat</a:t>
            </a:r>
            <a:r>
              <a:rPr lang="en-US" dirty="0"/>
              <a:t> un </a:t>
            </a:r>
            <a:r>
              <a:rPr lang="en-US" dirty="0" err="1"/>
              <a:t>sistem</a:t>
            </a:r>
            <a:r>
              <a:rPr lang="en-US" dirty="0"/>
              <a:t> de </a:t>
            </a:r>
            <a:r>
              <a:rPr lang="en-US" dirty="0" err="1"/>
              <a:t>avans</a:t>
            </a:r>
            <a:r>
              <a:rPr lang="en-US" dirty="0"/>
              <a:t> </a:t>
            </a:r>
            <a:r>
              <a:rPr lang="en-US" dirty="0" err="1"/>
              <a:t>sârmă</a:t>
            </a:r>
            <a:r>
              <a:rPr lang="en-US" dirty="0"/>
              <a:t> </a:t>
            </a:r>
            <a:r>
              <a:rPr lang="en-US" dirty="0" err="1"/>
              <a:t>ce</a:t>
            </a:r>
            <a:r>
              <a:rPr lang="en-US" dirty="0"/>
              <a:t> </a:t>
            </a:r>
            <a:r>
              <a:rPr lang="en-US" dirty="0" err="1"/>
              <a:t>constă</a:t>
            </a:r>
            <a:r>
              <a:rPr lang="en-US" dirty="0"/>
              <a:t> </a:t>
            </a:r>
            <a:r>
              <a:rPr lang="en-US" b="1" dirty="0">
                <a:solidFill>
                  <a:srgbClr val="FF0000"/>
                </a:solidFill>
              </a:rPr>
              <a:t>din </a:t>
            </a:r>
            <a:r>
              <a:rPr lang="en-US" b="1" dirty="0" err="1">
                <a:solidFill>
                  <a:srgbClr val="FF0000"/>
                </a:solidFill>
              </a:rPr>
              <a:t>două</a:t>
            </a:r>
            <a:r>
              <a:rPr lang="en-US" b="1" dirty="0">
                <a:solidFill>
                  <a:srgbClr val="FF0000"/>
                </a:solidFill>
              </a:rPr>
              <a:t> </a:t>
            </a:r>
            <a:r>
              <a:rPr lang="en-US" b="1" dirty="0" err="1">
                <a:solidFill>
                  <a:srgbClr val="FF0000"/>
                </a:solidFill>
              </a:rPr>
              <a:t>unități</a:t>
            </a:r>
            <a:r>
              <a:rPr lang="en-US" b="1" dirty="0">
                <a:solidFill>
                  <a:srgbClr val="FF0000"/>
                </a:solidFill>
              </a:rPr>
              <a:t> de </a:t>
            </a:r>
            <a:r>
              <a:rPr lang="en-US" b="1" dirty="0" err="1">
                <a:solidFill>
                  <a:srgbClr val="FF0000"/>
                </a:solidFill>
              </a:rPr>
              <a:t>antrenare</a:t>
            </a:r>
            <a:r>
              <a:rPr lang="en-US" b="1" dirty="0">
                <a:solidFill>
                  <a:srgbClr val="FF0000"/>
                </a:solidFill>
              </a:rPr>
              <a:t> care </a:t>
            </a:r>
            <a:r>
              <a:rPr lang="en-US" b="1" dirty="0" err="1">
                <a:solidFill>
                  <a:srgbClr val="FF0000"/>
                </a:solidFill>
              </a:rPr>
              <a:t>lucrează</a:t>
            </a:r>
            <a:r>
              <a:rPr lang="en-US" b="1" dirty="0">
                <a:solidFill>
                  <a:srgbClr val="FF0000"/>
                </a:solidFill>
              </a:rPr>
              <a:t> total independent, </a:t>
            </a:r>
            <a:r>
              <a:rPr lang="en-US" b="1" dirty="0" err="1">
                <a:solidFill>
                  <a:srgbClr val="FF0000"/>
                </a:solidFill>
              </a:rPr>
              <a:t>având</a:t>
            </a:r>
            <a:r>
              <a:rPr lang="en-US" b="1" dirty="0">
                <a:solidFill>
                  <a:srgbClr val="FF0000"/>
                </a:solidFill>
              </a:rPr>
              <a:t> </a:t>
            </a:r>
            <a:r>
              <a:rPr lang="en-US" b="1" dirty="0" err="1">
                <a:solidFill>
                  <a:srgbClr val="FF0000"/>
                </a:solidFill>
              </a:rPr>
              <a:t>liniile</a:t>
            </a:r>
            <a:r>
              <a:rPr lang="en-US" b="1" dirty="0">
                <a:solidFill>
                  <a:srgbClr val="FF0000"/>
                </a:solidFill>
              </a:rPr>
              <a:t> de control </a:t>
            </a:r>
            <a:r>
              <a:rPr lang="en-US" b="1" dirty="0" err="1">
                <a:solidFill>
                  <a:srgbClr val="FF0000"/>
                </a:solidFill>
              </a:rPr>
              <a:t>complet</a:t>
            </a:r>
            <a:r>
              <a:rPr lang="en-US" b="1" dirty="0">
                <a:solidFill>
                  <a:srgbClr val="FF0000"/>
                </a:solidFill>
              </a:rPr>
              <a:t> separate</a:t>
            </a:r>
            <a:r>
              <a:rPr lang="en-US" dirty="0"/>
              <a:t>.</a:t>
            </a:r>
          </a:p>
          <a:p>
            <a:pPr marL="542925" indent="-542925">
              <a:buClr>
                <a:srgbClr val="FF0000"/>
              </a:buClr>
              <a:buFont typeface="Wingdings 3" panose="05040102010807070707" pitchFamily="18" charset="2"/>
              <a:buChar char="N"/>
            </a:pPr>
            <a:r>
              <a:rPr lang="en-US" u="sng" dirty="0" err="1"/>
              <a:t>Unitatea</a:t>
            </a:r>
            <a:r>
              <a:rPr lang="en-US" u="sng" dirty="0"/>
              <a:t> de </a:t>
            </a:r>
            <a:r>
              <a:rPr lang="en-US" u="sng" dirty="0" err="1"/>
              <a:t>acționare</a:t>
            </a:r>
            <a:r>
              <a:rPr lang="en-US" u="sng" dirty="0"/>
              <a:t> de la </a:t>
            </a:r>
            <a:r>
              <a:rPr lang="en-US" u="sng" dirty="0" err="1"/>
              <a:t>partea</a:t>
            </a:r>
            <a:r>
              <a:rPr lang="en-US" u="sng" dirty="0"/>
              <a:t> </a:t>
            </a:r>
            <a:r>
              <a:rPr lang="en-US" u="sng" dirty="0" err="1"/>
              <a:t>frontală</a:t>
            </a:r>
            <a:r>
              <a:rPr lang="en-US" u="sng" dirty="0"/>
              <a:t> </a:t>
            </a:r>
            <a:r>
              <a:rPr lang="en-US" dirty="0"/>
              <a:t>– LK 60, din </a:t>
            </a:r>
            <a:r>
              <a:rPr lang="en-US" dirty="0" err="1"/>
              <a:t>imediata</a:t>
            </a:r>
            <a:r>
              <a:rPr lang="en-US" dirty="0"/>
              <a:t> </a:t>
            </a:r>
            <a:r>
              <a:rPr lang="en-US" dirty="0" err="1"/>
              <a:t>apropiere</a:t>
            </a:r>
            <a:r>
              <a:rPr lang="en-US" dirty="0"/>
              <a:t> a </a:t>
            </a:r>
            <a:r>
              <a:rPr lang="en-US" dirty="0" err="1"/>
              <a:t>sistemului</a:t>
            </a:r>
            <a:r>
              <a:rPr lang="en-US" dirty="0"/>
              <a:t> optic de </a:t>
            </a:r>
            <a:r>
              <a:rPr lang="en-US" dirty="0" err="1"/>
              <a:t>transmisie</a:t>
            </a:r>
            <a:r>
              <a:rPr lang="en-US" dirty="0"/>
              <a:t>, </a:t>
            </a:r>
            <a:r>
              <a:rPr lang="en-US" dirty="0" err="1"/>
              <a:t>controlează</a:t>
            </a:r>
            <a:r>
              <a:rPr lang="en-US" dirty="0"/>
              <a:t> </a:t>
            </a:r>
            <a:r>
              <a:rPr lang="en-US" dirty="0" err="1"/>
              <a:t>viteza</a:t>
            </a:r>
            <a:r>
              <a:rPr lang="en-US" dirty="0"/>
              <a:t> </a:t>
            </a:r>
            <a:r>
              <a:rPr lang="en-US" dirty="0" err="1"/>
              <a:t>selectată</a:t>
            </a:r>
            <a:r>
              <a:rPr lang="en-US" dirty="0"/>
              <a:t> de </a:t>
            </a:r>
            <a:r>
              <a:rPr lang="en-US" dirty="0" err="1"/>
              <a:t>avans</a:t>
            </a:r>
            <a:r>
              <a:rPr lang="en-US" dirty="0"/>
              <a:t> a </a:t>
            </a:r>
            <a:r>
              <a:rPr lang="en-US" dirty="0" err="1"/>
              <a:t>sârmei</a:t>
            </a:r>
            <a:r>
              <a:rPr lang="en-US" dirty="0"/>
              <a:t> </a:t>
            </a:r>
            <a:r>
              <a:rPr lang="en-US" dirty="0" err="1"/>
              <a:t>și</a:t>
            </a:r>
            <a:r>
              <a:rPr lang="en-US" dirty="0"/>
              <a:t> </a:t>
            </a:r>
            <a:r>
              <a:rPr lang="en-US" dirty="0" err="1"/>
              <a:t>este</a:t>
            </a:r>
            <a:r>
              <a:rPr lang="en-US" dirty="0"/>
              <a:t> </a:t>
            </a:r>
            <a:r>
              <a:rPr lang="en-US" dirty="0" err="1"/>
              <a:t>responsabilă</a:t>
            </a:r>
            <a:r>
              <a:rPr lang="en-US" dirty="0"/>
              <a:t> de </a:t>
            </a:r>
            <a:r>
              <a:rPr lang="en-US" dirty="0" err="1"/>
              <a:t>controlul</a:t>
            </a:r>
            <a:r>
              <a:rPr lang="en-US" dirty="0"/>
              <a:t> </a:t>
            </a:r>
            <a:r>
              <a:rPr lang="en-US" dirty="0" err="1"/>
              <a:t>procesului</a:t>
            </a:r>
            <a:r>
              <a:rPr lang="en-US" dirty="0"/>
              <a:t>, </a:t>
            </a:r>
            <a:r>
              <a:rPr lang="en-US" dirty="0" err="1"/>
              <a:t>operând</a:t>
            </a:r>
            <a:r>
              <a:rPr lang="en-US" dirty="0"/>
              <a:t> </a:t>
            </a:r>
            <a:r>
              <a:rPr lang="en-US" dirty="0" err="1"/>
              <a:t>drept</a:t>
            </a:r>
            <a:r>
              <a:rPr lang="en-US" dirty="0"/>
              <a:t> MASTER.</a:t>
            </a:r>
          </a:p>
          <a:p>
            <a:pPr marL="542925" indent="-542925">
              <a:buClr>
                <a:srgbClr val="FF0000"/>
              </a:buClr>
              <a:buFont typeface="Wingdings 3" panose="05040102010807070707" pitchFamily="18" charset="2"/>
              <a:buChar char="N"/>
            </a:pPr>
            <a:r>
              <a:rPr lang="en-US" u="sng" dirty="0" err="1"/>
              <a:t>Unitatea</a:t>
            </a:r>
            <a:r>
              <a:rPr lang="en-US" u="sng" dirty="0"/>
              <a:t> de </a:t>
            </a:r>
            <a:r>
              <a:rPr lang="en-US" u="sng" dirty="0" err="1"/>
              <a:t>acționare</a:t>
            </a:r>
            <a:r>
              <a:rPr lang="en-US" u="sng" dirty="0"/>
              <a:t> de la </a:t>
            </a:r>
            <a:r>
              <a:rPr lang="en-US" u="sng" dirty="0" err="1"/>
              <a:t>partea</a:t>
            </a:r>
            <a:r>
              <a:rPr lang="en-US" u="sng" dirty="0"/>
              <a:t> din spate</a:t>
            </a:r>
            <a:r>
              <a:rPr lang="en-US" dirty="0"/>
              <a:t>, </a:t>
            </a:r>
            <a:r>
              <a:rPr lang="en-US" dirty="0" err="1"/>
              <a:t>instalată</a:t>
            </a:r>
            <a:r>
              <a:rPr lang="en-US" dirty="0"/>
              <a:t> </a:t>
            </a:r>
            <a:r>
              <a:rPr lang="en-US" dirty="0" err="1"/>
              <a:t>în</a:t>
            </a:r>
            <a:r>
              <a:rPr lang="en-US" dirty="0"/>
              <a:t> </a:t>
            </a:r>
            <a:r>
              <a:rPr lang="en-US" dirty="0" err="1"/>
              <a:t>interiorul</a:t>
            </a:r>
            <a:r>
              <a:rPr lang="en-US" dirty="0"/>
              <a:t> </a:t>
            </a:r>
            <a:r>
              <a:rPr lang="en-US" dirty="0" err="1"/>
              <a:t>derulatorului</a:t>
            </a:r>
            <a:r>
              <a:rPr lang="en-US" dirty="0"/>
              <a:t> de </a:t>
            </a:r>
            <a:r>
              <a:rPr lang="en-US" dirty="0" err="1"/>
              <a:t>sârmă</a:t>
            </a:r>
            <a:r>
              <a:rPr lang="en-US" dirty="0"/>
              <a:t> – WD 300, </a:t>
            </a:r>
            <a:r>
              <a:rPr lang="en-US" dirty="0" err="1"/>
              <a:t>operează</a:t>
            </a:r>
            <a:r>
              <a:rPr lang="en-US" dirty="0"/>
              <a:t> </a:t>
            </a:r>
            <a:r>
              <a:rPr lang="en-US" dirty="0" err="1"/>
              <a:t>drept</a:t>
            </a:r>
            <a:r>
              <a:rPr lang="en-US" dirty="0"/>
              <a:t> SLAVE </a:t>
            </a:r>
            <a:r>
              <a:rPr lang="en-US" dirty="0" err="1"/>
              <a:t>având</a:t>
            </a:r>
            <a:r>
              <a:rPr lang="en-US" dirty="0"/>
              <a:t> </a:t>
            </a:r>
            <a:r>
              <a:rPr lang="en-US" dirty="0" err="1"/>
              <a:t>cuplul</a:t>
            </a:r>
            <a:r>
              <a:rPr lang="en-US" dirty="0"/>
              <a:t> </a:t>
            </a:r>
            <a:r>
              <a:rPr lang="en-US" dirty="0" err="1"/>
              <a:t>controlat</a:t>
            </a:r>
            <a:r>
              <a:rPr lang="en-US" dirty="0"/>
              <a:t> </a:t>
            </a:r>
            <a:r>
              <a:rPr lang="en-US" dirty="0" err="1"/>
              <a:t>în</a:t>
            </a:r>
            <a:r>
              <a:rPr lang="en-US" dirty="0"/>
              <a:t> </a:t>
            </a:r>
            <a:r>
              <a:rPr lang="en-US" dirty="0" err="1"/>
              <a:t>scopul</a:t>
            </a:r>
            <a:r>
              <a:rPr lang="en-US" dirty="0"/>
              <a:t> </a:t>
            </a:r>
            <a:r>
              <a:rPr lang="en-US" dirty="0" err="1"/>
              <a:t>limitării</a:t>
            </a:r>
            <a:r>
              <a:rPr lang="en-US" dirty="0"/>
              <a:t> </a:t>
            </a:r>
            <a:r>
              <a:rPr lang="en-US" dirty="0" err="1"/>
              <a:t>forței</a:t>
            </a:r>
            <a:r>
              <a:rPr lang="en-US" dirty="0"/>
              <a:t> de </a:t>
            </a:r>
            <a:r>
              <a:rPr lang="en-US" dirty="0" err="1"/>
              <a:t>avans</a:t>
            </a:r>
            <a:r>
              <a:rPr lang="en-US" dirty="0"/>
              <a:t> </a:t>
            </a:r>
            <a:r>
              <a:rPr lang="en-US" dirty="0" err="1"/>
              <a:t>și</a:t>
            </a:r>
            <a:r>
              <a:rPr lang="en-US" dirty="0"/>
              <a:t> are </a:t>
            </a:r>
            <a:r>
              <a:rPr lang="en-US" dirty="0" err="1"/>
              <a:t>rolul</a:t>
            </a:r>
            <a:r>
              <a:rPr lang="en-US" dirty="0"/>
              <a:t> de a </a:t>
            </a:r>
            <a:r>
              <a:rPr lang="en-US" dirty="0" err="1"/>
              <a:t>împinge</a:t>
            </a:r>
            <a:r>
              <a:rPr lang="en-US" dirty="0"/>
              <a:t> </a:t>
            </a:r>
            <a:r>
              <a:rPr lang="en-US" dirty="0" err="1"/>
              <a:t>sârma</a:t>
            </a:r>
            <a:r>
              <a:rPr lang="en-US" dirty="0"/>
              <a:t> cu </a:t>
            </a:r>
            <a:r>
              <a:rPr lang="en-US" dirty="0" err="1"/>
              <a:t>forța</a:t>
            </a:r>
            <a:r>
              <a:rPr lang="en-US" dirty="0"/>
              <a:t> </a:t>
            </a:r>
            <a:r>
              <a:rPr lang="en-US" dirty="0" err="1"/>
              <a:t>setată</a:t>
            </a:r>
            <a:r>
              <a:rPr lang="en-US" dirty="0"/>
              <a:t>, </a:t>
            </a:r>
            <a:r>
              <a:rPr lang="en-US" dirty="0" err="1"/>
              <a:t>către</a:t>
            </a:r>
            <a:r>
              <a:rPr lang="en-US" dirty="0"/>
              <a:t> </a:t>
            </a:r>
            <a:r>
              <a:rPr lang="en-US" dirty="0" err="1"/>
              <a:t>unitatea</a:t>
            </a:r>
            <a:r>
              <a:rPr lang="en-US" dirty="0"/>
              <a:t> </a:t>
            </a:r>
            <a:r>
              <a:rPr lang="en-US" dirty="0" err="1"/>
              <a:t>frontală</a:t>
            </a:r>
            <a:r>
              <a:rPr lang="en-US" dirty="0"/>
              <a:t>, </a:t>
            </a:r>
            <a:r>
              <a:rPr lang="en-US" dirty="0" err="1"/>
              <a:t>umplînd</a:t>
            </a:r>
            <a:r>
              <a:rPr lang="en-US" dirty="0"/>
              <a:t> </a:t>
            </a:r>
            <a:r>
              <a:rPr lang="en-US" dirty="0" err="1"/>
              <a:t>tubul</a:t>
            </a:r>
            <a:r>
              <a:rPr lang="en-US" dirty="0"/>
              <a:t> de </a:t>
            </a:r>
            <a:r>
              <a:rPr lang="en-US" dirty="0" err="1"/>
              <a:t>ghidare</a:t>
            </a:r>
            <a:r>
              <a:rPr lang="en-US" dirty="0"/>
              <a:t>. </a:t>
            </a:r>
            <a:r>
              <a:rPr lang="en-US" dirty="0" err="1"/>
              <a:t>Sârmă</a:t>
            </a:r>
            <a:r>
              <a:rPr lang="en-US" dirty="0"/>
              <a:t> </a:t>
            </a:r>
            <a:r>
              <a:rPr lang="en-US" dirty="0" err="1"/>
              <a:t>va</a:t>
            </a:r>
            <a:r>
              <a:rPr lang="en-US" dirty="0"/>
              <a:t> forma un buffer </a:t>
            </a:r>
            <a:r>
              <a:rPr lang="en-US" dirty="0" err="1"/>
              <a:t>în</a:t>
            </a:r>
            <a:r>
              <a:rPr lang="en-US" dirty="0"/>
              <a:t> </a:t>
            </a:r>
            <a:r>
              <a:rPr lang="en-US" dirty="0" err="1"/>
              <a:t>interiorul</a:t>
            </a:r>
            <a:r>
              <a:rPr lang="en-US" dirty="0"/>
              <a:t> </a:t>
            </a:r>
            <a:r>
              <a:rPr lang="en-US" dirty="0" err="1"/>
              <a:t>tubului</a:t>
            </a:r>
            <a:r>
              <a:rPr lang="en-US" dirty="0"/>
              <a:t> de </a:t>
            </a:r>
            <a:r>
              <a:rPr lang="en-US" dirty="0" err="1"/>
              <a:t>ghidare</a:t>
            </a:r>
            <a:r>
              <a:rPr lang="en-US" dirty="0"/>
              <a:t>, </a:t>
            </a:r>
            <a:r>
              <a:rPr lang="en-US" dirty="0" err="1"/>
              <a:t>iar</a:t>
            </a:r>
            <a:r>
              <a:rPr lang="en-US" dirty="0"/>
              <a:t> </a:t>
            </a:r>
            <a:r>
              <a:rPr lang="en-US" dirty="0" err="1"/>
              <a:t>unitatea</a:t>
            </a:r>
            <a:r>
              <a:rPr lang="en-US" dirty="0"/>
              <a:t> </a:t>
            </a:r>
            <a:r>
              <a:rPr lang="en-US" dirty="0" err="1"/>
              <a:t>frontală</a:t>
            </a:r>
            <a:r>
              <a:rPr lang="en-US" dirty="0"/>
              <a:t> LK 60 o </a:t>
            </a:r>
            <a:r>
              <a:rPr lang="en-US" dirty="0" err="1"/>
              <a:t>va</a:t>
            </a:r>
            <a:r>
              <a:rPr lang="en-US" dirty="0"/>
              <a:t> </a:t>
            </a:r>
            <a:r>
              <a:rPr lang="en-US" dirty="0" err="1"/>
              <a:t>împinge</a:t>
            </a:r>
            <a:r>
              <a:rPr lang="en-US" dirty="0"/>
              <a:t> </a:t>
            </a:r>
            <a:r>
              <a:rPr lang="en-US" dirty="0" err="1"/>
              <a:t>înainte</a:t>
            </a:r>
            <a:r>
              <a:rPr lang="en-US" dirty="0"/>
              <a:t>, </a:t>
            </a:r>
            <a:r>
              <a:rPr lang="en-US" dirty="0" err="1"/>
              <a:t>aproape</a:t>
            </a:r>
            <a:r>
              <a:rPr lang="en-US" dirty="0"/>
              <a:t> </a:t>
            </a:r>
            <a:r>
              <a:rPr lang="en-US" dirty="0" err="1"/>
              <a:t>fără</a:t>
            </a:r>
            <a:r>
              <a:rPr lang="en-US" dirty="0"/>
              <a:t> </a:t>
            </a:r>
            <a:r>
              <a:rPr lang="en-US" dirty="0" err="1"/>
              <a:t>nici</a:t>
            </a:r>
            <a:r>
              <a:rPr lang="en-US" dirty="0"/>
              <a:t> un </a:t>
            </a:r>
            <a:r>
              <a:rPr lang="en-US" dirty="0" err="1"/>
              <a:t>fel</a:t>
            </a:r>
            <a:r>
              <a:rPr lang="en-US" dirty="0"/>
              <a:t> de </a:t>
            </a:r>
            <a:r>
              <a:rPr lang="en-US" dirty="0" err="1"/>
              <a:t>rezistență</a:t>
            </a:r>
            <a:r>
              <a:rPr lang="en-US" dirty="0"/>
              <a:t>.</a:t>
            </a:r>
          </a:p>
        </p:txBody>
      </p:sp>
      <p:sp>
        <p:nvSpPr>
          <p:cNvPr id="4" name="TextBox 3">
            <a:extLst>
              <a:ext uri="{FF2B5EF4-FFF2-40B4-BE49-F238E27FC236}">
                <a16:creationId xmlns:a16="http://schemas.microsoft.com/office/drawing/2014/main" id="{6C6B28EA-4155-C9DF-68CE-A960C5B5CB3B}"/>
              </a:ext>
            </a:extLst>
          </p:cNvPr>
          <p:cNvSpPr txBox="1"/>
          <p:nvPr/>
        </p:nvSpPr>
        <p:spPr>
          <a:xfrm>
            <a:off x="0" y="2429596"/>
            <a:ext cx="677108" cy="3104707"/>
          </a:xfrm>
          <a:prstGeom prst="rect">
            <a:avLst/>
          </a:prstGeom>
          <a:noFill/>
        </p:spPr>
        <p:txBody>
          <a:bodyPr vert="vert270" wrap="square" rtlCol="0">
            <a:spAutoFit/>
          </a:bodyPr>
          <a:lstStyle/>
          <a:p>
            <a:pPr algn="ctr"/>
            <a:r>
              <a:rPr lang="en-US" sz="3200" b="1" dirty="0">
                <a:solidFill>
                  <a:srgbClr val="00B050"/>
                </a:solidFill>
              </a:rPr>
              <a:t>INOVATIA</a:t>
            </a:r>
          </a:p>
        </p:txBody>
      </p:sp>
      <p:sp>
        <p:nvSpPr>
          <p:cNvPr id="5" name="Left Brace 4">
            <a:extLst>
              <a:ext uri="{FF2B5EF4-FFF2-40B4-BE49-F238E27FC236}">
                <a16:creationId xmlns:a16="http://schemas.microsoft.com/office/drawing/2014/main" id="{D831EF37-8893-2628-830E-E1E52D100F42}"/>
              </a:ext>
            </a:extLst>
          </p:cNvPr>
          <p:cNvSpPr/>
          <p:nvPr/>
        </p:nvSpPr>
        <p:spPr>
          <a:xfrm>
            <a:off x="574158" y="1754486"/>
            <a:ext cx="294340" cy="4454928"/>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D6CC66B-1978-68CB-0E8E-00CF68679491}"/>
              </a:ext>
            </a:extLst>
          </p:cNvPr>
          <p:cNvSpPr>
            <a:spLocks noGrp="1"/>
          </p:cNvSpPr>
          <p:nvPr>
            <p:ph type="ftr" sz="quarter" idx="11"/>
          </p:nvPr>
        </p:nvSpPr>
        <p:spPr/>
        <p:txBody>
          <a:bodyPr/>
          <a:lstStyle/>
          <a:p>
            <a:r>
              <a:rPr lang="en-US"/>
              <a:t>Proiect TECH-IT-SE / Fundatia Romtens - CCIA Braila</a:t>
            </a:r>
          </a:p>
        </p:txBody>
      </p:sp>
      <p:sp>
        <p:nvSpPr>
          <p:cNvPr id="7" name="Slide Number Placeholder 6">
            <a:extLst>
              <a:ext uri="{FF2B5EF4-FFF2-40B4-BE49-F238E27FC236}">
                <a16:creationId xmlns:a16="http://schemas.microsoft.com/office/drawing/2014/main" id="{A1668CC6-39D1-9084-F345-20FC1CB082B9}"/>
              </a:ext>
            </a:extLst>
          </p:cNvPr>
          <p:cNvSpPr>
            <a:spLocks noGrp="1"/>
          </p:cNvSpPr>
          <p:nvPr>
            <p:ph type="sldNum" sz="quarter" idx="12"/>
          </p:nvPr>
        </p:nvSpPr>
        <p:spPr/>
        <p:txBody>
          <a:bodyPr/>
          <a:lstStyle/>
          <a:p>
            <a:fld id="{A1C70709-DAA9-40D9-963C-2BB90BF2DA8C}" type="slidenum">
              <a:rPr lang="en-US" smtClean="0"/>
              <a:t>26</a:t>
            </a:fld>
            <a:endParaRPr lang="en-US"/>
          </a:p>
        </p:txBody>
      </p:sp>
    </p:spTree>
    <p:extLst>
      <p:ext uri="{BB962C8B-B14F-4D97-AF65-F5344CB8AC3E}">
        <p14:creationId xmlns:p14="http://schemas.microsoft.com/office/powerpoint/2010/main" val="1728544009"/>
      </p:ext>
    </p:extLst>
  </p:cSld>
  <p:clrMapOvr>
    <a:masterClrMapping/>
  </p:clrMapOvr>
  <mc:AlternateContent xmlns:mc="http://schemas.openxmlformats.org/markup-compatibility/2006" xmlns:p14="http://schemas.microsoft.com/office/powerpoint/2010/main">
    <mc:Choice Requires="p14">
      <p:transition spd="slow" p14:dur="1250">
        <p:cover dir="ru"/>
      </p:transition>
    </mc:Choice>
    <mc:Fallback xmlns="">
      <p:transition spd="slow">
        <p:cover dir="ru"/>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28DD-596D-8271-746D-54AC3E8F4FFE}"/>
              </a:ext>
            </a:extLst>
          </p:cNvPr>
          <p:cNvSpPr>
            <a:spLocks noGrp="1"/>
          </p:cNvSpPr>
          <p:nvPr>
            <p:ph type="title"/>
          </p:nvPr>
        </p:nvSpPr>
        <p:spPr/>
        <p:txBody>
          <a:bodyPr>
            <a:normAutofit fontScale="90000"/>
          </a:bodyPr>
          <a:lstStyle/>
          <a:p>
            <a:r>
              <a:rPr lang="en-US" sz="4400" b="1" dirty="0" err="1"/>
              <a:t>Tehnologia</a:t>
            </a:r>
            <a:r>
              <a:rPr lang="en-US" sz="4400" dirty="0"/>
              <a:t> – </a:t>
            </a:r>
            <a:r>
              <a:rPr lang="pt-BR" sz="4400" dirty="0"/>
              <a:t>Sistemul PUSH-PUSH de alimentare cu sârmă de adaos realizat de către DINSE</a:t>
            </a:r>
            <a:endParaRPr lang="en-US" dirty="0"/>
          </a:p>
        </p:txBody>
      </p:sp>
      <p:pic>
        <p:nvPicPr>
          <p:cNvPr id="5" name="Content Placeholder 4">
            <a:extLst>
              <a:ext uri="{FF2B5EF4-FFF2-40B4-BE49-F238E27FC236}">
                <a16:creationId xmlns:a16="http://schemas.microsoft.com/office/drawing/2014/main" id="{2E6FB01F-1BD7-8B6F-D1C0-94A1984302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2248" y="1825625"/>
            <a:ext cx="6927503" cy="4351338"/>
          </a:xfrm>
        </p:spPr>
      </p:pic>
      <p:sp>
        <p:nvSpPr>
          <p:cNvPr id="3" name="Footer Placeholder 2">
            <a:extLst>
              <a:ext uri="{FF2B5EF4-FFF2-40B4-BE49-F238E27FC236}">
                <a16:creationId xmlns:a16="http://schemas.microsoft.com/office/drawing/2014/main" id="{6A20B17C-6664-29A4-F5FA-57FB3DCA66D3}"/>
              </a:ext>
            </a:extLst>
          </p:cNvPr>
          <p:cNvSpPr>
            <a:spLocks noGrp="1"/>
          </p:cNvSpPr>
          <p:nvPr>
            <p:ph type="ftr" sz="quarter" idx="11"/>
          </p:nvPr>
        </p:nvSpPr>
        <p:spPr/>
        <p:txBody>
          <a:bodyPr/>
          <a:lstStyle/>
          <a:p>
            <a:r>
              <a:rPr lang="en-US"/>
              <a:t>Proiect TECH-IT-SE / Fundatia Romtens - CCIA Braila</a:t>
            </a:r>
          </a:p>
        </p:txBody>
      </p:sp>
      <p:sp>
        <p:nvSpPr>
          <p:cNvPr id="4" name="Slide Number Placeholder 3">
            <a:extLst>
              <a:ext uri="{FF2B5EF4-FFF2-40B4-BE49-F238E27FC236}">
                <a16:creationId xmlns:a16="http://schemas.microsoft.com/office/drawing/2014/main" id="{3876A7B3-7201-C023-F6BA-ECC5B93640F8}"/>
              </a:ext>
            </a:extLst>
          </p:cNvPr>
          <p:cNvSpPr>
            <a:spLocks noGrp="1"/>
          </p:cNvSpPr>
          <p:nvPr>
            <p:ph type="sldNum" sz="quarter" idx="12"/>
          </p:nvPr>
        </p:nvSpPr>
        <p:spPr/>
        <p:txBody>
          <a:bodyPr/>
          <a:lstStyle/>
          <a:p>
            <a:fld id="{A1C70709-DAA9-40D9-963C-2BB90BF2DA8C}" type="slidenum">
              <a:rPr lang="en-US" smtClean="0"/>
              <a:t>27</a:t>
            </a:fld>
            <a:endParaRPr lang="en-US"/>
          </a:p>
        </p:txBody>
      </p:sp>
    </p:spTree>
    <p:extLst>
      <p:ext uri="{BB962C8B-B14F-4D97-AF65-F5344CB8AC3E}">
        <p14:creationId xmlns:p14="http://schemas.microsoft.com/office/powerpoint/2010/main" val="4025486903"/>
      </p:ext>
    </p:extLst>
  </p:cSld>
  <p:clrMapOvr>
    <a:masterClrMapping/>
  </p:clrMapOvr>
  <mc:AlternateContent xmlns:mc="http://schemas.openxmlformats.org/markup-compatibility/2006" xmlns:p14="http://schemas.microsoft.com/office/powerpoint/2010/main">
    <mc:Choice Requires="p14">
      <p:transition spd="slow" p14:dur="1250">
        <p:cover dir="ru"/>
      </p:transition>
    </mc:Choice>
    <mc:Fallback xmlns="">
      <p:transition spd="slow">
        <p:cover dir="ru"/>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D9332-98C9-D4A0-F9C3-0B94A3147B54}"/>
              </a:ext>
            </a:extLst>
          </p:cNvPr>
          <p:cNvSpPr>
            <a:spLocks noGrp="1"/>
          </p:cNvSpPr>
          <p:nvPr>
            <p:ph type="title"/>
          </p:nvPr>
        </p:nvSpPr>
        <p:spPr/>
        <p:txBody>
          <a:bodyPr>
            <a:normAutofit fontScale="90000"/>
          </a:bodyPr>
          <a:lstStyle/>
          <a:p>
            <a:r>
              <a:rPr lang="en-US" sz="4400" b="1" dirty="0" err="1"/>
              <a:t>Tehnologia</a:t>
            </a:r>
            <a:r>
              <a:rPr lang="en-US" sz="4400" dirty="0"/>
              <a:t> </a:t>
            </a:r>
            <a:r>
              <a:rPr lang="en-US" sz="4400" b="1" dirty="0" err="1"/>
              <a:t>noua</a:t>
            </a:r>
            <a:r>
              <a:rPr lang="en-US" sz="4400" dirty="0"/>
              <a:t>– </a:t>
            </a:r>
            <a:r>
              <a:rPr lang="pt-BR" sz="4400" dirty="0"/>
              <a:t>Sistemul PUSH-PUSH de alimentare cu sârmă de adaos realizat de către DINSE</a:t>
            </a:r>
            <a:endParaRPr lang="en-US" dirty="0"/>
          </a:p>
        </p:txBody>
      </p:sp>
      <p:sp>
        <p:nvSpPr>
          <p:cNvPr id="3" name="Content Placeholder 2">
            <a:extLst>
              <a:ext uri="{FF2B5EF4-FFF2-40B4-BE49-F238E27FC236}">
                <a16:creationId xmlns:a16="http://schemas.microsoft.com/office/drawing/2014/main" id="{85B4880D-D5B8-4FB7-446A-73081AA21CCB}"/>
              </a:ext>
            </a:extLst>
          </p:cNvPr>
          <p:cNvSpPr>
            <a:spLocks noGrp="1"/>
          </p:cNvSpPr>
          <p:nvPr>
            <p:ph idx="1"/>
          </p:nvPr>
        </p:nvSpPr>
        <p:spPr/>
        <p:txBody>
          <a:bodyPr>
            <a:normAutofit/>
          </a:bodyPr>
          <a:lstStyle/>
          <a:p>
            <a:pPr marL="542925" indent="-542925">
              <a:buClr>
                <a:srgbClr val="FF0000"/>
              </a:buClr>
              <a:buFont typeface="Wingdings 3" panose="05040102010807070707" pitchFamily="18" charset="2"/>
              <a:buChar char="N"/>
            </a:pPr>
            <a:r>
              <a:rPr lang="en-US" dirty="0" err="1"/>
              <a:t>Aceasta</a:t>
            </a:r>
            <a:r>
              <a:rPr lang="en-US" dirty="0"/>
              <a:t> </a:t>
            </a:r>
            <a:r>
              <a:rPr lang="en-US" b="1" dirty="0" err="1"/>
              <a:t>tehnologie</a:t>
            </a:r>
            <a:r>
              <a:rPr lang="en-US" dirty="0"/>
              <a:t>, care </a:t>
            </a:r>
            <a:r>
              <a:rPr lang="en-US" dirty="0" err="1"/>
              <a:t>este</a:t>
            </a:r>
            <a:r>
              <a:rPr lang="en-US" dirty="0"/>
              <a:t> </a:t>
            </a:r>
            <a:r>
              <a:rPr lang="en-US" b="1" dirty="0" err="1"/>
              <a:t>complet</a:t>
            </a:r>
            <a:r>
              <a:rPr lang="en-US" b="1" dirty="0"/>
              <a:t> separata din </a:t>
            </a:r>
            <a:r>
              <a:rPr lang="en-US" b="1" dirty="0" err="1"/>
              <a:t>punct</a:t>
            </a:r>
            <a:r>
              <a:rPr lang="en-US" b="1" dirty="0"/>
              <a:t> de </a:t>
            </a:r>
            <a:r>
              <a:rPr lang="en-US" b="1" dirty="0" err="1"/>
              <a:t>vedere</a:t>
            </a:r>
            <a:r>
              <a:rPr lang="en-US" b="1" dirty="0"/>
              <a:t> al </a:t>
            </a:r>
            <a:r>
              <a:rPr lang="en-US" b="1" dirty="0" err="1"/>
              <a:t>tehnologiei</a:t>
            </a:r>
            <a:r>
              <a:rPr lang="en-US" b="1" dirty="0"/>
              <a:t> de control a </a:t>
            </a:r>
            <a:r>
              <a:rPr lang="en-US" b="1" dirty="0" err="1"/>
              <a:t>celor</a:t>
            </a:r>
            <a:r>
              <a:rPr lang="en-US" b="1" dirty="0"/>
              <a:t> </a:t>
            </a:r>
            <a:r>
              <a:rPr lang="en-US" b="1" dirty="0" err="1"/>
              <a:t>două</a:t>
            </a:r>
            <a:r>
              <a:rPr lang="en-US" b="1" dirty="0"/>
              <a:t> </a:t>
            </a:r>
            <a:r>
              <a:rPr lang="en-US" b="1" dirty="0" err="1"/>
              <a:t>motoare</a:t>
            </a:r>
            <a:r>
              <a:rPr lang="en-US" dirty="0"/>
              <a:t>, </a:t>
            </a:r>
            <a:r>
              <a:rPr lang="en-US" dirty="0" err="1"/>
              <a:t>este</a:t>
            </a:r>
            <a:r>
              <a:rPr lang="en-US" dirty="0"/>
              <a:t> </a:t>
            </a:r>
            <a:r>
              <a:rPr lang="en-US" dirty="0" err="1"/>
              <a:t>cunoscut</a:t>
            </a:r>
            <a:r>
              <a:rPr lang="en-US" dirty="0"/>
              <a:t> sub </a:t>
            </a:r>
            <a:r>
              <a:rPr lang="en-US" dirty="0" err="1"/>
              <a:t>denumirea</a:t>
            </a:r>
            <a:r>
              <a:rPr lang="en-US" dirty="0"/>
              <a:t> de </a:t>
            </a:r>
            <a:r>
              <a:rPr lang="en-US" b="1" dirty="0" err="1"/>
              <a:t>sistem</a:t>
            </a:r>
            <a:r>
              <a:rPr lang="en-US" b="1" dirty="0"/>
              <a:t> PUSH-PUSH</a:t>
            </a:r>
            <a:r>
              <a:rPr lang="en-US" dirty="0"/>
              <a:t>.</a:t>
            </a:r>
          </a:p>
          <a:p>
            <a:pPr marL="542925" indent="-542925">
              <a:buClr>
                <a:srgbClr val="FF0000"/>
              </a:buClr>
              <a:buFont typeface="Wingdings 3" panose="05040102010807070707" pitchFamily="18" charset="2"/>
              <a:buChar char="N"/>
            </a:pPr>
            <a:r>
              <a:rPr lang="en-US" dirty="0" err="1"/>
              <a:t>Principalul</a:t>
            </a:r>
            <a:r>
              <a:rPr lang="en-US" dirty="0"/>
              <a:t> </a:t>
            </a:r>
            <a:r>
              <a:rPr lang="en-US" dirty="0" err="1"/>
              <a:t>avantaj</a:t>
            </a:r>
            <a:r>
              <a:rPr lang="en-US" dirty="0"/>
              <a:t> al </a:t>
            </a:r>
            <a:r>
              <a:rPr lang="en-US" dirty="0" err="1"/>
              <a:t>sistemului</a:t>
            </a:r>
            <a:r>
              <a:rPr lang="en-US" dirty="0"/>
              <a:t> PUSH-PUSH, </a:t>
            </a:r>
            <a:r>
              <a:rPr lang="en-US" dirty="0" err="1"/>
              <a:t>si</a:t>
            </a:r>
            <a:r>
              <a:rPr lang="en-US" dirty="0"/>
              <a:t> </a:t>
            </a:r>
            <a:r>
              <a:rPr lang="en-US" dirty="0" err="1"/>
              <a:t>diferenta</a:t>
            </a:r>
            <a:r>
              <a:rPr lang="en-US" dirty="0"/>
              <a:t> fata de </a:t>
            </a:r>
            <a:r>
              <a:rPr lang="en-US" dirty="0" err="1"/>
              <a:t>sistemul</a:t>
            </a:r>
            <a:r>
              <a:rPr lang="en-US" dirty="0"/>
              <a:t> </a:t>
            </a:r>
            <a:r>
              <a:rPr lang="en-US" dirty="0" err="1"/>
              <a:t>mai</a:t>
            </a:r>
            <a:r>
              <a:rPr lang="en-US" dirty="0"/>
              <a:t> </a:t>
            </a:r>
            <a:r>
              <a:rPr lang="en-US" dirty="0" err="1"/>
              <a:t>vechi</a:t>
            </a:r>
            <a:r>
              <a:rPr lang="en-US" dirty="0"/>
              <a:t> al </a:t>
            </a:r>
            <a:r>
              <a:rPr lang="en-US" dirty="0" err="1"/>
              <a:t>firmei</a:t>
            </a:r>
            <a:r>
              <a:rPr lang="en-US" dirty="0"/>
              <a:t> DINSE (</a:t>
            </a:r>
            <a:r>
              <a:rPr lang="en-US" dirty="0" err="1"/>
              <a:t>vechiul</a:t>
            </a:r>
            <a:r>
              <a:rPr lang="en-US" dirty="0"/>
              <a:t> system PUSH-PULL) </a:t>
            </a:r>
            <a:r>
              <a:rPr lang="en-US" dirty="0" err="1"/>
              <a:t>este</a:t>
            </a:r>
            <a:r>
              <a:rPr lang="en-US" dirty="0"/>
              <a:t> data de </a:t>
            </a:r>
            <a:r>
              <a:rPr lang="en-US" dirty="0" err="1"/>
              <a:t>urmatoarele</a:t>
            </a:r>
            <a:r>
              <a:rPr lang="en-US" dirty="0"/>
              <a:t> </a:t>
            </a:r>
            <a:r>
              <a:rPr lang="en-US" dirty="0" err="1"/>
              <a:t>doua</a:t>
            </a:r>
            <a:r>
              <a:rPr lang="en-US" dirty="0"/>
              <a:t> </a:t>
            </a:r>
            <a:r>
              <a:rPr lang="en-US" dirty="0" err="1"/>
              <a:t>mari</a:t>
            </a:r>
            <a:r>
              <a:rPr lang="en-US" dirty="0"/>
              <a:t> </a:t>
            </a:r>
            <a:r>
              <a:rPr lang="en-US" b="1" dirty="0" err="1">
                <a:solidFill>
                  <a:srgbClr val="FF0000"/>
                </a:solidFill>
              </a:rPr>
              <a:t>inovatii</a:t>
            </a:r>
            <a:r>
              <a:rPr lang="en-US" dirty="0"/>
              <a:t>:</a:t>
            </a:r>
            <a:br>
              <a:rPr lang="en-US" dirty="0"/>
            </a:br>
            <a:r>
              <a:rPr lang="en-US" dirty="0"/>
              <a:t>- </a:t>
            </a:r>
            <a:r>
              <a:rPr lang="en-US" dirty="0" err="1"/>
              <a:t>Permite</a:t>
            </a:r>
            <a:r>
              <a:rPr lang="en-US" dirty="0"/>
              <a:t> o </a:t>
            </a:r>
            <a:r>
              <a:rPr lang="en-US" dirty="0" err="1"/>
              <a:t>alimentare</a:t>
            </a:r>
            <a:r>
              <a:rPr lang="en-US" dirty="0"/>
              <a:t> </a:t>
            </a:r>
            <a:r>
              <a:rPr lang="en-US" dirty="0" err="1"/>
              <a:t>constantă</a:t>
            </a:r>
            <a:r>
              <a:rPr lang="en-US" dirty="0"/>
              <a:t> cu </a:t>
            </a:r>
            <a:r>
              <a:rPr lang="en-US" dirty="0" err="1"/>
              <a:t>sârmă</a:t>
            </a:r>
            <a:r>
              <a:rPr lang="en-US" dirty="0"/>
              <a:t>, </a:t>
            </a:r>
            <a:r>
              <a:rPr lang="en-US" dirty="0" err="1"/>
              <a:t>independentă</a:t>
            </a:r>
            <a:r>
              <a:rPr lang="en-US" dirty="0"/>
              <a:t> de </a:t>
            </a:r>
            <a:r>
              <a:rPr lang="en-US" dirty="0" err="1"/>
              <a:t>gradul</a:t>
            </a:r>
            <a:r>
              <a:rPr lang="en-US" dirty="0"/>
              <a:t> de </a:t>
            </a:r>
            <a:r>
              <a:rPr lang="en-US" dirty="0" err="1"/>
              <a:t>răsucire</a:t>
            </a:r>
            <a:r>
              <a:rPr lang="en-US" dirty="0"/>
              <a:t> </a:t>
            </a:r>
            <a:r>
              <a:rPr lang="en-US" dirty="0" err="1"/>
              <a:t>și</a:t>
            </a:r>
            <a:r>
              <a:rPr lang="en-US" dirty="0"/>
              <a:t> </a:t>
            </a:r>
            <a:r>
              <a:rPr lang="en-US" dirty="0" err="1"/>
              <a:t>îndoire</a:t>
            </a:r>
            <a:r>
              <a:rPr lang="en-US" dirty="0"/>
              <a:t> a </a:t>
            </a:r>
            <a:r>
              <a:rPr lang="en-US" dirty="0" err="1"/>
              <a:t>cablurilor</a:t>
            </a:r>
            <a:r>
              <a:rPr lang="en-US" dirty="0"/>
              <a:t>;</a:t>
            </a:r>
            <a:br>
              <a:rPr lang="en-US" dirty="0"/>
            </a:br>
            <a:r>
              <a:rPr lang="en-US" dirty="0"/>
              <a:t>- </a:t>
            </a:r>
            <a:r>
              <a:rPr lang="en-US" dirty="0" err="1"/>
              <a:t>Permite</a:t>
            </a:r>
            <a:r>
              <a:rPr lang="en-US" dirty="0"/>
              <a:t> </a:t>
            </a:r>
            <a:r>
              <a:rPr lang="en-US" dirty="0" err="1"/>
              <a:t>aceasta</a:t>
            </a:r>
            <a:r>
              <a:rPr lang="en-US" dirty="0"/>
              <a:t> </a:t>
            </a:r>
            <a:r>
              <a:rPr lang="en-US" dirty="0" err="1"/>
              <a:t>alimentare</a:t>
            </a:r>
            <a:r>
              <a:rPr lang="en-US" dirty="0"/>
              <a:t> </a:t>
            </a:r>
            <a:r>
              <a:rPr lang="en-US" dirty="0" err="1"/>
              <a:t>constanta</a:t>
            </a:r>
            <a:r>
              <a:rPr lang="en-US" dirty="0"/>
              <a:t> pe </a:t>
            </a:r>
            <a:r>
              <a:rPr lang="en-US" dirty="0" err="1"/>
              <a:t>distanțe</a:t>
            </a:r>
            <a:r>
              <a:rPr lang="en-US" dirty="0"/>
              <a:t> lungi.</a:t>
            </a:r>
          </a:p>
        </p:txBody>
      </p:sp>
      <p:sp>
        <p:nvSpPr>
          <p:cNvPr id="4" name="Footer Placeholder 3">
            <a:extLst>
              <a:ext uri="{FF2B5EF4-FFF2-40B4-BE49-F238E27FC236}">
                <a16:creationId xmlns:a16="http://schemas.microsoft.com/office/drawing/2014/main" id="{66598D54-DC25-2C6E-5A0F-F30993755352}"/>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EB9B10EB-9454-E430-B7E6-2A4F8009126A}"/>
              </a:ext>
            </a:extLst>
          </p:cNvPr>
          <p:cNvSpPr>
            <a:spLocks noGrp="1"/>
          </p:cNvSpPr>
          <p:nvPr>
            <p:ph type="sldNum" sz="quarter" idx="12"/>
          </p:nvPr>
        </p:nvSpPr>
        <p:spPr/>
        <p:txBody>
          <a:bodyPr/>
          <a:lstStyle/>
          <a:p>
            <a:fld id="{A1C70709-DAA9-40D9-963C-2BB90BF2DA8C}" type="slidenum">
              <a:rPr lang="en-US" smtClean="0"/>
              <a:t>28</a:t>
            </a:fld>
            <a:endParaRPr lang="en-US"/>
          </a:p>
        </p:txBody>
      </p:sp>
    </p:spTree>
    <p:extLst>
      <p:ext uri="{BB962C8B-B14F-4D97-AF65-F5344CB8AC3E}">
        <p14:creationId xmlns:p14="http://schemas.microsoft.com/office/powerpoint/2010/main" val="4155838105"/>
      </p:ext>
    </p:extLst>
  </p:cSld>
  <p:clrMapOvr>
    <a:masterClrMapping/>
  </p:clrMapOvr>
  <mc:AlternateContent xmlns:mc="http://schemas.openxmlformats.org/markup-compatibility/2006" xmlns:p14="http://schemas.microsoft.com/office/powerpoint/2010/main">
    <mc:Choice Requires="p14">
      <p:transition spd="slow" p14:dur="1250">
        <p:cover dir="ru"/>
      </p:transition>
    </mc:Choice>
    <mc:Fallback xmlns="">
      <p:transition spd="slow">
        <p:cover dir="ru"/>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2FB47-DE1E-9DC0-784B-A486BB62B7AE}"/>
              </a:ext>
            </a:extLst>
          </p:cNvPr>
          <p:cNvSpPr>
            <a:spLocks noGrp="1"/>
          </p:cNvSpPr>
          <p:nvPr>
            <p:ph type="title"/>
          </p:nvPr>
        </p:nvSpPr>
        <p:spPr/>
        <p:txBody>
          <a:bodyPr>
            <a:normAutofit fontScale="90000"/>
          </a:bodyPr>
          <a:lstStyle/>
          <a:p>
            <a:r>
              <a:rPr lang="en-US" sz="4400" b="1" dirty="0" err="1"/>
              <a:t>Tehnologia</a:t>
            </a:r>
            <a:r>
              <a:rPr lang="en-US" sz="4400" dirty="0"/>
              <a:t> </a:t>
            </a:r>
            <a:r>
              <a:rPr lang="en-US" sz="4400" dirty="0" err="1"/>
              <a:t>noua</a:t>
            </a:r>
            <a:r>
              <a:rPr lang="en-US" sz="4400" dirty="0"/>
              <a:t> – </a:t>
            </a:r>
            <a:r>
              <a:rPr lang="pt-BR" sz="4400" dirty="0"/>
              <a:t>Sistemul PUSH-PUSH de alimentare cu sârmă de adaos realizat de către DINSE</a:t>
            </a:r>
            <a:endParaRPr lang="en-US" dirty="0"/>
          </a:p>
        </p:txBody>
      </p:sp>
      <p:pic>
        <p:nvPicPr>
          <p:cNvPr id="5" name="Picture 4">
            <a:extLst>
              <a:ext uri="{FF2B5EF4-FFF2-40B4-BE49-F238E27FC236}">
                <a16:creationId xmlns:a16="http://schemas.microsoft.com/office/drawing/2014/main" id="{3E123F0B-F62B-39F8-1131-45BB2A9BF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354" y="1956390"/>
            <a:ext cx="7567522" cy="3934047"/>
          </a:xfrm>
          <a:prstGeom prst="rect">
            <a:avLst/>
          </a:prstGeom>
        </p:spPr>
      </p:pic>
      <p:sp>
        <p:nvSpPr>
          <p:cNvPr id="6" name="TextBox 5">
            <a:extLst>
              <a:ext uri="{FF2B5EF4-FFF2-40B4-BE49-F238E27FC236}">
                <a16:creationId xmlns:a16="http://schemas.microsoft.com/office/drawing/2014/main" id="{23A8C611-FF11-1AD1-7D00-D09CEEEB31D3}"/>
              </a:ext>
            </a:extLst>
          </p:cNvPr>
          <p:cNvSpPr txBox="1"/>
          <p:nvPr/>
        </p:nvSpPr>
        <p:spPr>
          <a:xfrm>
            <a:off x="8672624" y="2101795"/>
            <a:ext cx="3519376" cy="4524315"/>
          </a:xfrm>
          <a:prstGeom prst="rect">
            <a:avLst/>
          </a:prstGeom>
          <a:noFill/>
        </p:spPr>
        <p:txBody>
          <a:bodyPr wrap="square" rtlCol="0">
            <a:spAutoFit/>
          </a:bodyPr>
          <a:lstStyle/>
          <a:p>
            <a:pPr algn="ctr"/>
            <a:r>
              <a:rPr lang="en-US" b="1" dirty="0"/>
              <a:t>Un </a:t>
            </a:r>
            <a:r>
              <a:rPr lang="en-US" b="1" dirty="0" err="1"/>
              <a:t>proces</a:t>
            </a:r>
            <a:r>
              <a:rPr lang="en-US" b="1" dirty="0"/>
              <a:t> </a:t>
            </a:r>
            <a:r>
              <a:rPr lang="en-US" b="1" dirty="0" err="1"/>
              <a:t>tehnologic</a:t>
            </a:r>
            <a:r>
              <a:rPr lang="en-US" b="1" dirty="0"/>
              <a:t> de </a:t>
            </a:r>
            <a:r>
              <a:rPr lang="en-US" b="1" dirty="0" err="1"/>
              <a:t>îmbinare</a:t>
            </a:r>
            <a:r>
              <a:rPr lang="en-US" b="1" dirty="0"/>
              <a:t> rapid </a:t>
            </a:r>
            <a:r>
              <a:rPr lang="en-US" b="1" dirty="0" err="1"/>
              <a:t>și</a:t>
            </a:r>
            <a:r>
              <a:rPr lang="en-US" b="1" dirty="0"/>
              <a:t> </a:t>
            </a:r>
            <a:r>
              <a:rPr lang="en-US" b="1" dirty="0" err="1"/>
              <a:t>foarte</a:t>
            </a:r>
            <a:r>
              <a:rPr lang="en-US" b="1" dirty="0"/>
              <a:t> precis, </a:t>
            </a:r>
            <a:r>
              <a:rPr lang="en-US" b="1" dirty="0" err="1"/>
              <a:t>așa</a:t>
            </a:r>
            <a:r>
              <a:rPr lang="en-US" b="1" dirty="0"/>
              <a:t> cum </a:t>
            </a:r>
            <a:r>
              <a:rPr lang="en-US" b="1" dirty="0" err="1"/>
              <a:t>este</a:t>
            </a:r>
            <a:r>
              <a:rPr lang="en-US" b="1" dirty="0"/>
              <a:t> </a:t>
            </a:r>
            <a:r>
              <a:rPr lang="en-US" b="1" dirty="0" err="1"/>
              <a:t>cazul</a:t>
            </a:r>
            <a:r>
              <a:rPr lang="en-US" b="1" dirty="0"/>
              <a:t> </a:t>
            </a:r>
            <a:r>
              <a:rPr lang="en-US" b="1" dirty="0" err="1"/>
              <a:t>sudării</a:t>
            </a:r>
            <a:r>
              <a:rPr lang="en-US" b="1" dirty="0"/>
              <a:t> </a:t>
            </a:r>
            <a:r>
              <a:rPr lang="en-US" b="1" dirty="0" err="1"/>
              <a:t>respectiv</a:t>
            </a:r>
            <a:r>
              <a:rPr lang="en-US" b="1" dirty="0"/>
              <a:t> </a:t>
            </a:r>
            <a:r>
              <a:rPr lang="en-US" b="1" dirty="0" err="1"/>
              <a:t>brazarii</a:t>
            </a:r>
            <a:r>
              <a:rPr lang="en-US" b="1" dirty="0"/>
              <a:t> laser</a:t>
            </a:r>
            <a:r>
              <a:rPr lang="en-US" dirty="0"/>
              <a:t>, </a:t>
            </a:r>
            <a:r>
              <a:rPr lang="en-US" dirty="0" err="1"/>
              <a:t>necesită</a:t>
            </a:r>
            <a:r>
              <a:rPr lang="en-US" dirty="0"/>
              <a:t> din </a:t>
            </a:r>
            <a:r>
              <a:rPr lang="en-US" dirty="0" err="1"/>
              <a:t>partea</a:t>
            </a:r>
            <a:r>
              <a:rPr lang="en-US" dirty="0"/>
              <a:t> </a:t>
            </a:r>
            <a:r>
              <a:rPr lang="en-US" dirty="0" err="1"/>
              <a:t>tuturor</a:t>
            </a:r>
            <a:r>
              <a:rPr lang="en-US" dirty="0"/>
              <a:t> </a:t>
            </a:r>
            <a:r>
              <a:rPr lang="en-US" dirty="0" err="1"/>
              <a:t>partenerilor</a:t>
            </a:r>
            <a:r>
              <a:rPr lang="en-US" dirty="0"/>
              <a:t> de </a:t>
            </a:r>
            <a:r>
              <a:rPr lang="en-US" dirty="0" err="1"/>
              <a:t>sistem</a:t>
            </a:r>
            <a:r>
              <a:rPr lang="en-US" dirty="0"/>
              <a:t>, </a:t>
            </a:r>
            <a:r>
              <a:rPr lang="en-US" dirty="0" err="1"/>
              <a:t>asigurarea</a:t>
            </a:r>
            <a:r>
              <a:rPr lang="en-US" dirty="0"/>
              <a:t> </a:t>
            </a:r>
            <a:r>
              <a:rPr lang="en-US" dirty="0" err="1"/>
              <a:t>unei</a:t>
            </a:r>
            <a:r>
              <a:rPr lang="en-US" dirty="0"/>
              <a:t> </a:t>
            </a:r>
            <a:r>
              <a:rPr lang="en-US" dirty="0" err="1"/>
              <a:t>precizii</a:t>
            </a:r>
            <a:r>
              <a:rPr lang="en-US" dirty="0"/>
              <a:t> </a:t>
            </a:r>
            <a:r>
              <a:rPr lang="en-US" dirty="0" err="1"/>
              <a:t>și</a:t>
            </a:r>
            <a:r>
              <a:rPr lang="en-US" dirty="0"/>
              <a:t> </a:t>
            </a:r>
            <a:r>
              <a:rPr lang="en-US" dirty="0" err="1"/>
              <a:t>fiabilități</a:t>
            </a:r>
            <a:r>
              <a:rPr lang="en-US" dirty="0"/>
              <a:t> </a:t>
            </a:r>
            <a:r>
              <a:rPr lang="en-US" dirty="0" err="1"/>
              <a:t>ridicate</a:t>
            </a:r>
            <a:r>
              <a:rPr lang="en-US" dirty="0"/>
              <a:t>. </a:t>
            </a:r>
            <a:r>
              <a:rPr lang="en-US" dirty="0" err="1"/>
              <a:t>Performanța</a:t>
            </a:r>
            <a:r>
              <a:rPr lang="en-US" dirty="0"/>
              <a:t> </a:t>
            </a:r>
            <a:r>
              <a:rPr lang="en-US" b="1" dirty="0" err="1"/>
              <a:t>tehnologiei</a:t>
            </a:r>
            <a:r>
              <a:rPr lang="en-US" b="1" dirty="0"/>
              <a:t> de </a:t>
            </a:r>
            <a:r>
              <a:rPr lang="en-US" b="1" dirty="0" err="1"/>
              <a:t>avans</a:t>
            </a:r>
            <a:r>
              <a:rPr lang="en-US" b="1" dirty="0"/>
              <a:t> al </a:t>
            </a:r>
            <a:r>
              <a:rPr lang="en-US" b="1" dirty="0" err="1"/>
              <a:t>sârmei</a:t>
            </a:r>
            <a:r>
              <a:rPr lang="en-US" b="1" dirty="0"/>
              <a:t> de </a:t>
            </a:r>
            <a:r>
              <a:rPr lang="en-US" b="1" dirty="0" err="1"/>
              <a:t>adaos</a:t>
            </a:r>
            <a:r>
              <a:rPr lang="en-US" b="1" dirty="0"/>
              <a:t> </a:t>
            </a:r>
            <a:r>
              <a:rPr lang="en-US" dirty="0" err="1"/>
              <a:t>este</a:t>
            </a:r>
            <a:r>
              <a:rPr lang="en-US" dirty="0"/>
              <a:t> de </a:t>
            </a:r>
            <a:r>
              <a:rPr lang="en-US" dirty="0" err="1"/>
              <a:t>asemenea</a:t>
            </a:r>
            <a:r>
              <a:rPr lang="en-US" dirty="0"/>
              <a:t>, </a:t>
            </a:r>
            <a:r>
              <a:rPr lang="en-US" dirty="0" err="1"/>
              <a:t>influențată</a:t>
            </a:r>
            <a:r>
              <a:rPr lang="en-US" dirty="0"/>
              <a:t> </a:t>
            </a:r>
            <a:r>
              <a:rPr lang="en-US" dirty="0" err="1"/>
              <a:t>și</a:t>
            </a:r>
            <a:r>
              <a:rPr lang="en-US" dirty="0"/>
              <a:t> de </a:t>
            </a:r>
            <a:r>
              <a:rPr lang="en-US" b="1" dirty="0" err="1"/>
              <a:t>tehnologia</a:t>
            </a:r>
            <a:r>
              <a:rPr lang="en-US" b="1" dirty="0"/>
              <a:t> de control </a:t>
            </a:r>
            <a:r>
              <a:rPr lang="en-US" b="1" dirty="0" err="1"/>
              <a:t>utilizată</a:t>
            </a:r>
            <a:r>
              <a:rPr lang="en-US" dirty="0"/>
              <a:t>. Un </a:t>
            </a:r>
            <a:r>
              <a:rPr lang="en-US" dirty="0" err="1"/>
              <a:t>senzor</a:t>
            </a:r>
            <a:r>
              <a:rPr lang="en-US" dirty="0"/>
              <a:t> digital </a:t>
            </a:r>
            <a:r>
              <a:rPr lang="en-US" dirty="0" err="1"/>
              <a:t>pentru</a:t>
            </a:r>
            <a:r>
              <a:rPr lang="en-US" dirty="0"/>
              <a:t> </a:t>
            </a:r>
            <a:r>
              <a:rPr lang="en-US" dirty="0" err="1"/>
              <a:t>avansul</a:t>
            </a:r>
            <a:r>
              <a:rPr lang="en-US" dirty="0"/>
              <a:t> </a:t>
            </a:r>
            <a:r>
              <a:rPr lang="en-US" dirty="0" err="1"/>
              <a:t>sârmei</a:t>
            </a:r>
            <a:r>
              <a:rPr lang="en-US" dirty="0"/>
              <a:t> – DLS 200, </a:t>
            </a:r>
            <a:r>
              <a:rPr lang="en-US" dirty="0" err="1"/>
              <a:t>instalat</a:t>
            </a:r>
            <a:r>
              <a:rPr lang="en-US" dirty="0"/>
              <a:t> local, </a:t>
            </a:r>
            <a:r>
              <a:rPr lang="en-US" dirty="0" err="1"/>
              <a:t>în</a:t>
            </a:r>
            <a:r>
              <a:rPr lang="en-US" dirty="0"/>
              <a:t> aval </a:t>
            </a:r>
            <a:r>
              <a:rPr lang="en-US" dirty="0" err="1"/>
              <a:t>față</a:t>
            </a:r>
            <a:r>
              <a:rPr lang="en-US" dirty="0"/>
              <a:t> de </a:t>
            </a:r>
            <a:r>
              <a:rPr lang="en-US" dirty="0" err="1"/>
              <a:t>unitatea</a:t>
            </a:r>
            <a:r>
              <a:rPr lang="en-US" dirty="0"/>
              <a:t> </a:t>
            </a:r>
            <a:r>
              <a:rPr lang="en-US" dirty="0" err="1"/>
              <a:t>frontală</a:t>
            </a:r>
            <a:r>
              <a:rPr lang="en-US" dirty="0"/>
              <a:t> de </a:t>
            </a:r>
            <a:r>
              <a:rPr lang="en-US" dirty="0" err="1"/>
              <a:t>antrenare</a:t>
            </a:r>
            <a:r>
              <a:rPr lang="en-US" dirty="0"/>
              <a:t>, </a:t>
            </a:r>
            <a:r>
              <a:rPr lang="en-US" dirty="0" err="1"/>
              <a:t>capturează</a:t>
            </a:r>
            <a:r>
              <a:rPr lang="en-US" dirty="0"/>
              <a:t> </a:t>
            </a:r>
            <a:r>
              <a:rPr lang="en-US" dirty="0" err="1"/>
              <a:t>datele</a:t>
            </a:r>
            <a:r>
              <a:rPr lang="en-US" dirty="0"/>
              <a:t> </a:t>
            </a:r>
            <a:r>
              <a:rPr lang="en-US" dirty="0" err="1"/>
              <a:t>în</a:t>
            </a:r>
            <a:r>
              <a:rPr lang="en-US" dirty="0"/>
              <a:t> </a:t>
            </a:r>
            <a:r>
              <a:rPr lang="en-US" dirty="0" err="1"/>
              <a:t>scopul</a:t>
            </a:r>
            <a:r>
              <a:rPr lang="en-US" dirty="0"/>
              <a:t> </a:t>
            </a:r>
            <a:r>
              <a:rPr lang="en-US" dirty="0" err="1"/>
              <a:t>realizării</a:t>
            </a:r>
            <a:r>
              <a:rPr lang="en-US" dirty="0"/>
              <a:t> </a:t>
            </a:r>
            <a:r>
              <a:rPr lang="en-US" dirty="0" err="1"/>
              <a:t>unei</a:t>
            </a:r>
            <a:r>
              <a:rPr lang="en-US" dirty="0"/>
              <a:t> </a:t>
            </a:r>
            <a:r>
              <a:rPr lang="en-US" dirty="0" err="1"/>
              <a:t>complexe</a:t>
            </a:r>
            <a:r>
              <a:rPr lang="en-US" dirty="0"/>
              <a:t> </a:t>
            </a:r>
            <a:r>
              <a:rPr lang="en-US" dirty="0" err="1"/>
              <a:t>monitorizări</a:t>
            </a:r>
            <a:r>
              <a:rPr lang="en-US" dirty="0"/>
              <a:t> a </a:t>
            </a:r>
            <a:r>
              <a:rPr lang="en-US" dirty="0" err="1"/>
              <a:t>procesului</a:t>
            </a:r>
            <a:r>
              <a:rPr lang="en-US" dirty="0"/>
              <a:t>.</a:t>
            </a:r>
          </a:p>
        </p:txBody>
      </p:sp>
      <p:sp>
        <p:nvSpPr>
          <p:cNvPr id="3" name="Footer Placeholder 2">
            <a:extLst>
              <a:ext uri="{FF2B5EF4-FFF2-40B4-BE49-F238E27FC236}">
                <a16:creationId xmlns:a16="http://schemas.microsoft.com/office/drawing/2014/main" id="{1F676370-7766-D050-9A96-32DEB90A482D}"/>
              </a:ext>
            </a:extLst>
          </p:cNvPr>
          <p:cNvSpPr>
            <a:spLocks noGrp="1"/>
          </p:cNvSpPr>
          <p:nvPr>
            <p:ph type="ftr" sz="quarter" idx="11"/>
          </p:nvPr>
        </p:nvSpPr>
        <p:spPr/>
        <p:txBody>
          <a:bodyPr/>
          <a:lstStyle/>
          <a:p>
            <a:r>
              <a:rPr lang="en-US"/>
              <a:t>Proiect TECH-IT-SE / Fundatia Romtens - CCIA Braila</a:t>
            </a:r>
          </a:p>
        </p:txBody>
      </p:sp>
      <p:sp>
        <p:nvSpPr>
          <p:cNvPr id="4" name="Slide Number Placeholder 3">
            <a:extLst>
              <a:ext uri="{FF2B5EF4-FFF2-40B4-BE49-F238E27FC236}">
                <a16:creationId xmlns:a16="http://schemas.microsoft.com/office/drawing/2014/main" id="{25B153C2-1299-6A9E-84C5-0CD92973D4A4}"/>
              </a:ext>
            </a:extLst>
          </p:cNvPr>
          <p:cNvSpPr>
            <a:spLocks noGrp="1"/>
          </p:cNvSpPr>
          <p:nvPr>
            <p:ph type="sldNum" sz="quarter" idx="12"/>
          </p:nvPr>
        </p:nvSpPr>
        <p:spPr/>
        <p:txBody>
          <a:bodyPr/>
          <a:lstStyle/>
          <a:p>
            <a:fld id="{A1C70709-DAA9-40D9-963C-2BB90BF2DA8C}" type="slidenum">
              <a:rPr lang="en-US" smtClean="0"/>
              <a:t>29</a:t>
            </a:fld>
            <a:endParaRPr lang="en-US"/>
          </a:p>
        </p:txBody>
      </p:sp>
    </p:spTree>
    <p:extLst>
      <p:ext uri="{BB962C8B-B14F-4D97-AF65-F5344CB8AC3E}">
        <p14:creationId xmlns:p14="http://schemas.microsoft.com/office/powerpoint/2010/main" val="1999391959"/>
      </p:ext>
    </p:extLst>
  </p:cSld>
  <p:clrMapOvr>
    <a:masterClrMapping/>
  </p:clrMapOvr>
  <mc:AlternateContent xmlns:mc="http://schemas.openxmlformats.org/markup-compatibility/2006" xmlns:p14="http://schemas.microsoft.com/office/powerpoint/2010/main">
    <mc:Choice Requires="p14">
      <p:transition spd="slow" p14:dur="1250">
        <p:cover dir="ru"/>
      </p:transition>
    </mc:Choice>
    <mc:Fallback xmlns="">
      <p:transition spd="slow">
        <p:cover dir="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1. </a:t>
            </a:r>
            <a:r>
              <a:rPr lang="en-GB" dirty="0" err="1"/>
              <a:t>Prezentare</a:t>
            </a:r>
            <a:r>
              <a:rPr lang="en-GB" dirty="0"/>
              <a:t> </a:t>
            </a:r>
            <a:r>
              <a:rPr lang="en-GB" dirty="0" err="1"/>
              <a:t>proiect</a:t>
            </a:r>
            <a:endParaRPr lang="en-GB" dirty="0"/>
          </a:p>
        </p:txBody>
      </p:sp>
      <p:sp>
        <p:nvSpPr>
          <p:cNvPr id="3" name="Subtitle 2">
            <a:extLst>
              <a:ext uri="{FF2B5EF4-FFF2-40B4-BE49-F238E27FC236}">
                <a16:creationId xmlns:a16="http://schemas.microsoft.com/office/drawing/2014/main" id="{2F76520A-E57C-4126-81A8-88014160D400}"/>
              </a:ext>
            </a:extLst>
          </p:cNvPr>
          <p:cNvSpPr>
            <a:spLocks noGrp="1"/>
          </p:cNvSpPr>
          <p:nvPr>
            <p:ph type="subTitle" idx="1"/>
          </p:nvPr>
        </p:nvSpPr>
        <p:spPr/>
        <p:txBody>
          <a:bodyPr/>
          <a:lstStyle/>
          <a:p>
            <a:endParaRPr lang="en-US" dirty="0"/>
          </a:p>
        </p:txBody>
      </p:sp>
      <p:sp>
        <p:nvSpPr>
          <p:cNvPr id="5" name="TextBox 4"/>
          <p:cNvSpPr txBox="1"/>
          <p:nvPr/>
        </p:nvSpPr>
        <p:spPr>
          <a:xfrm>
            <a:off x="838200" y="1666159"/>
            <a:ext cx="10620048"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1800"/>
              </a:spcAft>
              <a:buClrTx/>
              <a:buSzTx/>
              <a:buFontTx/>
              <a:buNone/>
              <a:tabLst/>
              <a:defRPr/>
            </a:pPr>
            <a:endParaRPr kumimoji="0" lang="en-US" sz="24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2946450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0ECA-CC94-3950-404E-F6C335391AA3}"/>
              </a:ext>
            </a:extLst>
          </p:cNvPr>
          <p:cNvSpPr>
            <a:spLocks noGrp="1"/>
          </p:cNvSpPr>
          <p:nvPr>
            <p:ph type="title"/>
          </p:nvPr>
        </p:nvSpPr>
        <p:spPr/>
        <p:txBody>
          <a:bodyPr/>
          <a:lstStyle/>
          <a:p>
            <a:r>
              <a:rPr lang="en-US" b="1" dirty="0" err="1"/>
              <a:t>Competente</a:t>
            </a:r>
            <a:r>
              <a:rPr lang="en-US" b="1" dirty="0"/>
              <a:t> / </a:t>
            </a:r>
            <a:r>
              <a:rPr lang="en-US" b="1" dirty="0" err="1"/>
              <a:t>formare</a:t>
            </a:r>
            <a:r>
              <a:rPr lang="en-US" b="1" dirty="0"/>
              <a:t> </a:t>
            </a:r>
            <a:r>
              <a:rPr lang="en-US" b="1" dirty="0" err="1"/>
              <a:t>profesionala</a:t>
            </a:r>
            <a:endParaRPr lang="en-US" b="1" dirty="0"/>
          </a:p>
        </p:txBody>
      </p:sp>
      <p:pic>
        <p:nvPicPr>
          <p:cNvPr id="5" name="Picture 4">
            <a:extLst>
              <a:ext uri="{FF2B5EF4-FFF2-40B4-BE49-F238E27FC236}">
                <a16:creationId xmlns:a16="http://schemas.microsoft.com/office/drawing/2014/main" id="{1E46767F-8FC5-01EE-C309-02E98549AC6C}"/>
              </a:ext>
            </a:extLst>
          </p:cNvPr>
          <p:cNvPicPr>
            <a:picLocks noChangeAspect="1"/>
          </p:cNvPicPr>
          <p:nvPr/>
        </p:nvPicPr>
        <p:blipFill>
          <a:blip r:embed="rId2"/>
          <a:stretch>
            <a:fillRect/>
          </a:stretch>
        </p:blipFill>
        <p:spPr>
          <a:xfrm>
            <a:off x="318978" y="1690688"/>
            <a:ext cx="6262576" cy="4231758"/>
          </a:xfrm>
          <a:prstGeom prst="rect">
            <a:avLst/>
          </a:prstGeom>
        </p:spPr>
      </p:pic>
      <p:sp>
        <p:nvSpPr>
          <p:cNvPr id="6" name="Content Placeholder 2">
            <a:extLst>
              <a:ext uri="{FF2B5EF4-FFF2-40B4-BE49-F238E27FC236}">
                <a16:creationId xmlns:a16="http://schemas.microsoft.com/office/drawing/2014/main" id="{B3B7C832-E091-99D3-5CF6-16C467FC2F5C}"/>
              </a:ext>
            </a:extLst>
          </p:cNvPr>
          <p:cNvSpPr>
            <a:spLocks noGrp="1"/>
          </p:cNvSpPr>
          <p:nvPr>
            <p:ph idx="1"/>
          </p:nvPr>
        </p:nvSpPr>
        <p:spPr>
          <a:xfrm>
            <a:off x="7293934" y="1825625"/>
            <a:ext cx="4059865" cy="4351338"/>
          </a:xfrm>
        </p:spPr>
        <p:txBody>
          <a:bodyPr>
            <a:normAutofit fontScale="77500" lnSpcReduction="20000"/>
          </a:bodyPr>
          <a:lstStyle/>
          <a:p>
            <a:pPr marL="542925" indent="-542925">
              <a:buFont typeface="Wingdings 3" panose="05040102010807070707" pitchFamily="18" charset="2"/>
              <a:buChar char="N"/>
            </a:pPr>
            <a:r>
              <a:rPr lang="en-US" dirty="0"/>
              <a:t>Curs de </a:t>
            </a:r>
            <a:r>
              <a:rPr lang="en-US" dirty="0" err="1"/>
              <a:t>Formare</a:t>
            </a:r>
            <a:r>
              <a:rPr lang="en-US" dirty="0"/>
              <a:t> </a:t>
            </a:r>
            <a:r>
              <a:rPr lang="en-US" dirty="0" err="1"/>
              <a:t>Profesionala</a:t>
            </a:r>
            <a:r>
              <a:rPr lang="en-US" dirty="0"/>
              <a:t> de </a:t>
            </a:r>
            <a:r>
              <a:rPr lang="pt-BR" dirty="0"/>
              <a:t>Sudor in Germania (aproximativ 500 ore);</a:t>
            </a:r>
          </a:p>
          <a:p>
            <a:pPr marL="542925" indent="-542925">
              <a:buFont typeface="Wingdings 3" panose="05040102010807070707" pitchFamily="18" charset="2"/>
              <a:buChar char="N"/>
            </a:pPr>
            <a:r>
              <a:rPr lang="pt-BR" dirty="0"/>
              <a:t>Calificarea/profesia: Sudor (include in Obiectivele Pedagogice si </a:t>
            </a:r>
            <a:r>
              <a:rPr lang="pt-BR" dirty="0">
                <a:solidFill>
                  <a:srgbClr val="FF0000"/>
                </a:solidFill>
              </a:rPr>
              <a:t>sudura cu arc electric cu electrod fuzibil in mediu de gaz protector</a:t>
            </a:r>
            <a:r>
              <a:rPr lang="pt-BR" dirty="0"/>
              <a:t>)</a:t>
            </a:r>
            <a:br>
              <a:rPr lang="pt-BR" dirty="0"/>
            </a:br>
            <a:br>
              <a:rPr lang="pt-BR" dirty="0"/>
            </a:br>
            <a:r>
              <a:rPr lang="pt-BR" sz="4300" b="1" dirty="0">
                <a:solidFill>
                  <a:srgbClr val="FF0000"/>
                </a:solidFill>
              </a:rPr>
              <a:t>+</a:t>
            </a:r>
          </a:p>
          <a:p>
            <a:pPr marL="542925" indent="-542925">
              <a:buClr>
                <a:srgbClr val="FF0000"/>
              </a:buClr>
              <a:buFont typeface="Wingdings 3" panose="05040102010807070707" pitchFamily="18" charset="2"/>
              <a:buChar char="N"/>
            </a:pPr>
            <a:r>
              <a:rPr lang="pt-BR" dirty="0"/>
              <a:t>Curs perfectionare 24 ore in tehnologia PUSH-PUSH – curs realizat de firma </a:t>
            </a:r>
            <a:r>
              <a:rPr lang="en-US" dirty="0"/>
              <a:t>DINSE </a:t>
            </a:r>
            <a:r>
              <a:rPr lang="en-US" dirty="0" err="1"/>
              <a:t>Gmbh</a:t>
            </a:r>
            <a:r>
              <a:rPr lang="en-US" dirty="0"/>
              <a:t>.</a:t>
            </a:r>
          </a:p>
        </p:txBody>
      </p:sp>
      <p:sp>
        <p:nvSpPr>
          <p:cNvPr id="3" name="Footer Placeholder 2">
            <a:extLst>
              <a:ext uri="{FF2B5EF4-FFF2-40B4-BE49-F238E27FC236}">
                <a16:creationId xmlns:a16="http://schemas.microsoft.com/office/drawing/2014/main" id="{B23437C8-3B60-ED69-230E-431405D93C68}"/>
              </a:ext>
            </a:extLst>
          </p:cNvPr>
          <p:cNvSpPr>
            <a:spLocks noGrp="1"/>
          </p:cNvSpPr>
          <p:nvPr>
            <p:ph type="ftr" sz="quarter" idx="11"/>
          </p:nvPr>
        </p:nvSpPr>
        <p:spPr/>
        <p:txBody>
          <a:bodyPr/>
          <a:lstStyle/>
          <a:p>
            <a:r>
              <a:rPr lang="en-US"/>
              <a:t>Proiect TECH-IT-SE / Fundatia Romtens - CCIA Braila</a:t>
            </a:r>
          </a:p>
        </p:txBody>
      </p:sp>
      <p:sp>
        <p:nvSpPr>
          <p:cNvPr id="4" name="Slide Number Placeholder 3">
            <a:extLst>
              <a:ext uri="{FF2B5EF4-FFF2-40B4-BE49-F238E27FC236}">
                <a16:creationId xmlns:a16="http://schemas.microsoft.com/office/drawing/2014/main" id="{15AAEBA0-00B2-3001-6FCB-239DF0CF30F1}"/>
              </a:ext>
            </a:extLst>
          </p:cNvPr>
          <p:cNvSpPr>
            <a:spLocks noGrp="1"/>
          </p:cNvSpPr>
          <p:nvPr>
            <p:ph type="sldNum" sz="quarter" idx="12"/>
          </p:nvPr>
        </p:nvSpPr>
        <p:spPr/>
        <p:txBody>
          <a:bodyPr/>
          <a:lstStyle/>
          <a:p>
            <a:fld id="{A1C70709-DAA9-40D9-963C-2BB90BF2DA8C}" type="slidenum">
              <a:rPr lang="en-US" smtClean="0"/>
              <a:t>30</a:t>
            </a:fld>
            <a:endParaRPr lang="en-US"/>
          </a:p>
        </p:txBody>
      </p:sp>
    </p:spTree>
    <p:extLst>
      <p:ext uri="{BB962C8B-B14F-4D97-AF65-F5344CB8AC3E}">
        <p14:creationId xmlns:p14="http://schemas.microsoft.com/office/powerpoint/2010/main" val="57469525"/>
      </p:ext>
    </p:extLst>
  </p:cSld>
  <p:clrMapOvr>
    <a:masterClrMapping/>
  </p:clrMapOvr>
  <mc:AlternateContent xmlns:mc="http://schemas.openxmlformats.org/markup-compatibility/2006" xmlns:p14="http://schemas.microsoft.com/office/powerpoint/2010/main">
    <mc:Choice Requires="p14">
      <p:transition spd="slow" p14:dur="1250">
        <p:cover dir="ru"/>
      </p:transition>
    </mc:Choice>
    <mc:Fallback xmlns="">
      <p:transition spd="slow">
        <p:cover dir="ru"/>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D9332-98C9-D4A0-F9C3-0B94A3147B54}"/>
              </a:ext>
            </a:extLst>
          </p:cNvPr>
          <p:cNvSpPr>
            <a:spLocks noGrp="1"/>
          </p:cNvSpPr>
          <p:nvPr>
            <p:ph type="title"/>
          </p:nvPr>
        </p:nvSpPr>
        <p:spPr/>
        <p:txBody>
          <a:bodyPr>
            <a:normAutofit/>
          </a:bodyPr>
          <a:lstStyle/>
          <a:p>
            <a:r>
              <a:rPr lang="en-US" sz="4400" b="1" dirty="0" err="1"/>
              <a:t>Concluzii</a:t>
            </a:r>
            <a:endParaRPr lang="en-US" dirty="0"/>
          </a:p>
        </p:txBody>
      </p:sp>
      <p:sp>
        <p:nvSpPr>
          <p:cNvPr id="3" name="Content Placeholder 2">
            <a:extLst>
              <a:ext uri="{FF2B5EF4-FFF2-40B4-BE49-F238E27FC236}">
                <a16:creationId xmlns:a16="http://schemas.microsoft.com/office/drawing/2014/main" id="{85B4880D-D5B8-4FB7-446A-73081AA21CCB}"/>
              </a:ext>
            </a:extLst>
          </p:cNvPr>
          <p:cNvSpPr>
            <a:spLocks noGrp="1"/>
          </p:cNvSpPr>
          <p:nvPr>
            <p:ph idx="1"/>
          </p:nvPr>
        </p:nvSpPr>
        <p:spPr>
          <a:xfrm>
            <a:off x="349103" y="1286540"/>
            <a:ext cx="4605669" cy="5305646"/>
          </a:xfrm>
        </p:spPr>
        <p:txBody>
          <a:bodyPr>
            <a:normAutofit fontScale="77500" lnSpcReduction="20000"/>
          </a:bodyPr>
          <a:lstStyle/>
          <a:p>
            <a:pPr marL="542925" indent="-542925">
              <a:lnSpc>
                <a:spcPct val="120000"/>
              </a:lnSpc>
              <a:buClr>
                <a:srgbClr val="FF0000"/>
              </a:buClr>
              <a:buFont typeface="Wingdings 3" panose="05040102010807070707" pitchFamily="18" charset="2"/>
              <a:buChar char="N"/>
            </a:pPr>
            <a:r>
              <a:rPr lang="en-US" dirty="0"/>
              <a:t>Nu </a:t>
            </a:r>
            <a:r>
              <a:rPr lang="en-US" dirty="0" err="1"/>
              <a:t>va</a:t>
            </a:r>
            <a:r>
              <a:rPr lang="en-US" dirty="0"/>
              <a:t> </a:t>
            </a:r>
            <a:r>
              <a:rPr lang="en-US" dirty="0" err="1"/>
              <a:t>propunem</a:t>
            </a:r>
            <a:r>
              <a:rPr lang="en-US" dirty="0"/>
              <a:t> </a:t>
            </a:r>
            <a:r>
              <a:rPr lang="en-US" dirty="0" err="1"/>
              <a:t>tuturor</a:t>
            </a:r>
            <a:r>
              <a:rPr lang="en-US" dirty="0"/>
              <a:t> </a:t>
            </a:r>
            <a:r>
              <a:rPr lang="en-US" dirty="0" err="1"/>
              <a:t>cursuri</a:t>
            </a:r>
            <a:r>
              <a:rPr lang="en-US" dirty="0"/>
              <a:t> de </a:t>
            </a:r>
            <a:r>
              <a:rPr lang="en-US" dirty="0" err="1"/>
              <a:t>sudori</a:t>
            </a:r>
            <a:r>
              <a:rPr lang="en-US" dirty="0"/>
              <a:t> – </a:t>
            </a:r>
            <a:r>
              <a:rPr lang="en-US" dirty="0" err="1"/>
              <a:t>acesta</a:t>
            </a:r>
            <a:r>
              <a:rPr lang="en-US" dirty="0"/>
              <a:t> a </a:t>
            </a:r>
            <a:r>
              <a:rPr lang="en-US" dirty="0" err="1"/>
              <a:t>fost</a:t>
            </a:r>
            <a:r>
              <a:rPr lang="en-US" dirty="0"/>
              <a:t> </a:t>
            </a:r>
            <a:r>
              <a:rPr lang="en-US" dirty="0" err="1"/>
              <a:t>exclusiv</a:t>
            </a:r>
            <a:r>
              <a:rPr lang="en-US" dirty="0"/>
              <a:t> un </a:t>
            </a:r>
            <a:r>
              <a:rPr lang="en-US" dirty="0" err="1"/>
              <a:t>exemplu</a:t>
            </a:r>
            <a:r>
              <a:rPr lang="en-US" dirty="0"/>
              <a:t> </a:t>
            </a:r>
            <a:r>
              <a:rPr lang="en-US" b="1" dirty="0" err="1"/>
              <a:t>pentru</a:t>
            </a:r>
            <a:r>
              <a:rPr lang="en-US" b="1" dirty="0"/>
              <a:t> a </a:t>
            </a:r>
            <a:r>
              <a:rPr lang="en-US" b="1" dirty="0" err="1"/>
              <a:t>va</a:t>
            </a:r>
            <a:r>
              <a:rPr lang="en-US" b="1" dirty="0"/>
              <a:t> </a:t>
            </a:r>
            <a:r>
              <a:rPr lang="en-US" b="1" dirty="0" err="1"/>
              <a:t>ilustra</a:t>
            </a:r>
            <a:r>
              <a:rPr lang="en-US" b="1" dirty="0"/>
              <a:t> un alt tip de </a:t>
            </a:r>
            <a:r>
              <a:rPr lang="en-US" b="1" dirty="0" err="1"/>
              <a:t>cursuri</a:t>
            </a:r>
            <a:r>
              <a:rPr lang="en-US" dirty="0"/>
              <a:t>, nu </a:t>
            </a:r>
            <a:r>
              <a:rPr lang="en-US" dirty="0" err="1"/>
              <a:t>cele</a:t>
            </a:r>
            <a:r>
              <a:rPr lang="en-US" dirty="0"/>
              <a:t> standard, </a:t>
            </a:r>
            <a:r>
              <a:rPr lang="en-US" dirty="0" err="1"/>
              <a:t>cursuri</a:t>
            </a:r>
            <a:r>
              <a:rPr lang="en-US" dirty="0"/>
              <a:t> de care </a:t>
            </a:r>
            <a:r>
              <a:rPr lang="en-US" dirty="0" err="1"/>
              <a:t>companiile</a:t>
            </a:r>
            <a:r>
              <a:rPr lang="en-US" dirty="0"/>
              <a:t> </a:t>
            </a:r>
            <a:r>
              <a:rPr lang="en-US" dirty="0" err="1"/>
              <a:t>dvs</a:t>
            </a:r>
            <a:r>
              <a:rPr lang="en-US" dirty="0"/>
              <a:t>. au </a:t>
            </a:r>
            <a:r>
              <a:rPr lang="en-US" dirty="0" err="1"/>
              <a:t>nevoie</a:t>
            </a:r>
            <a:r>
              <a:rPr lang="en-US" dirty="0"/>
              <a:t> </a:t>
            </a:r>
            <a:r>
              <a:rPr lang="en-US" dirty="0" err="1"/>
              <a:t>si</a:t>
            </a:r>
            <a:r>
              <a:rPr lang="en-US" dirty="0"/>
              <a:t> care sunt </a:t>
            </a:r>
            <a:r>
              <a:rPr lang="en-US" dirty="0" err="1"/>
              <a:t>extrem</a:t>
            </a:r>
            <a:r>
              <a:rPr lang="en-US" dirty="0"/>
              <a:t> de:</a:t>
            </a:r>
            <a:br>
              <a:rPr lang="en-US" dirty="0"/>
            </a:br>
            <a:r>
              <a:rPr lang="en-US" dirty="0"/>
              <a:t>- </a:t>
            </a:r>
            <a:r>
              <a:rPr lang="en-US" dirty="0" err="1"/>
              <a:t>specifice</a:t>
            </a:r>
            <a:r>
              <a:rPr lang="en-US" dirty="0"/>
              <a:t> </a:t>
            </a:r>
            <a:r>
              <a:rPr lang="en-US" dirty="0" err="1"/>
              <a:t>unei</a:t>
            </a:r>
            <a:r>
              <a:rPr lang="en-US" dirty="0"/>
              <a:t> </a:t>
            </a:r>
            <a:r>
              <a:rPr lang="en-US" dirty="0" err="1"/>
              <a:t>anumite</a:t>
            </a:r>
            <a:r>
              <a:rPr lang="en-US" dirty="0"/>
              <a:t> </a:t>
            </a:r>
            <a:r>
              <a:rPr lang="en-US" dirty="0" err="1"/>
              <a:t>tehnologii</a:t>
            </a:r>
            <a:br>
              <a:rPr lang="en-US" dirty="0"/>
            </a:br>
            <a:r>
              <a:rPr lang="en-US" dirty="0"/>
              <a:t>- </a:t>
            </a:r>
            <a:r>
              <a:rPr lang="en-US" dirty="0" err="1"/>
              <a:t>furnizate</a:t>
            </a:r>
            <a:r>
              <a:rPr lang="en-US" dirty="0"/>
              <a:t> </a:t>
            </a:r>
            <a:r>
              <a:rPr lang="en-US" dirty="0" err="1"/>
              <a:t>doar</a:t>
            </a:r>
            <a:r>
              <a:rPr lang="en-US" dirty="0"/>
              <a:t> </a:t>
            </a:r>
            <a:r>
              <a:rPr lang="en-US" dirty="0" err="1"/>
              <a:t>impreuna</a:t>
            </a:r>
            <a:r>
              <a:rPr lang="en-US" dirty="0"/>
              <a:t> cu o </a:t>
            </a:r>
            <a:r>
              <a:rPr lang="en-US" dirty="0" err="1"/>
              <a:t>anumita</a:t>
            </a:r>
            <a:r>
              <a:rPr lang="en-US" dirty="0"/>
              <a:t> </a:t>
            </a:r>
            <a:r>
              <a:rPr lang="en-US" dirty="0" err="1"/>
              <a:t>tehnologie</a:t>
            </a:r>
            <a:r>
              <a:rPr lang="en-US" dirty="0"/>
              <a:t> &amp; </a:t>
            </a:r>
            <a:r>
              <a:rPr lang="en-US" dirty="0" err="1"/>
              <a:t>echipament</a:t>
            </a:r>
            <a:br>
              <a:rPr lang="en-US" dirty="0"/>
            </a:br>
            <a:r>
              <a:rPr lang="en-US" dirty="0"/>
              <a:t>- sunt </a:t>
            </a:r>
            <a:r>
              <a:rPr lang="en-US" dirty="0" err="1"/>
              <a:t>absolut</a:t>
            </a:r>
            <a:r>
              <a:rPr lang="en-US" dirty="0"/>
              <a:t> </a:t>
            </a:r>
            <a:r>
              <a:rPr lang="en-US" dirty="0" err="1"/>
              <a:t>necesare</a:t>
            </a:r>
            <a:r>
              <a:rPr lang="en-US" dirty="0"/>
              <a:t> </a:t>
            </a:r>
            <a:r>
              <a:rPr lang="en-US" dirty="0" err="1"/>
              <a:t>companiei</a:t>
            </a:r>
            <a:r>
              <a:rPr lang="en-US" dirty="0"/>
              <a:t> </a:t>
            </a:r>
            <a:r>
              <a:rPr lang="en-US" dirty="0" err="1"/>
              <a:t>dvs</a:t>
            </a:r>
            <a:r>
              <a:rPr lang="en-US" dirty="0"/>
              <a:t>. </a:t>
            </a:r>
            <a:r>
              <a:rPr lang="en-US" dirty="0" err="1"/>
              <a:t>pentru</a:t>
            </a:r>
            <a:r>
              <a:rPr lang="en-US" dirty="0"/>
              <a:t> o </a:t>
            </a:r>
            <a:r>
              <a:rPr lang="en-US" dirty="0" err="1"/>
              <a:t>eventuala</a:t>
            </a:r>
            <a:r>
              <a:rPr lang="en-US" dirty="0"/>
              <a:t> </a:t>
            </a:r>
            <a:r>
              <a:rPr lang="en-US" dirty="0" err="1"/>
              <a:t>retehnologizare</a:t>
            </a:r>
            <a:r>
              <a:rPr lang="en-US" dirty="0"/>
              <a:t>.</a:t>
            </a:r>
          </a:p>
        </p:txBody>
      </p:sp>
      <p:graphicFrame>
        <p:nvGraphicFramePr>
          <p:cNvPr id="4" name="Diagram 3">
            <a:extLst>
              <a:ext uri="{FF2B5EF4-FFF2-40B4-BE49-F238E27FC236}">
                <a16:creationId xmlns:a16="http://schemas.microsoft.com/office/drawing/2014/main" id="{6F16ACA7-113D-DC05-3202-810EFFD80FCE}"/>
              </a:ext>
            </a:extLst>
          </p:cNvPr>
          <p:cNvGraphicFramePr/>
          <p:nvPr>
            <p:extLst>
              <p:ext uri="{D42A27DB-BD31-4B8C-83A1-F6EECF244321}">
                <p14:modId xmlns:p14="http://schemas.microsoft.com/office/powerpoint/2010/main" val="228337216"/>
              </p:ext>
            </p:extLst>
          </p:nvPr>
        </p:nvGraphicFramePr>
        <p:xfrm>
          <a:off x="4774018" y="719666"/>
          <a:ext cx="727267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a:extLst>
              <a:ext uri="{FF2B5EF4-FFF2-40B4-BE49-F238E27FC236}">
                <a16:creationId xmlns:a16="http://schemas.microsoft.com/office/drawing/2014/main" id="{5D0D9B2F-5CC3-B6AC-30E8-309929034CE6}"/>
              </a:ext>
            </a:extLst>
          </p:cNvPr>
          <p:cNvCxnSpPr/>
          <p:nvPr/>
        </p:nvCxnSpPr>
        <p:spPr>
          <a:xfrm>
            <a:off x="5879805" y="1095153"/>
            <a:ext cx="0" cy="110578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863BC72-C9B5-FAC2-A8B1-1011F51C3AF0}"/>
              </a:ext>
            </a:extLst>
          </p:cNvPr>
          <p:cNvSpPr/>
          <p:nvPr/>
        </p:nvSpPr>
        <p:spPr>
          <a:xfrm>
            <a:off x="6858000" y="3040912"/>
            <a:ext cx="3019647" cy="1626781"/>
          </a:xfrm>
          <a:prstGeom prst="ellipse">
            <a:avLst/>
          </a:prstGeom>
          <a:solidFill>
            <a:srgbClr val="C2D1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70C0"/>
                </a:solidFill>
              </a:rPr>
              <a:t>Proiect</a:t>
            </a:r>
            <a:r>
              <a:rPr lang="en-US" b="1" dirty="0">
                <a:solidFill>
                  <a:srgbClr val="0070C0"/>
                </a:solidFill>
              </a:rPr>
              <a:t> TECH-IT-SE</a:t>
            </a:r>
          </a:p>
          <a:p>
            <a:pPr algn="ctr"/>
            <a:r>
              <a:rPr lang="en-US" b="1" dirty="0">
                <a:solidFill>
                  <a:srgbClr val="0070C0"/>
                </a:solidFill>
              </a:rPr>
              <a:t>CCIA Br &amp; </a:t>
            </a:r>
            <a:r>
              <a:rPr lang="en-US" b="1" dirty="0" err="1">
                <a:solidFill>
                  <a:srgbClr val="0070C0"/>
                </a:solidFill>
              </a:rPr>
              <a:t>Romtens</a:t>
            </a:r>
            <a:endParaRPr lang="en-US" b="1" dirty="0">
              <a:solidFill>
                <a:srgbClr val="0070C0"/>
              </a:solidFill>
            </a:endParaRPr>
          </a:p>
        </p:txBody>
      </p:sp>
      <p:sp>
        <p:nvSpPr>
          <p:cNvPr id="8" name="Footer Placeholder 7">
            <a:extLst>
              <a:ext uri="{FF2B5EF4-FFF2-40B4-BE49-F238E27FC236}">
                <a16:creationId xmlns:a16="http://schemas.microsoft.com/office/drawing/2014/main" id="{666AD708-E885-10C5-D8BD-D886C488760D}"/>
              </a:ext>
            </a:extLst>
          </p:cNvPr>
          <p:cNvSpPr>
            <a:spLocks noGrp="1"/>
          </p:cNvSpPr>
          <p:nvPr>
            <p:ph type="ftr" sz="quarter" idx="11"/>
          </p:nvPr>
        </p:nvSpPr>
        <p:spPr/>
        <p:txBody>
          <a:bodyPr/>
          <a:lstStyle/>
          <a:p>
            <a:r>
              <a:rPr lang="en-US"/>
              <a:t>Proiect TECH-IT-SE / Fundatia Romtens - CCIA Braila</a:t>
            </a:r>
          </a:p>
        </p:txBody>
      </p:sp>
      <p:sp>
        <p:nvSpPr>
          <p:cNvPr id="9" name="Slide Number Placeholder 8">
            <a:extLst>
              <a:ext uri="{FF2B5EF4-FFF2-40B4-BE49-F238E27FC236}">
                <a16:creationId xmlns:a16="http://schemas.microsoft.com/office/drawing/2014/main" id="{C07C5D11-20DC-3FB9-2F74-375A464EC570}"/>
              </a:ext>
            </a:extLst>
          </p:cNvPr>
          <p:cNvSpPr>
            <a:spLocks noGrp="1"/>
          </p:cNvSpPr>
          <p:nvPr>
            <p:ph type="sldNum" sz="quarter" idx="12"/>
          </p:nvPr>
        </p:nvSpPr>
        <p:spPr/>
        <p:txBody>
          <a:bodyPr/>
          <a:lstStyle/>
          <a:p>
            <a:fld id="{A1C70709-DAA9-40D9-963C-2BB90BF2DA8C}" type="slidenum">
              <a:rPr lang="en-US" smtClean="0"/>
              <a:t>31</a:t>
            </a:fld>
            <a:endParaRPr lang="en-US"/>
          </a:p>
        </p:txBody>
      </p:sp>
    </p:spTree>
    <p:extLst>
      <p:ext uri="{BB962C8B-B14F-4D97-AF65-F5344CB8AC3E}">
        <p14:creationId xmlns:p14="http://schemas.microsoft.com/office/powerpoint/2010/main" val="69320829"/>
      </p:ext>
    </p:extLst>
  </p:cSld>
  <p:clrMapOvr>
    <a:masterClrMapping/>
  </p:clrMapOvr>
  <p:transition spd="slow">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63A7-9FDF-D9D4-094D-C208BC301FE2}"/>
              </a:ext>
            </a:extLst>
          </p:cNvPr>
          <p:cNvSpPr>
            <a:spLocks noGrp="1"/>
          </p:cNvSpPr>
          <p:nvPr>
            <p:ph type="title"/>
          </p:nvPr>
        </p:nvSpPr>
        <p:spPr/>
        <p:txBody>
          <a:bodyPr/>
          <a:lstStyle/>
          <a:p>
            <a:r>
              <a:rPr lang="it-IT" b="1" dirty="0"/>
              <a:t>III. Cursuri de Formare Profesionala IT pentru angajati si manageri </a:t>
            </a:r>
            <a:r>
              <a:rPr lang="it-IT" sz="2000" b="1" dirty="0"/>
              <a:t>(1)</a:t>
            </a:r>
            <a:endParaRPr lang="en-US" sz="2000" dirty="0"/>
          </a:p>
        </p:txBody>
      </p:sp>
      <p:sp>
        <p:nvSpPr>
          <p:cNvPr id="3" name="Content Placeholder 2">
            <a:extLst>
              <a:ext uri="{FF2B5EF4-FFF2-40B4-BE49-F238E27FC236}">
                <a16:creationId xmlns:a16="http://schemas.microsoft.com/office/drawing/2014/main" id="{01C0A18D-FC2C-3979-3E9F-93F5E04F9180}"/>
              </a:ext>
            </a:extLst>
          </p:cNvPr>
          <p:cNvSpPr>
            <a:spLocks noGrp="1"/>
          </p:cNvSpPr>
          <p:nvPr>
            <p:ph idx="1"/>
          </p:nvPr>
        </p:nvSpPr>
        <p:spPr/>
        <p:txBody>
          <a:bodyPr>
            <a:normAutofit fontScale="92500" lnSpcReduction="10000"/>
          </a:bodyPr>
          <a:lstStyle/>
          <a:p>
            <a:pPr marL="542925" indent="-542925">
              <a:buClr>
                <a:srgbClr val="0070C0"/>
              </a:buClr>
              <a:buFont typeface="Webdings" panose="05030102010509060703" pitchFamily="18" charset="2"/>
              <a:buChar char="4"/>
            </a:pPr>
            <a:r>
              <a:rPr lang="en-US" dirty="0"/>
              <a:t>Se </a:t>
            </a:r>
            <a:r>
              <a:rPr lang="en-US" dirty="0" err="1"/>
              <a:t>adreseaza</a:t>
            </a:r>
            <a:r>
              <a:rPr lang="en-US" dirty="0"/>
              <a:t> </a:t>
            </a:r>
            <a:r>
              <a:rPr lang="en-US" dirty="0" err="1"/>
              <a:t>atat</a:t>
            </a:r>
            <a:r>
              <a:rPr lang="en-US" dirty="0"/>
              <a:t> </a:t>
            </a:r>
            <a:r>
              <a:rPr lang="en-US" dirty="0" err="1"/>
              <a:t>angajatilor</a:t>
            </a:r>
            <a:r>
              <a:rPr lang="en-US" dirty="0"/>
              <a:t> cat </a:t>
            </a:r>
            <a:r>
              <a:rPr lang="en-US" dirty="0" err="1"/>
              <a:t>si</a:t>
            </a:r>
            <a:r>
              <a:rPr lang="en-US" dirty="0"/>
              <a:t> </a:t>
            </a:r>
            <a:r>
              <a:rPr lang="en-US" dirty="0" err="1"/>
              <a:t>managerilor</a:t>
            </a:r>
            <a:r>
              <a:rPr lang="en-US" dirty="0"/>
              <a:t>;</a:t>
            </a:r>
          </a:p>
          <a:p>
            <a:pPr marL="542925" indent="-542925">
              <a:buClr>
                <a:srgbClr val="0070C0"/>
              </a:buClr>
              <a:buFont typeface="Webdings" panose="05030102010509060703" pitchFamily="18" charset="2"/>
              <a:buChar char="4"/>
            </a:pPr>
            <a:r>
              <a:rPr lang="en-US" dirty="0" err="1"/>
              <a:t>Estimam</a:t>
            </a:r>
            <a:r>
              <a:rPr lang="en-US" dirty="0"/>
              <a:t> ca din </a:t>
            </a:r>
            <a:r>
              <a:rPr lang="en-US" dirty="0" err="1"/>
              <a:t>totalul</a:t>
            </a:r>
            <a:r>
              <a:rPr lang="en-US" dirty="0"/>
              <a:t> de 610 </a:t>
            </a:r>
            <a:r>
              <a:rPr lang="en-US" dirty="0" err="1"/>
              <a:t>persoane</a:t>
            </a:r>
            <a:r>
              <a:rPr lang="en-US" dirty="0"/>
              <a:t> (550 </a:t>
            </a:r>
            <a:r>
              <a:rPr lang="en-US" dirty="0" err="1"/>
              <a:t>angajati</a:t>
            </a:r>
            <a:r>
              <a:rPr lang="en-US" dirty="0"/>
              <a:t> + 60 </a:t>
            </a:r>
            <a:r>
              <a:rPr lang="en-US" dirty="0" err="1"/>
              <a:t>manageri</a:t>
            </a:r>
            <a:r>
              <a:rPr lang="en-US" dirty="0"/>
              <a:t>) un </a:t>
            </a:r>
            <a:r>
              <a:rPr lang="en-US" dirty="0" err="1"/>
              <a:t>numar</a:t>
            </a:r>
            <a:r>
              <a:rPr lang="en-US" dirty="0"/>
              <a:t> de </a:t>
            </a:r>
            <a:r>
              <a:rPr lang="en-US" dirty="0" err="1"/>
              <a:t>aproximativ</a:t>
            </a:r>
            <a:r>
              <a:rPr lang="en-US" dirty="0"/>
              <a:t> 200 de </a:t>
            </a:r>
            <a:r>
              <a:rPr lang="en-US" dirty="0" err="1"/>
              <a:t>persoane</a:t>
            </a:r>
            <a:r>
              <a:rPr lang="en-US" dirty="0"/>
              <a:t> </a:t>
            </a:r>
            <a:r>
              <a:rPr lang="en-US" dirty="0" err="1"/>
              <a:t>vor</a:t>
            </a:r>
            <a:r>
              <a:rPr lang="en-US" dirty="0"/>
              <a:t> </a:t>
            </a:r>
            <a:r>
              <a:rPr lang="en-US" dirty="0" err="1"/>
              <a:t>participa</a:t>
            </a:r>
            <a:r>
              <a:rPr lang="en-US" dirty="0"/>
              <a:t> la </a:t>
            </a:r>
            <a:r>
              <a:rPr lang="en-US" dirty="0" err="1"/>
              <a:t>cursuri</a:t>
            </a:r>
            <a:r>
              <a:rPr lang="en-US" dirty="0"/>
              <a:t> IT;</a:t>
            </a:r>
          </a:p>
          <a:p>
            <a:pPr marL="542925" indent="-542925">
              <a:buClr>
                <a:srgbClr val="0070C0"/>
              </a:buClr>
              <a:buFont typeface="Webdings" panose="05030102010509060703" pitchFamily="18" charset="2"/>
              <a:buChar char="4"/>
            </a:pPr>
            <a:r>
              <a:rPr lang="en-US" dirty="0"/>
              <a:t>Nu </a:t>
            </a:r>
            <a:r>
              <a:rPr lang="en-US" dirty="0" err="1"/>
              <a:t>trebuie</a:t>
            </a:r>
            <a:r>
              <a:rPr lang="en-US" dirty="0"/>
              <a:t> </a:t>
            </a:r>
            <a:r>
              <a:rPr lang="en-US" dirty="0" err="1"/>
              <a:t>uitata</a:t>
            </a:r>
            <a:r>
              <a:rPr lang="en-US" dirty="0"/>
              <a:t> </a:t>
            </a:r>
            <a:r>
              <a:rPr lang="en-US" dirty="0" err="1"/>
              <a:t>regula</a:t>
            </a:r>
            <a:r>
              <a:rPr lang="en-US" dirty="0"/>
              <a:t> ca un </a:t>
            </a:r>
            <a:r>
              <a:rPr lang="en-US" dirty="0" err="1"/>
              <a:t>angajat</a:t>
            </a:r>
            <a:r>
              <a:rPr lang="en-US" dirty="0"/>
              <a:t> </a:t>
            </a:r>
            <a:r>
              <a:rPr lang="en-US" dirty="0" err="1"/>
              <a:t>poate</a:t>
            </a:r>
            <a:r>
              <a:rPr lang="en-US" dirty="0"/>
              <a:t> </a:t>
            </a:r>
            <a:r>
              <a:rPr lang="en-US" dirty="0" err="1"/>
              <a:t>participa</a:t>
            </a:r>
            <a:r>
              <a:rPr lang="en-US" dirty="0"/>
              <a:t> la un </a:t>
            </a:r>
            <a:r>
              <a:rPr lang="en-US" dirty="0" err="1"/>
              <a:t>singur</a:t>
            </a:r>
            <a:r>
              <a:rPr lang="en-US" dirty="0"/>
              <a:t> curs indifferent </a:t>
            </a:r>
            <a:r>
              <a:rPr lang="en-US" dirty="0" err="1"/>
              <a:t>daca</a:t>
            </a:r>
            <a:r>
              <a:rPr lang="en-US" dirty="0"/>
              <a:t> </a:t>
            </a:r>
            <a:r>
              <a:rPr lang="en-US" dirty="0" err="1"/>
              <a:t>este</a:t>
            </a:r>
            <a:r>
              <a:rPr lang="en-US" dirty="0"/>
              <a:t> </a:t>
            </a:r>
            <a:r>
              <a:rPr lang="en-US" dirty="0" err="1"/>
              <a:t>curr</a:t>
            </a:r>
            <a:r>
              <a:rPr lang="en-US" dirty="0"/>
              <a:t> ethnic / curs IT / curs de management (</a:t>
            </a:r>
            <a:r>
              <a:rPr lang="en-US" dirty="0" err="1"/>
              <a:t>pentru</a:t>
            </a:r>
            <a:r>
              <a:rPr lang="en-US" dirty="0"/>
              <a:t> </a:t>
            </a:r>
            <a:r>
              <a:rPr lang="en-US" dirty="0" err="1"/>
              <a:t>manageri</a:t>
            </a:r>
            <a:r>
              <a:rPr lang="en-US" dirty="0"/>
              <a:t>);</a:t>
            </a:r>
          </a:p>
          <a:p>
            <a:pPr marL="542925" indent="-542925">
              <a:buClr>
                <a:srgbClr val="0070C0"/>
              </a:buClr>
              <a:buFont typeface="Webdings" panose="05030102010509060703" pitchFamily="18" charset="2"/>
              <a:buChar char="4"/>
            </a:pPr>
            <a:r>
              <a:rPr lang="en-US" dirty="0"/>
              <a:t>Si </a:t>
            </a:r>
            <a:r>
              <a:rPr lang="en-US" dirty="0" err="1"/>
              <a:t>aici</a:t>
            </a:r>
            <a:r>
              <a:rPr lang="en-US" dirty="0"/>
              <a:t> </a:t>
            </a:r>
            <a:r>
              <a:rPr lang="en-US" dirty="0" err="1"/>
              <a:t>exista</a:t>
            </a:r>
            <a:r>
              <a:rPr lang="en-US" dirty="0"/>
              <a:t> </a:t>
            </a:r>
            <a:r>
              <a:rPr lang="en-US" dirty="0" err="1"/>
              <a:t>doua</a:t>
            </a:r>
            <a:r>
              <a:rPr lang="en-US" dirty="0"/>
              <a:t> </a:t>
            </a:r>
            <a:r>
              <a:rPr lang="en-US" dirty="0" err="1"/>
              <a:t>categorii</a:t>
            </a:r>
            <a:r>
              <a:rPr lang="en-US" dirty="0"/>
              <a:t> </a:t>
            </a:r>
            <a:r>
              <a:rPr lang="en-US" dirty="0" err="1"/>
              <a:t>mari</a:t>
            </a:r>
            <a:r>
              <a:rPr lang="en-US" dirty="0"/>
              <a:t> de </a:t>
            </a:r>
            <a:r>
              <a:rPr lang="en-US" dirty="0" err="1"/>
              <a:t>cursuri</a:t>
            </a:r>
            <a:r>
              <a:rPr lang="en-US" dirty="0"/>
              <a:t>:</a:t>
            </a:r>
            <a:br>
              <a:rPr lang="en-US" dirty="0"/>
            </a:br>
            <a:r>
              <a:rPr lang="en-US" dirty="0"/>
              <a:t>- CATEGORIA 1 - </a:t>
            </a:r>
            <a:r>
              <a:rPr lang="en-US" dirty="0" err="1"/>
              <a:t>Cursuri</a:t>
            </a:r>
            <a:r>
              <a:rPr lang="en-US" dirty="0"/>
              <a:t> de </a:t>
            </a:r>
            <a:r>
              <a:rPr lang="en-US" dirty="0" err="1"/>
              <a:t>formare</a:t>
            </a:r>
            <a:r>
              <a:rPr lang="en-US" dirty="0"/>
              <a:t> </a:t>
            </a:r>
            <a:r>
              <a:rPr lang="en-US" dirty="0" err="1"/>
              <a:t>profesionala</a:t>
            </a:r>
            <a:r>
              <a:rPr lang="en-US" dirty="0"/>
              <a:t> </a:t>
            </a:r>
            <a:r>
              <a:rPr lang="en-US" dirty="0" err="1"/>
              <a:t>pentru</a:t>
            </a:r>
            <a:r>
              <a:rPr lang="en-US" dirty="0"/>
              <a:t> </a:t>
            </a:r>
            <a:r>
              <a:rPr lang="en-US" dirty="0" err="1"/>
              <a:t>competențe</a:t>
            </a:r>
            <a:r>
              <a:rPr lang="en-US" dirty="0"/>
              <a:t> </a:t>
            </a:r>
            <a:r>
              <a:rPr lang="en-US" dirty="0" err="1"/>
              <a:t>digitale</a:t>
            </a:r>
            <a:r>
              <a:rPr lang="en-US" dirty="0"/>
              <a:t> de </a:t>
            </a:r>
            <a:r>
              <a:rPr lang="en-US" dirty="0" err="1"/>
              <a:t>bază</a:t>
            </a:r>
            <a:r>
              <a:rPr lang="en-US" dirty="0"/>
              <a:t> (1 curs)</a:t>
            </a:r>
            <a:br>
              <a:rPr lang="en-US" dirty="0"/>
            </a:br>
            <a:r>
              <a:rPr lang="en-US" dirty="0"/>
              <a:t>- CATEGORIA 2 - </a:t>
            </a:r>
            <a:r>
              <a:rPr lang="en-US" dirty="0" err="1"/>
              <a:t>Cursuri</a:t>
            </a:r>
            <a:r>
              <a:rPr lang="en-US" dirty="0"/>
              <a:t> de </a:t>
            </a:r>
            <a:r>
              <a:rPr lang="en-US" dirty="0" err="1"/>
              <a:t>formare</a:t>
            </a:r>
            <a:r>
              <a:rPr lang="en-US" dirty="0"/>
              <a:t> </a:t>
            </a:r>
            <a:r>
              <a:rPr lang="en-US" dirty="0" err="1"/>
              <a:t>profesionala</a:t>
            </a:r>
            <a:r>
              <a:rPr lang="en-US" dirty="0"/>
              <a:t> </a:t>
            </a:r>
            <a:r>
              <a:rPr lang="en-US" dirty="0" err="1"/>
              <a:t>pentru</a:t>
            </a:r>
            <a:r>
              <a:rPr lang="en-US" dirty="0"/>
              <a:t> </a:t>
            </a:r>
            <a:r>
              <a:rPr lang="en-US" dirty="0" err="1"/>
              <a:t>competențe</a:t>
            </a:r>
            <a:r>
              <a:rPr lang="en-US" dirty="0"/>
              <a:t> </a:t>
            </a:r>
            <a:r>
              <a:rPr lang="en-US" dirty="0" err="1"/>
              <a:t>digitale</a:t>
            </a:r>
            <a:r>
              <a:rPr lang="en-US" dirty="0"/>
              <a:t> </a:t>
            </a:r>
            <a:r>
              <a:rPr lang="en-US" dirty="0" err="1"/>
              <a:t>avansate</a:t>
            </a:r>
            <a:r>
              <a:rPr lang="en-US" dirty="0"/>
              <a:t> (11 </a:t>
            </a:r>
            <a:r>
              <a:rPr lang="en-US" dirty="0" err="1"/>
              <a:t>cursuri</a:t>
            </a:r>
            <a:r>
              <a:rPr lang="en-US" dirty="0"/>
              <a:t>)</a:t>
            </a:r>
          </a:p>
          <a:p>
            <a:pPr marL="0" indent="0">
              <a:buNone/>
            </a:pPr>
            <a:endParaRPr lang="en-US" dirty="0"/>
          </a:p>
        </p:txBody>
      </p:sp>
      <p:sp>
        <p:nvSpPr>
          <p:cNvPr id="4" name="Footer Placeholder 3">
            <a:extLst>
              <a:ext uri="{FF2B5EF4-FFF2-40B4-BE49-F238E27FC236}">
                <a16:creationId xmlns:a16="http://schemas.microsoft.com/office/drawing/2014/main" id="{2971EBD8-D53E-73FE-EEFD-8831A2D927D7}"/>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06B1D0CB-1025-2F1B-61EE-749A61E77C5C}"/>
              </a:ext>
            </a:extLst>
          </p:cNvPr>
          <p:cNvSpPr>
            <a:spLocks noGrp="1"/>
          </p:cNvSpPr>
          <p:nvPr>
            <p:ph type="sldNum" sz="quarter" idx="12"/>
          </p:nvPr>
        </p:nvSpPr>
        <p:spPr/>
        <p:txBody>
          <a:bodyPr/>
          <a:lstStyle/>
          <a:p>
            <a:fld id="{A1C70709-DAA9-40D9-963C-2BB90BF2DA8C}" type="slidenum">
              <a:rPr lang="en-US" smtClean="0"/>
              <a:t>32</a:t>
            </a:fld>
            <a:endParaRPr lang="en-US"/>
          </a:p>
        </p:txBody>
      </p:sp>
    </p:spTree>
    <p:extLst>
      <p:ext uri="{BB962C8B-B14F-4D97-AF65-F5344CB8AC3E}">
        <p14:creationId xmlns:p14="http://schemas.microsoft.com/office/powerpoint/2010/main" val="1351712547"/>
      </p:ext>
    </p:extLst>
  </p:cSld>
  <p:clrMapOvr>
    <a:masterClrMapping/>
  </p:clrMapOvr>
  <mc:AlternateContent xmlns:mc="http://schemas.openxmlformats.org/markup-compatibility/2006" xmlns:p14="http://schemas.microsoft.com/office/powerpoint/2010/main">
    <mc:Choice Requires="p14">
      <p:transition spd="slow" p14:dur="1250">
        <p:cover dir="lu"/>
      </p:transition>
    </mc:Choice>
    <mc:Fallback xmlns="">
      <p:transition spd="slow">
        <p:cover dir="lu"/>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63A7-9FDF-D9D4-094D-C208BC301FE2}"/>
              </a:ext>
            </a:extLst>
          </p:cNvPr>
          <p:cNvSpPr>
            <a:spLocks noGrp="1"/>
          </p:cNvSpPr>
          <p:nvPr>
            <p:ph type="title"/>
          </p:nvPr>
        </p:nvSpPr>
        <p:spPr/>
        <p:txBody>
          <a:bodyPr/>
          <a:lstStyle/>
          <a:p>
            <a:r>
              <a:rPr lang="it-IT" b="1" dirty="0"/>
              <a:t>CATEGORIA 1 - Competentele digitale de baza </a:t>
            </a:r>
            <a:endParaRPr lang="en-US" sz="2000" dirty="0"/>
          </a:p>
        </p:txBody>
      </p:sp>
      <p:sp>
        <p:nvSpPr>
          <p:cNvPr id="3" name="Content Placeholder 2">
            <a:extLst>
              <a:ext uri="{FF2B5EF4-FFF2-40B4-BE49-F238E27FC236}">
                <a16:creationId xmlns:a16="http://schemas.microsoft.com/office/drawing/2014/main" id="{01C0A18D-FC2C-3979-3E9F-93F5E04F9180}"/>
              </a:ext>
            </a:extLst>
          </p:cNvPr>
          <p:cNvSpPr>
            <a:spLocks noGrp="1"/>
          </p:cNvSpPr>
          <p:nvPr>
            <p:ph idx="1"/>
          </p:nvPr>
        </p:nvSpPr>
        <p:spPr/>
        <p:txBody>
          <a:bodyPr>
            <a:normAutofit/>
          </a:bodyPr>
          <a:lstStyle/>
          <a:p>
            <a:pPr marL="542925" indent="-542925">
              <a:buClr>
                <a:srgbClr val="0070C0"/>
              </a:buClr>
              <a:buFont typeface="Webdings" panose="05030102010509060703" pitchFamily="18" charset="2"/>
              <a:buChar char="4"/>
            </a:pPr>
            <a:r>
              <a:rPr lang="en-US" b="1" dirty="0"/>
              <a:t> Curs 1 </a:t>
            </a:r>
            <a:r>
              <a:rPr lang="en-US" dirty="0"/>
              <a:t>- “</a:t>
            </a:r>
            <a:r>
              <a:rPr lang="en-US" dirty="0" err="1"/>
              <a:t>Competente</a:t>
            </a:r>
            <a:r>
              <a:rPr lang="en-US" dirty="0"/>
              <a:t> </a:t>
            </a:r>
            <a:r>
              <a:rPr lang="en-US" dirty="0" err="1"/>
              <a:t>digitale</a:t>
            </a:r>
            <a:r>
              <a:rPr lang="en-US" dirty="0"/>
              <a:t> de </a:t>
            </a:r>
            <a:r>
              <a:rPr lang="en-US" dirty="0" err="1"/>
              <a:t>utilizare</a:t>
            </a:r>
            <a:r>
              <a:rPr lang="en-US" dirty="0"/>
              <a:t> a </a:t>
            </a:r>
            <a:r>
              <a:rPr lang="en-US" dirty="0" err="1"/>
              <a:t>tehnologiei</a:t>
            </a:r>
            <a:r>
              <a:rPr lang="en-US" dirty="0"/>
              <a:t> </a:t>
            </a:r>
            <a:r>
              <a:rPr lang="en-US" dirty="0" err="1"/>
              <a:t>informației</a:t>
            </a:r>
            <a:r>
              <a:rPr lang="en-US" dirty="0"/>
              <a:t> ca instrument de </a:t>
            </a:r>
            <a:r>
              <a:rPr lang="en-US" dirty="0" err="1"/>
              <a:t>invatare</a:t>
            </a:r>
            <a:r>
              <a:rPr lang="en-US" dirty="0"/>
              <a:t> </a:t>
            </a:r>
            <a:r>
              <a:rPr lang="en-US" dirty="0" err="1"/>
              <a:t>si</a:t>
            </a:r>
            <a:r>
              <a:rPr lang="en-US" dirty="0"/>
              <a:t> </a:t>
            </a:r>
            <a:r>
              <a:rPr lang="en-US" dirty="0" err="1"/>
              <a:t>cunoastere</a:t>
            </a:r>
            <a:r>
              <a:rPr lang="en-US" dirty="0"/>
              <a:t>” – curs </a:t>
            </a:r>
            <a:r>
              <a:rPr lang="en-US" dirty="0" err="1"/>
              <a:t>autorizat</a:t>
            </a:r>
            <a:r>
              <a:rPr lang="en-US" dirty="0"/>
              <a:t> de ANC (</a:t>
            </a:r>
            <a:r>
              <a:rPr lang="en-US" dirty="0" err="1"/>
              <a:t>cursuri</a:t>
            </a:r>
            <a:r>
              <a:rPr lang="en-US" dirty="0"/>
              <a:t> de 40 de ore)</a:t>
            </a:r>
          </a:p>
          <a:p>
            <a:pPr marL="0" indent="0">
              <a:buNone/>
            </a:pPr>
            <a:endParaRPr lang="en-US" dirty="0"/>
          </a:p>
        </p:txBody>
      </p:sp>
      <p:sp>
        <p:nvSpPr>
          <p:cNvPr id="4" name="Footer Placeholder 3">
            <a:extLst>
              <a:ext uri="{FF2B5EF4-FFF2-40B4-BE49-F238E27FC236}">
                <a16:creationId xmlns:a16="http://schemas.microsoft.com/office/drawing/2014/main" id="{3E5E162B-36A2-7196-5376-4DC09C5AB54F}"/>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44428935-08A6-B7A2-432E-3789196EA8FB}"/>
              </a:ext>
            </a:extLst>
          </p:cNvPr>
          <p:cNvSpPr>
            <a:spLocks noGrp="1"/>
          </p:cNvSpPr>
          <p:nvPr>
            <p:ph type="sldNum" sz="quarter" idx="12"/>
          </p:nvPr>
        </p:nvSpPr>
        <p:spPr/>
        <p:txBody>
          <a:bodyPr/>
          <a:lstStyle/>
          <a:p>
            <a:fld id="{A1C70709-DAA9-40D9-963C-2BB90BF2DA8C}" type="slidenum">
              <a:rPr lang="en-US" smtClean="0"/>
              <a:t>33</a:t>
            </a:fld>
            <a:endParaRPr lang="en-US"/>
          </a:p>
        </p:txBody>
      </p:sp>
    </p:spTree>
    <p:extLst>
      <p:ext uri="{BB962C8B-B14F-4D97-AF65-F5344CB8AC3E}">
        <p14:creationId xmlns:p14="http://schemas.microsoft.com/office/powerpoint/2010/main" val="1127512331"/>
      </p:ext>
    </p:extLst>
  </p:cSld>
  <p:clrMapOvr>
    <a:masterClrMapping/>
  </p:clrMapOvr>
  <mc:AlternateContent xmlns:mc="http://schemas.openxmlformats.org/markup-compatibility/2006" xmlns:p14="http://schemas.microsoft.com/office/powerpoint/2010/main">
    <mc:Choice Requires="p14">
      <p:transition spd="slow" p14:dur="1250">
        <p:cover dir="lu"/>
      </p:transition>
    </mc:Choice>
    <mc:Fallback xmlns="">
      <p:transition spd="slow">
        <p:cover dir="lu"/>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63A7-9FDF-D9D4-094D-C208BC301FE2}"/>
              </a:ext>
            </a:extLst>
          </p:cNvPr>
          <p:cNvSpPr>
            <a:spLocks noGrp="1"/>
          </p:cNvSpPr>
          <p:nvPr>
            <p:ph type="title"/>
          </p:nvPr>
        </p:nvSpPr>
        <p:spPr/>
        <p:txBody>
          <a:bodyPr/>
          <a:lstStyle/>
          <a:p>
            <a:r>
              <a:rPr lang="it-IT" b="1" dirty="0"/>
              <a:t>CATEGORIA 2 - Competentele digitale avansate </a:t>
            </a:r>
            <a:endParaRPr lang="en-US" sz="2000" dirty="0"/>
          </a:p>
        </p:txBody>
      </p:sp>
      <p:sp>
        <p:nvSpPr>
          <p:cNvPr id="3" name="Content Placeholder 2">
            <a:extLst>
              <a:ext uri="{FF2B5EF4-FFF2-40B4-BE49-F238E27FC236}">
                <a16:creationId xmlns:a16="http://schemas.microsoft.com/office/drawing/2014/main" id="{01C0A18D-FC2C-3979-3E9F-93F5E04F9180}"/>
              </a:ext>
            </a:extLst>
          </p:cNvPr>
          <p:cNvSpPr>
            <a:spLocks noGrp="1"/>
          </p:cNvSpPr>
          <p:nvPr>
            <p:ph idx="1"/>
          </p:nvPr>
        </p:nvSpPr>
        <p:spPr>
          <a:xfrm>
            <a:off x="457200" y="1297172"/>
            <a:ext cx="10896600" cy="5411971"/>
          </a:xfrm>
        </p:spPr>
        <p:txBody>
          <a:bodyPr>
            <a:noAutofit/>
          </a:bodyPr>
          <a:lstStyle/>
          <a:p>
            <a:pPr marL="542925" indent="-542925">
              <a:lnSpc>
                <a:spcPct val="100000"/>
              </a:lnSpc>
              <a:buClr>
                <a:srgbClr val="0070C0"/>
              </a:buClr>
              <a:buFont typeface="Webdings" panose="05030102010509060703" pitchFamily="18" charset="2"/>
              <a:buChar char="4"/>
            </a:pPr>
            <a:r>
              <a:rPr lang="en-US" sz="2200" dirty="0"/>
              <a:t>(2) “Curs 2 - Curs de FP </a:t>
            </a:r>
            <a:r>
              <a:rPr lang="en-US" sz="2200" dirty="0" err="1"/>
              <a:t>dedicat</a:t>
            </a:r>
            <a:r>
              <a:rPr lang="en-US" sz="2200" dirty="0"/>
              <a:t> </a:t>
            </a:r>
            <a:r>
              <a:rPr lang="en-US" sz="2200" dirty="0" err="1"/>
              <a:t>utilizarii</a:t>
            </a:r>
            <a:r>
              <a:rPr lang="en-US" sz="2200" dirty="0"/>
              <a:t> </a:t>
            </a:r>
            <a:r>
              <a:rPr lang="en-US" sz="2200" dirty="0" err="1"/>
              <a:t>aplicatiilor</a:t>
            </a:r>
            <a:r>
              <a:rPr lang="en-US" sz="2200" dirty="0"/>
              <a:t> </a:t>
            </a:r>
            <a:r>
              <a:rPr lang="en-US" sz="2200" dirty="0" err="1"/>
              <a:t>informatice</a:t>
            </a:r>
            <a:r>
              <a:rPr lang="en-US" sz="2200" dirty="0"/>
              <a:t> </a:t>
            </a:r>
            <a:r>
              <a:rPr lang="en-US" sz="2200" dirty="0" err="1"/>
              <a:t>pentru</a:t>
            </a:r>
            <a:r>
              <a:rPr lang="en-US" sz="2200" dirty="0"/>
              <a:t> </a:t>
            </a:r>
            <a:r>
              <a:rPr lang="en-US" sz="2200" dirty="0" err="1"/>
              <a:t>eficientizarea</a:t>
            </a:r>
            <a:r>
              <a:rPr lang="en-US" sz="2200" dirty="0"/>
              <a:t> </a:t>
            </a:r>
            <a:r>
              <a:rPr lang="en-US" sz="2200" dirty="0" err="1"/>
              <a:t>activitatii</a:t>
            </a:r>
            <a:r>
              <a:rPr lang="en-US" sz="2200" dirty="0"/>
              <a:t> </a:t>
            </a:r>
            <a:r>
              <a:rPr lang="en-US" sz="2200" dirty="0" err="1"/>
              <a:t>intreprinderilor</a:t>
            </a:r>
            <a:r>
              <a:rPr lang="en-US" sz="2200" dirty="0"/>
              <a:t> – de </a:t>
            </a:r>
            <a:r>
              <a:rPr lang="en-US" sz="2200" dirty="0" err="1"/>
              <a:t>exemplu</a:t>
            </a:r>
            <a:r>
              <a:rPr lang="en-US" sz="2200" dirty="0"/>
              <a:t>: </a:t>
            </a:r>
            <a:r>
              <a:rPr lang="en-US" sz="2200" dirty="0" err="1"/>
              <a:t>aplicatii</a:t>
            </a:r>
            <a:r>
              <a:rPr lang="en-US" sz="2200" dirty="0"/>
              <a:t> de tip CRM (Customer Relationship Manager), RM (Resource Management), ERP (Enterprise Resource Planning), BPM (Business Performance Management), </a:t>
            </a:r>
            <a:r>
              <a:rPr lang="en-US" sz="2200" dirty="0" err="1"/>
              <a:t>tablou</a:t>
            </a:r>
            <a:r>
              <a:rPr lang="en-US" sz="2200" dirty="0"/>
              <a:t> de bord electronic </a:t>
            </a:r>
            <a:r>
              <a:rPr lang="en-US" sz="2200" dirty="0" err="1"/>
              <a:t>si</a:t>
            </a:r>
            <a:r>
              <a:rPr lang="en-US" sz="2200" dirty="0"/>
              <a:t> </a:t>
            </a:r>
            <a:r>
              <a:rPr lang="en-US" sz="2200" dirty="0" err="1"/>
              <a:t>altele</a:t>
            </a:r>
            <a:r>
              <a:rPr lang="en-US" sz="2200" dirty="0"/>
              <a:t>” – curs de 40 de ore.</a:t>
            </a:r>
          </a:p>
          <a:p>
            <a:pPr marL="542925" indent="-542925">
              <a:lnSpc>
                <a:spcPct val="100000"/>
              </a:lnSpc>
              <a:buClr>
                <a:srgbClr val="0070C0"/>
              </a:buClr>
              <a:buFont typeface="Webdings" panose="05030102010509060703" pitchFamily="18" charset="2"/>
              <a:buChar char="4"/>
            </a:pPr>
            <a:r>
              <a:rPr lang="en-US" sz="2200" dirty="0"/>
              <a:t>(3) “Curs 3 - Curs de FP </a:t>
            </a:r>
            <a:r>
              <a:rPr lang="en-US" sz="2200" dirty="0" err="1"/>
              <a:t>dedicat</a:t>
            </a:r>
            <a:r>
              <a:rPr lang="en-US" sz="2200" dirty="0"/>
              <a:t> </a:t>
            </a:r>
            <a:r>
              <a:rPr lang="en-US" sz="2200" dirty="0" err="1"/>
              <a:t>dezvoltarii</a:t>
            </a:r>
            <a:r>
              <a:rPr lang="en-US" sz="2200" dirty="0"/>
              <a:t> </a:t>
            </a:r>
            <a:r>
              <a:rPr lang="en-US" sz="2200" dirty="0" err="1"/>
              <a:t>competentelor</a:t>
            </a:r>
            <a:r>
              <a:rPr lang="en-US" sz="2200" dirty="0"/>
              <a:t> </a:t>
            </a:r>
            <a:r>
              <a:rPr lang="en-US" sz="2200" dirty="0" err="1"/>
              <a:t>digitale</a:t>
            </a:r>
            <a:r>
              <a:rPr lang="en-US" sz="2200" dirty="0"/>
              <a:t> </a:t>
            </a:r>
            <a:r>
              <a:rPr lang="en-US" sz="2200" dirty="0" err="1"/>
              <a:t>specifice</a:t>
            </a:r>
            <a:r>
              <a:rPr lang="en-US" sz="2200" dirty="0"/>
              <a:t> </a:t>
            </a:r>
            <a:r>
              <a:rPr lang="en-US" sz="2200" dirty="0" err="1"/>
              <a:t>schimbului</a:t>
            </a:r>
            <a:r>
              <a:rPr lang="en-US" sz="2200" dirty="0"/>
              <a:t> electronic de </a:t>
            </a:r>
            <a:r>
              <a:rPr lang="en-US" sz="2200" dirty="0" err="1"/>
              <a:t>informatii</a:t>
            </a:r>
            <a:r>
              <a:rPr lang="en-US" sz="2200" dirty="0"/>
              <a:t> </a:t>
            </a:r>
            <a:r>
              <a:rPr lang="en-US" sz="2200" dirty="0" err="1"/>
              <a:t>si</a:t>
            </a:r>
            <a:r>
              <a:rPr lang="en-US" sz="2200" dirty="0"/>
              <a:t> </a:t>
            </a:r>
            <a:r>
              <a:rPr lang="en-US" sz="2200" dirty="0" err="1"/>
              <a:t>managementului</a:t>
            </a:r>
            <a:r>
              <a:rPr lang="en-US" sz="2200" dirty="0"/>
              <a:t> </a:t>
            </a:r>
            <a:r>
              <a:rPr lang="en-US" sz="2200" dirty="0" err="1"/>
              <a:t>documentelor</a:t>
            </a:r>
            <a:r>
              <a:rPr lang="en-US" sz="2200" dirty="0"/>
              <a:t> </a:t>
            </a:r>
            <a:r>
              <a:rPr lang="en-US" sz="2200" dirty="0" err="1"/>
              <a:t>electronice</a:t>
            </a:r>
            <a:r>
              <a:rPr lang="en-US" sz="2200" dirty="0"/>
              <a:t>" – curs de 40 de ore.</a:t>
            </a:r>
          </a:p>
          <a:p>
            <a:pPr marL="542925" indent="-542925">
              <a:lnSpc>
                <a:spcPct val="100000"/>
              </a:lnSpc>
              <a:buClr>
                <a:srgbClr val="0070C0"/>
              </a:buClr>
              <a:buFont typeface="Webdings" panose="05030102010509060703" pitchFamily="18" charset="2"/>
              <a:buChar char="4"/>
            </a:pPr>
            <a:r>
              <a:rPr lang="en-US" sz="2200" dirty="0"/>
              <a:t>(4) “Curs 4 - Curs de FP </a:t>
            </a:r>
            <a:r>
              <a:rPr lang="en-US" sz="2200" dirty="0" err="1"/>
              <a:t>dedicat</a:t>
            </a:r>
            <a:r>
              <a:rPr lang="en-US" sz="2200" dirty="0"/>
              <a:t> </a:t>
            </a:r>
            <a:r>
              <a:rPr lang="en-US" sz="2200" dirty="0" err="1"/>
              <a:t>utilizarii</a:t>
            </a:r>
            <a:r>
              <a:rPr lang="en-US" sz="2200" dirty="0"/>
              <a:t> </a:t>
            </a:r>
            <a:r>
              <a:rPr lang="en-US" sz="2200" dirty="0" err="1"/>
              <a:t>tehnologiei</a:t>
            </a:r>
            <a:r>
              <a:rPr lang="en-US" sz="2200" dirty="0"/>
              <a:t> Cloud </a:t>
            </a:r>
            <a:r>
              <a:rPr lang="en-US" sz="2200" dirty="0" err="1"/>
              <a:t>si</a:t>
            </a:r>
            <a:r>
              <a:rPr lang="en-US" sz="2200" dirty="0"/>
              <a:t> a </a:t>
            </a:r>
            <a:r>
              <a:rPr lang="en-US" sz="2200" dirty="0" err="1"/>
              <a:t>altor</a:t>
            </a:r>
            <a:r>
              <a:rPr lang="en-US" sz="2200" dirty="0"/>
              <a:t> </a:t>
            </a:r>
            <a:r>
              <a:rPr lang="en-US" sz="2200" dirty="0" err="1"/>
              <a:t>tehnologii</a:t>
            </a:r>
            <a:r>
              <a:rPr lang="en-US" sz="2200" dirty="0"/>
              <a:t>/</a:t>
            </a:r>
            <a:r>
              <a:rPr lang="en-US" sz="2200" dirty="0" err="1"/>
              <a:t>aplicatii</a:t>
            </a:r>
            <a:r>
              <a:rPr lang="en-US" sz="2200" dirty="0"/>
              <a:t> de </a:t>
            </a:r>
            <a:r>
              <a:rPr lang="en-US" sz="2200" dirty="0" err="1"/>
              <a:t>stocare</a:t>
            </a:r>
            <a:r>
              <a:rPr lang="en-US" sz="2200" dirty="0"/>
              <a:t> de date </a:t>
            </a:r>
            <a:r>
              <a:rPr lang="en-US" sz="2200" dirty="0" err="1"/>
              <a:t>si</a:t>
            </a:r>
            <a:r>
              <a:rPr lang="en-US" sz="2200" dirty="0"/>
              <a:t> </a:t>
            </a:r>
            <a:r>
              <a:rPr lang="en-US" sz="2200" dirty="0" err="1"/>
              <a:t>informatii</a:t>
            </a:r>
            <a:r>
              <a:rPr lang="en-US" sz="2200" dirty="0"/>
              <a:t>” – curs de 24 de ore.</a:t>
            </a:r>
          </a:p>
          <a:p>
            <a:pPr marL="542925" indent="-542925">
              <a:lnSpc>
                <a:spcPct val="100000"/>
              </a:lnSpc>
              <a:buClr>
                <a:srgbClr val="0070C0"/>
              </a:buClr>
              <a:buFont typeface="Webdings" panose="05030102010509060703" pitchFamily="18" charset="2"/>
              <a:buChar char="4"/>
            </a:pPr>
            <a:r>
              <a:rPr lang="en-US" sz="2200" dirty="0"/>
              <a:t>(5) “Curs 5 - Curs de FP </a:t>
            </a:r>
            <a:r>
              <a:rPr lang="en-US" sz="2200" dirty="0" err="1"/>
              <a:t>dedicat</a:t>
            </a:r>
            <a:r>
              <a:rPr lang="en-US" sz="2200" dirty="0"/>
              <a:t> </a:t>
            </a:r>
            <a:r>
              <a:rPr lang="en-US" sz="2200" dirty="0" err="1"/>
              <a:t>gestionarii</a:t>
            </a:r>
            <a:r>
              <a:rPr lang="en-US" sz="2200" dirty="0"/>
              <a:t> </a:t>
            </a:r>
            <a:r>
              <a:rPr lang="en-US" sz="2200" dirty="0" err="1"/>
              <a:t>platformelor</a:t>
            </a:r>
            <a:r>
              <a:rPr lang="en-US" sz="2200" dirty="0"/>
              <a:t> de </a:t>
            </a:r>
            <a:r>
              <a:rPr lang="en-US" sz="2200" dirty="0" err="1"/>
              <a:t>comunicare</a:t>
            </a:r>
            <a:r>
              <a:rPr lang="en-US" sz="2200" dirty="0"/>
              <a:t> </a:t>
            </a:r>
            <a:r>
              <a:rPr lang="en-US" sz="2200" dirty="0" err="1"/>
              <a:t>sociala</a:t>
            </a:r>
            <a:r>
              <a:rPr lang="en-US" sz="2200" dirty="0"/>
              <a:t> in scop </a:t>
            </a:r>
            <a:r>
              <a:rPr lang="en-US" sz="2200" dirty="0" err="1"/>
              <a:t>profesional</a:t>
            </a:r>
            <a:r>
              <a:rPr lang="en-US" sz="2200" dirty="0"/>
              <a:t>” – curs de 32 de ore.</a:t>
            </a:r>
          </a:p>
          <a:p>
            <a:pPr marL="542925" indent="-542925">
              <a:lnSpc>
                <a:spcPct val="100000"/>
              </a:lnSpc>
              <a:buClr>
                <a:srgbClr val="0070C0"/>
              </a:buClr>
              <a:buFont typeface="Webdings" panose="05030102010509060703" pitchFamily="18" charset="2"/>
              <a:buChar char="4"/>
            </a:pPr>
            <a:r>
              <a:rPr lang="en-US" sz="2200" dirty="0"/>
              <a:t>(6) “Curs 6 - Curs de FP </a:t>
            </a:r>
            <a:r>
              <a:rPr lang="en-US" sz="2200" dirty="0" err="1"/>
              <a:t>dedicat</a:t>
            </a:r>
            <a:r>
              <a:rPr lang="en-US" sz="2200" dirty="0"/>
              <a:t> </a:t>
            </a:r>
            <a:r>
              <a:rPr lang="en-US" sz="2200" dirty="0" err="1"/>
              <a:t>dezvoltarii</a:t>
            </a:r>
            <a:r>
              <a:rPr lang="en-US" sz="2200" dirty="0"/>
              <a:t> </a:t>
            </a:r>
            <a:r>
              <a:rPr lang="en-US" sz="2200" dirty="0" err="1"/>
              <a:t>competentelor</a:t>
            </a:r>
            <a:r>
              <a:rPr lang="en-US" sz="2200" dirty="0"/>
              <a:t> </a:t>
            </a:r>
            <a:r>
              <a:rPr lang="en-US" sz="2200" dirty="0" err="1"/>
              <a:t>digitale</a:t>
            </a:r>
            <a:r>
              <a:rPr lang="en-US" sz="2200" dirty="0"/>
              <a:t> </a:t>
            </a:r>
            <a:r>
              <a:rPr lang="en-US" sz="2200" dirty="0" err="1"/>
              <a:t>specifice</a:t>
            </a:r>
            <a:r>
              <a:rPr lang="en-US" sz="2200" dirty="0"/>
              <a:t> </a:t>
            </a:r>
            <a:r>
              <a:rPr lang="en-US" sz="2200" dirty="0" err="1"/>
              <a:t>gestionarii</a:t>
            </a:r>
            <a:r>
              <a:rPr lang="en-US" sz="2200" dirty="0"/>
              <a:t> </a:t>
            </a:r>
            <a:r>
              <a:rPr lang="en-US" sz="2200" dirty="0" err="1"/>
              <a:t>structurate</a:t>
            </a:r>
            <a:r>
              <a:rPr lang="en-US" sz="2200" dirty="0"/>
              <a:t> a </a:t>
            </a:r>
            <a:r>
              <a:rPr lang="en-US" sz="2200" dirty="0" err="1"/>
              <a:t>volumelor</a:t>
            </a:r>
            <a:r>
              <a:rPr lang="en-US" sz="2200" dirty="0"/>
              <a:t> </a:t>
            </a:r>
            <a:r>
              <a:rPr lang="en-US" sz="2200" dirty="0" err="1"/>
              <a:t>mari</a:t>
            </a:r>
            <a:r>
              <a:rPr lang="en-US" sz="2200" dirty="0"/>
              <a:t> de date (big data) </a:t>
            </a:r>
            <a:r>
              <a:rPr lang="en-US" sz="2200" dirty="0" err="1"/>
              <a:t>si</a:t>
            </a:r>
            <a:r>
              <a:rPr lang="en-US" sz="2200" dirty="0"/>
              <a:t> a </a:t>
            </a:r>
            <a:r>
              <a:rPr lang="en-US" sz="2200" dirty="0" err="1"/>
              <a:t>utilizarii</a:t>
            </a:r>
            <a:r>
              <a:rPr lang="en-US" sz="2200" dirty="0"/>
              <a:t> data mining” – curs de 32 de ore.</a:t>
            </a:r>
          </a:p>
        </p:txBody>
      </p:sp>
      <p:sp>
        <p:nvSpPr>
          <p:cNvPr id="4" name="Footer Placeholder 3">
            <a:extLst>
              <a:ext uri="{FF2B5EF4-FFF2-40B4-BE49-F238E27FC236}">
                <a16:creationId xmlns:a16="http://schemas.microsoft.com/office/drawing/2014/main" id="{346DA53B-1544-0555-0DF4-BBCEA580CEE3}"/>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2EA91077-3718-7FC3-D819-225A2F8187B3}"/>
              </a:ext>
            </a:extLst>
          </p:cNvPr>
          <p:cNvSpPr>
            <a:spLocks noGrp="1"/>
          </p:cNvSpPr>
          <p:nvPr>
            <p:ph type="sldNum" sz="quarter" idx="12"/>
          </p:nvPr>
        </p:nvSpPr>
        <p:spPr/>
        <p:txBody>
          <a:bodyPr/>
          <a:lstStyle/>
          <a:p>
            <a:fld id="{A1C70709-DAA9-40D9-963C-2BB90BF2DA8C}" type="slidenum">
              <a:rPr lang="en-US" smtClean="0"/>
              <a:t>34</a:t>
            </a:fld>
            <a:endParaRPr lang="en-US"/>
          </a:p>
        </p:txBody>
      </p:sp>
    </p:spTree>
    <p:extLst>
      <p:ext uri="{BB962C8B-B14F-4D97-AF65-F5344CB8AC3E}">
        <p14:creationId xmlns:p14="http://schemas.microsoft.com/office/powerpoint/2010/main" val="3151511762"/>
      </p:ext>
    </p:extLst>
  </p:cSld>
  <p:clrMapOvr>
    <a:masterClrMapping/>
  </p:clrMapOvr>
  <mc:AlternateContent xmlns:mc="http://schemas.openxmlformats.org/markup-compatibility/2006" xmlns:p14="http://schemas.microsoft.com/office/powerpoint/2010/main">
    <mc:Choice Requires="p14">
      <p:transition spd="slow" p14:dur="1250">
        <p:cover dir="lu"/>
      </p:transition>
    </mc:Choice>
    <mc:Fallback xmlns="">
      <p:transition spd="slow">
        <p:cover dir="lu"/>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63A7-9FDF-D9D4-094D-C208BC301FE2}"/>
              </a:ext>
            </a:extLst>
          </p:cNvPr>
          <p:cNvSpPr>
            <a:spLocks noGrp="1"/>
          </p:cNvSpPr>
          <p:nvPr>
            <p:ph type="title"/>
          </p:nvPr>
        </p:nvSpPr>
        <p:spPr/>
        <p:txBody>
          <a:bodyPr/>
          <a:lstStyle/>
          <a:p>
            <a:r>
              <a:rPr lang="it-IT" b="1" dirty="0"/>
              <a:t>CATEGORIA 2 - Competentele digitale avansate </a:t>
            </a:r>
            <a:endParaRPr lang="en-US" sz="2000" dirty="0"/>
          </a:p>
        </p:txBody>
      </p:sp>
      <p:sp>
        <p:nvSpPr>
          <p:cNvPr id="3" name="Content Placeholder 2">
            <a:extLst>
              <a:ext uri="{FF2B5EF4-FFF2-40B4-BE49-F238E27FC236}">
                <a16:creationId xmlns:a16="http://schemas.microsoft.com/office/drawing/2014/main" id="{01C0A18D-FC2C-3979-3E9F-93F5E04F9180}"/>
              </a:ext>
            </a:extLst>
          </p:cNvPr>
          <p:cNvSpPr>
            <a:spLocks noGrp="1"/>
          </p:cNvSpPr>
          <p:nvPr>
            <p:ph idx="1"/>
          </p:nvPr>
        </p:nvSpPr>
        <p:spPr>
          <a:xfrm>
            <a:off x="478465" y="1371600"/>
            <a:ext cx="10875335" cy="5121275"/>
          </a:xfrm>
        </p:spPr>
        <p:txBody>
          <a:bodyPr>
            <a:normAutofit fontScale="92500" lnSpcReduction="10000"/>
          </a:bodyPr>
          <a:lstStyle/>
          <a:p>
            <a:pPr marL="542925" indent="-542925">
              <a:lnSpc>
                <a:spcPct val="120000"/>
              </a:lnSpc>
              <a:buClr>
                <a:srgbClr val="0070C0"/>
              </a:buClr>
              <a:buFont typeface="Webdings" panose="05030102010509060703" pitchFamily="18" charset="2"/>
              <a:buChar char="4"/>
            </a:pPr>
            <a:r>
              <a:rPr lang="en-US" sz="2200" dirty="0"/>
              <a:t>(7) “Curs 7 - Curs de FP </a:t>
            </a:r>
            <a:r>
              <a:rPr lang="en-US" sz="2200" dirty="0" err="1"/>
              <a:t>dedicat</a:t>
            </a:r>
            <a:r>
              <a:rPr lang="en-US" sz="2200" dirty="0"/>
              <a:t> </a:t>
            </a:r>
            <a:r>
              <a:rPr lang="en-US" sz="2200" dirty="0" err="1"/>
              <a:t>utilizarii</a:t>
            </a:r>
            <a:r>
              <a:rPr lang="en-US" sz="2200" dirty="0"/>
              <a:t> </a:t>
            </a:r>
            <a:r>
              <a:rPr lang="en-US" sz="2200" dirty="0" err="1"/>
              <a:t>aplicatiilor</a:t>
            </a:r>
            <a:r>
              <a:rPr lang="en-US" sz="2200" dirty="0"/>
              <a:t> online </a:t>
            </a:r>
            <a:r>
              <a:rPr lang="en-US" sz="2200" dirty="0" err="1"/>
              <a:t>si</a:t>
            </a:r>
            <a:r>
              <a:rPr lang="en-US" sz="2200" dirty="0"/>
              <a:t> a </a:t>
            </a:r>
            <a:r>
              <a:rPr lang="en-US" sz="2200" dirty="0" err="1"/>
              <a:t>retelelor</a:t>
            </a:r>
            <a:r>
              <a:rPr lang="en-US" sz="2200" dirty="0"/>
              <a:t> de social media in </a:t>
            </a:r>
            <a:r>
              <a:rPr lang="en-US" sz="2200" dirty="0" err="1"/>
              <a:t>scopuri</a:t>
            </a:r>
            <a:r>
              <a:rPr lang="en-US" sz="2200" dirty="0"/>
              <a:t> de marketing </a:t>
            </a:r>
            <a:r>
              <a:rPr lang="en-US" sz="2200" dirty="0" err="1"/>
              <a:t>si</a:t>
            </a:r>
            <a:r>
              <a:rPr lang="en-US" sz="2200" dirty="0"/>
              <a:t> </a:t>
            </a:r>
            <a:r>
              <a:rPr lang="en-US" sz="2200" dirty="0" err="1"/>
              <a:t>promovare</a:t>
            </a:r>
            <a:r>
              <a:rPr lang="en-US" sz="2200" dirty="0"/>
              <a:t>” – curs de 32 de ore.</a:t>
            </a:r>
          </a:p>
          <a:p>
            <a:pPr marL="542925" indent="-542925">
              <a:lnSpc>
                <a:spcPct val="120000"/>
              </a:lnSpc>
              <a:buClr>
                <a:srgbClr val="0070C0"/>
              </a:buClr>
              <a:buFont typeface="Webdings" panose="05030102010509060703" pitchFamily="18" charset="2"/>
              <a:buChar char="4"/>
            </a:pPr>
            <a:r>
              <a:rPr lang="en-US" sz="2200" dirty="0"/>
              <a:t>(8) “Curs 8 - Curs de FP </a:t>
            </a:r>
            <a:r>
              <a:rPr lang="en-US" sz="2200" dirty="0" err="1"/>
              <a:t>dedicat</a:t>
            </a:r>
            <a:r>
              <a:rPr lang="en-US" sz="2200" dirty="0"/>
              <a:t> </a:t>
            </a:r>
            <a:r>
              <a:rPr lang="en-US" sz="2200" dirty="0" err="1"/>
              <a:t>dezvoltarii</a:t>
            </a:r>
            <a:r>
              <a:rPr lang="en-US" sz="2200" dirty="0"/>
              <a:t> </a:t>
            </a:r>
            <a:r>
              <a:rPr lang="en-US" sz="2200" dirty="0" err="1"/>
              <a:t>competentelor</a:t>
            </a:r>
            <a:r>
              <a:rPr lang="en-US" sz="2200" dirty="0"/>
              <a:t> </a:t>
            </a:r>
            <a:r>
              <a:rPr lang="en-US" sz="2200" dirty="0" err="1"/>
              <a:t>digitale</a:t>
            </a:r>
            <a:r>
              <a:rPr lang="en-US" sz="2200" dirty="0"/>
              <a:t> </a:t>
            </a:r>
            <a:r>
              <a:rPr lang="en-US" sz="2200" dirty="0" err="1"/>
              <a:t>specifice</a:t>
            </a:r>
            <a:r>
              <a:rPr lang="en-US" sz="2200" dirty="0"/>
              <a:t> </a:t>
            </a:r>
            <a:r>
              <a:rPr lang="en-US" sz="2200" dirty="0" err="1"/>
              <a:t>comertului</a:t>
            </a:r>
            <a:r>
              <a:rPr lang="en-US" sz="2200" dirty="0"/>
              <a:t> electronic – de </a:t>
            </a:r>
            <a:r>
              <a:rPr lang="en-US" sz="2200" dirty="0" err="1"/>
              <a:t>exemplu</a:t>
            </a:r>
            <a:r>
              <a:rPr lang="en-US" sz="2200" dirty="0"/>
              <a:t>: </a:t>
            </a:r>
            <a:r>
              <a:rPr lang="en-US" sz="2200" dirty="0" err="1"/>
              <a:t>utlizarea</a:t>
            </a:r>
            <a:r>
              <a:rPr lang="en-US" sz="2200" dirty="0"/>
              <a:t> </a:t>
            </a:r>
            <a:r>
              <a:rPr lang="en-US" sz="2200" dirty="0" err="1"/>
              <a:t>aplicatiilor</a:t>
            </a:r>
            <a:r>
              <a:rPr lang="en-US" sz="2200" dirty="0"/>
              <a:t> de tip market store, </a:t>
            </a:r>
            <a:r>
              <a:rPr lang="en-US" sz="2200" dirty="0" err="1"/>
              <a:t>gestionarea</a:t>
            </a:r>
            <a:r>
              <a:rPr lang="en-US" sz="2200" dirty="0"/>
              <a:t> </a:t>
            </a:r>
            <a:r>
              <a:rPr lang="en-US" sz="2200" dirty="0" err="1"/>
              <a:t>bazelor</a:t>
            </a:r>
            <a:r>
              <a:rPr lang="en-US" sz="2200" dirty="0"/>
              <a:t> de date cu </a:t>
            </a:r>
            <a:r>
              <a:rPr lang="en-US" sz="2200" dirty="0" err="1"/>
              <a:t>produsele</a:t>
            </a:r>
            <a:r>
              <a:rPr lang="en-US" sz="2200" dirty="0"/>
              <a:t> </a:t>
            </a:r>
            <a:r>
              <a:rPr lang="en-US" sz="2200" dirty="0" err="1"/>
              <a:t>firmei</a:t>
            </a:r>
            <a:r>
              <a:rPr lang="en-US" sz="2200" dirty="0"/>
              <a:t> </a:t>
            </a:r>
            <a:r>
              <a:rPr lang="en-US" sz="2200" dirty="0" err="1"/>
              <a:t>si</a:t>
            </a:r>
            <a:r>
              <a:rPr lang="en-US" sz="2200" dirty="0"/>
              <a:t> </a:t>
            </a:r>
            <a:r>
              <a:rPr lang="en-US" sz="2200" dirty="0" err="1"/>
              <a:t>altele</a:t>
            </a:r>
            <a:r>
              <a:rPr lang="en-US" sz="2200" dirty="0"/>
              <a:t>” – curs de 48 de ore.</a:t>
            </a:r>
          </a:p>
          <a:p>
            <a:pPr marL="542925" indent="-542925">
              <a:lnSpc>
                <a:spcPct val="120000"/>
              </a:lnSpc>
              <a:buClr>
                <a:srgbClr val="0070C0"/>
              </a:buClr>
              <a:buFont typeface="Webdings" panose="05030102010509060703" pitchFamily="18" charset="2"/>
              <a:buChar char="4"/>
            </a:pPr>
            <a:r>
              <a:rPr lang="en-US" sz="2200" dirty="0"/>
              <a:t>(9) “Curs 9 - Curs de FP </a:t>
            </a:r>
            <a:r>
              <a:rPr lang="en-US" sz="2200" dirty="0" err="1"/>
              <a:t>dedicat</a:t>
            </a:r>
            <a:r>
              <a:rPr lang="en-US" sz="2200" dirty="0"/>
              <a:t> </a:t>
            </a:r>
            <a:r>
              <a:rPr lang="en-US" sz="2200" dirty="0" err="1"/>
              <a:t>dezvoltarii</a:t>
            </a:r>
            <a:r>
              <a:rPr lang="en-US" sz="2200" dirty="0"/>
              <a:t> </a:t>
            </a:r>
            <a:r>
              <a:rPr lang="en-US" sz="2200" dirty="0" err="1"/>
              <a:t>competentelor</a:t>
            </a:r>
            <a:r>
              <a:rPr lang="en-US" sz="2200" dirty="0"/>
              <a:t> </a:t>
            </a:r>
            <a:r>
              <a:rPr lang="en-US" sz="2200" dirty="0" err="1"/>
              <a:t>digitale</a:t>
            </a:r>
            <a:r>
              <a:rPr lang="en-US" sz="2200" dirty="0"/>
              <a:t> </a:t>
            </a:r>
            <a:r>
              <a:rPr lang="en-US" sz="2200" dirty="0" err="1"/>
              <a:t>specifice</a:t>
            </a:r>
            <a:r>
              <a:rPr lang="en-US" sz="2200" dirty="0"/>
              <a:t> </a:t>
            </a:r>
            <a:r>
              <a:rPr lang="en-US" sz="2200" dirty="0" err="1"/>
              <a:t>aplicatiilor</a:t>
            </a:r>
            <a:r>
              <a:rPr lang="en-US" sz="2200" dirty="0"/>
              <a:t> mobile” – curs de 32 de ore.</a:t>
            </a:r>
          </a:p>
          <a:p>
            <a:pPr marL="542925" indent="-542925">
              <a:lnSpc>
                <a:spcPct val="120000"/>
              </a:lnSpc>
              <a:buClr>
                <a:srgbClr val="0070C0"/>
              </a:buClr>
              <a:buFont typeface="Webdings" panose="05030102010509060703" pitchFamily="18" charset="2"/>
              <a:buChar char="4"/>
            </a:pPr>
            <a:r>
              <a:rPr lang="en-US" sz="2200" dirty="0"/>
              <a:t>(10) “Curs 10 - Curs de FP </a:t>
            </a:r>
            <a:r>
              <a:rPr lang="en-US" sz="2200" dirty="0" err="1"/>
              <a:t>dedicat</a:t>
            </a:r>
            <a:r>
              <a:rPr lang="en-US" sz="2200" dirty="0"/>
              <a:t> </a:t>
            </a:r>
            <a:r>
              <a:rPr lang="en-US" sz="2200" dirty="0" err="1"/>
              <a:t>securitatii</a:t>
            </a:r>
            <a:r>
              <a:rPr lang="en-US" sz="2200" dirty="0"/>
              <a:t> </a:t>
            </a:r>
            <a:r>
              <a:rPr lang="en-US" sz="2200" dirty="0" err="1"/>
              <a:t>informatice</a:t>
            </a:r>
            <a:r>
              <a:rPr lang="en-US" sz="2200" dirty="0"/>
              <a:t>/</a:t>
            </a:r>
            <a:r>
              <a:rPr lang="en-US" sz="2200" dirty="0" err="1"/>
              <a:t>cibernetice</a:t>
            </a:r>
            <a:r>
              <a:rPr lang="en-US" sz="2200" dirty="0"/>
              <a:t> (cu </a:t>
            </a:r>
            <a:r>
              <a:rPr lang="en-US" sz="2200" dirty="0" err="1"/>
              <a:t>privire</a:t>
            </a:r>
            <a:r>
              <a:rPr lang="en-US" sz="2200" dirty="0"/>
              <a:t> la </a:t>
            </a:r>
            <a:r>
              <a:rPr lang="en-US" sz="2200" dirty="0" err="1"/>
              <a:t>gestionarea</a:t>
            </a:r>
            <a:r>
              <a:rPr lang="en-US" sz="2200" dirty="0"/>
              <a:t> </a:t>
            </a:r>
            <a:r>
              <a:rPr lang="en-US" sz="2200" dirty="0" err="1"/>
              <a:t>documentelor</a:t>
            </a:r>
            <a:r>
              <a:rPr lang="en-US" sz="2200" dirty="0"/>
              <a:t>, </a:t>
            </a:r>
            <a:r>
              <a:rPr lang="en-US" sz="2200" dirty="0" err="1"/>
              <a:t>aplicatiilor</a:t>
            </a:r>
            <a:r>
              <a:rPr lang="en-US" sz="2200" dirty="0"/>
              <a:t>, </a:t>
            </a:r>
            <a:r>
              <a:rPr lang="en-US" sz="2200" dirty="0" err="1"/>
              <a:t>platilor</a:t>
            </a:r>
            <a:r>
              <a:rPr lang="en-US" sz="2200" dirty="0"/>
              <a:t> </a:t>
            </a:r>
            <a:r>
              <a:rPr lang="en-US" sz="2200" dirty="0" err="1"/>
              <a:t>si</a:t>
            </a:r>
            <a:r>
              <a:rPr lang="en-US" sz="2200" dirty="0"/>
              <a:t> a </a:t>
            </a:r>
            <a:r>
              <a:rPr lang="en-US" sz="2200" dirty="0" err="1"/>
              <a:t>altor</a:t>
            </a:r>
            <a:r>
              <a:rPr lang="en-US" sz="2200" dirty="0"/>
              <a:t> </a:t>
            </a:r>
            <a:r>
              <a:rPr lang="en-US" sz="2200" dirty="0" err="1"/>
              <a:t>procese</a:t>
            </a:r>
            <a:r>
              <a:rPr lang="en-US" sz="2200" dirty="0"/>
              <a:t>)” – curs de 48 de ore.</a:t>
            </a:r>
          </a:p>
          <a:p>
            <a:pPr marL="542925" indent="-542925">
              <a:lnSpc>
                <a:spcPct val="120000"/>
              </a:lnSpc>
              <a:buClr>
                <a:srgbClr val="0070C0"/>
              </a:buClr>
              <a:buFont typeface="Webdings" panose="05030102010509060703" pitchFamily="18" charset="2"/>
              <a:buChar char="4"/>
            </a:pPr>
            <a:r>
              <a:rPr lang="en-US" sz="2200" dirty="0"/>
              <a:t>(11) “Curs 11 - Curs de FP </a:t>
            </a:r>
            <a:r>
              <a:rPr lang="en-US" sz="2200" dirty="0" err="1"/>
              <a:t>dedicat</a:t>
            </a:r>
            <a:r>
              <a:rPr lang="en-US" sz="2200" dirty="0"/>
              <a:t> </a:t>
            </a:r>
            <a:r>
              <a:rPr lang="en-US" sz="2200" dirty="0" err="1"/>
              <a:t>cunoasterii</a:t>
            </a:r>
            <a:r>
              <a:rPr lang="en-US" sz="2200" dirty="0"/>
              <a:t> la </a:t>
            </a:r>
            <a:r>
              <a:rPr lang="en-US" sz="2200" dirty="0" err="1"/>
              <a:t>nivel</a:t>
            </a:r>
            <a:r>
              <a:rPr lang="en-US" sz="2200" dirty="0"/>
              <a:t> </a:t>
            </a:r>
            <a:r>
              <a:rPr lang="en-US" sz="2200" dirty="0" err="1"/>
              <a:t>avansat</a:t>
            </a:r>
            <a:r>
              <a:rPr lang="en-US" sz="2200" dirty="0"/>
              <a:t> al </a:t>
            </a:r>
            <a:r>
              <a:rPr lang="en-US" sz="2200" dirty="0" err="1"/>
              <a:t>aplicatiei</a:t>
            </a:r>
            <a:r>
              <a:rPr lang="en-US" sz="2200" dirty="0"/>
              <a:t> </a:t>
            </a:r>
            <a:r>
              <a:rPr lang="en-US" sz="2200" dirty="0" err="1"/>
              <a:t>informatice</a:t>
            </a:r>
            <a:r>
              <a:rPr lang="en-US" sz="2200" dirty="0"/>
              <a:t> Excel” – curs de 24 de ore.</a:t>
            </a:r>
          </a:p>
          <a:p>
            <a:pPr marL="542925" indent="-542925">
              <a:lnSpc>
                <a:spcPct val="120000"/>
              </a:lnSpc>
              <a:buClr>
                <a:srgbClr val="0070C0"/>
              </a:buClr>
              <a:buFont typeface="Webdings" panose="05030102010509060703" pitchFamily="18" charset="2"/>
              <a:buChar char="4"/>
            </a:pPr>
            <a:r>
              <a:rPr lang="en-US" sz="2200" dirty="0"/>
              <a:t>(12) “Curs 12 - Curs de </a:t>
            </a:r>
            <a:r>
              <a:rPr lang="en-US" sz="2200" dirty="0" err="1"/>
              <a:t>Formare</a:t>
            </a:r>
            <a:r>
              <a:rPr lang="en-US" sz="2200" dirty="0"/>
              <a:t> </a:t>
            </a:r>
            <a:r>
              <a:rPr lang="en-US" sz="2200" dirty="0" err="1"/>
              <a:t>Profesionala</a:t>
            </a:r>
            <a:r>
              <a:rPr lang="en-US" sz="2200" dirty="0"/>
              <a:t> </a:t>
            </a:r>
            <a:r>
              <a:rPr lang="en-US" sz="2200" dirty="0" err="1"/>
              <a:t>dedicat</a:t>
            </a:r>
            <a:r>
              <a:rPr lang="en-US" sz="2200" dirty="0"/>
              <a:t> </a:t>
            </a:r>
            <a:r>
              <a:rPr lang="en-US" sz="2200" dirty="0" err="1"/>
              <a:t>cunoasterii</a:t>
            </a:r>
            <a:r>
              <a:rPr lang="en-US" sz="2200" dirty="0"/>
              <a:t> la </a:t>
            </a:r>
            <a:r>
              <a:rPr lang="en-US" sz="2200" dirty="0" err="1"/>
              <a:t>nivel</a:t>
            </a:r>
            <a:r>
              <a:rPr lang="en-US" sz="2200" dirty="0"/>
              <a:t> </a:t>
            </a:r>
            <a:r>
              <a:rPr lang="en-US" sz="2200" dirty="0" err="1"/>
              <a:t>avansat</a:t>
            </a:r>
            <a:r>
              <a:rPr lang="en-US" sz="2200" dirty="0"/>
              <a:t> al </a:t>
            </a:r>
            <a:r>
              <a:rPr lang="en-US" sz="2200" dirty="0" err="1"/>
              <a:t>aplicatiei</a:t>
            </a:r>
            <a:r>
              <a:rPr lang="en-US" sz="2200" dirty="0"/>
              <a:t> </a:t>
            </a:r>
            <a:r>
              <a:rPr lang="en-US" sz="2200" dirty="0" err="1"/>
              <a:t>informatice</a:t>
            </a:r>
            <a:r>
              <a:rPr lang="en-US" sz="2200" dirty="0"/>
              <a:t> PowerPoint” – curs de 24 de ore.</a:t>
            </a:r>
          </a:p>
        </p:txBody>
      </p:sp>
      <p:sp>
        <p:nvSpPr>
          <p:cNvPr id="4" name="Footer Placeholder 3">
            <a:extLst>
              <a:ext uri="{FF2B5EF4-FFF2-40B4-BE49-F238E27FC236}">
                <a16:creationId xmlns:a16="http://schemas.microsoft.com/office/drawing/2014/main" id="{F5AE2904-9FBB-0C60-B661-7FA716851251}"/>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4F618F3A-68FC-F67C-851B-411C7909F3EE}"/>
              </a:ext>
            </a:extLst>
          </p:cNvPr>
          <p:cNvSpPr>
            <a:spLocks noGrp="1"/>
          </p:cNvSpPr>
          <p:nvPr>
            <p:ph type="sldNum" sz="quarter" idx="12"/>
          </p:nvPr>
        </p:nvSpPr>
        <p:spPr/>
        <p:txBody>
          <a:bodyPr/>
          <a:lstStyle/>
          <a:p>
            <a:fld id="{A1C70709-DAA9-40D9-963C-2BB90BF2DA8C}" type="slidenum">
              <a:rPr lang="en-US" smtClean="0"/>
              <a:t>35</a:t>
            </a:fld>
            <a:endParaRPr lang="en-US"/>
          </a:p>
        </p:txBody>
      </p:sp>
    </p:spTree>
    <p:extLst>
      <p:ext uri="{BB962C8B-B14F-4D97-AF65-F5344CB8AC3E}">
        <p14:creationId xmlns:p14="http://schemas.microsoft.com/office/powerpoint/2010/main" val="2516841759"/>
      </p:ext>
    </p:extLst>
  </p:cSld>
  <p:clrMapOvr>
    <a:masterClrMapping/>
  </p:clrMapOvr>
  <mc:AlternateContent xmlns:mc="http://schemas.openxmlformats.org/markup-compatibility/2006" xmlns:p14="http://schemas.microsoft.com/office/powerpoint/2010/main">
    <mc:Choice Requires="p14">
      <p:transition spd="slow" p14:dur="1250">
        <p:cover dir="lu"/>
      </p:transition>
    </mc:Choice>
    <mc:Fallback xmlns="">
      <p:transition spd="slow">
        <p:cover dir="lu"/>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5. Analiza de </a:t>
            </a:r>
            <a:r>
              <a:rPr lang="en-US" dirty="0" err="1"/>
              <a:t>Nevoi</a:t>
            </a:r>
            <a:r>
              <a:rPr lang="en-US" dirty="0"/>
              <a:t> de </a:t>
            </a:r>
            <a:r>
              <a:rPr lang="en-US" dirty="0" err="1"/>
              <a:t>Formare</a:t>
            </a:r>
            <a:r>
              <a:rPr lang="en-US" dirty="0"/>
              <a:t> </a:t>
            </a:r>
            <a:r>
              <a:rPr lang="en-US" dirty="0" err="1"/>
              <a:t>Profesionala</a:t>
            </a:r>
            <a:r>
              <a:rPr lang="en-US" dirty="0"/>
              <a:t> </a:t>
            </a:r>
            <a:r>
              <a:rPr lang="en-US" dirty="0" err="1"/>
              <a:t>angajati</a:t>
            </a:r>
            <a:r>
              <a:rPr lang="en-US" dirty="0"/>
              <a:t> </a:t>
            </a:r>
            <a:endParaRPr lang="en-GB" dirty="0"/>
          </a:p>
        </p:txBody>
      </p:sp>
      <p:sp>
        <p:nvSpPr>
          <p:cNvPr id="3" name="Subtitle 2">
            <a:extLst>
              <a:ext uri="{FF2B5EF4-FFF2-40B4-BE49-F238E27FC236}">
                <a16:creationId xmlns:a16="http://schemas.microsoft.com/office/drawing/2014/main" id="{2F76520A-E57C-4126-81A8-88014160D400}"/>
              </a:ext>
            </a:extLst>
          </p:cNvPr>
          <p:cNvSpPr>
            <a:spLocks noGrp="1"/>
          </p:cNvSpPr>
          <p:nvPr>
            <p:ph type="subTitle" idx="1"/>
          </p:nvPr>
        </p:nvSpPr>
        <p:spPr/>
        <p:txBody>
          <a:bodyPr/>
          <a:lstStyle/>
          <a:p>
            <a:endParaRPr lang="en-US" dirty="0"/>
          </a:p>
        </p:txBody>
      </p:sp>
      <p:sp>
        <p:nvSpPr>
          <p:cNvPr id="5" name="TextBox 4"/>
          <p:cNvSpPr txBox="1"/>
          <p:nvPr/>
        </p:nvSpPr>
        <p:spPr>
          <a:xfrm>
            <a:off x="838200" y="1666159"/>
            <a:ext cx="10620048"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1800"/>
              </a:spcAft>
              <a:buClrTx/>
              <a:buSzTx/>
              <a:buFontTx/>
              <a:buNone/>
              <a:tabLst/>
              <a:defRPr/>
            </a:pPr>
            <a:endParaRPr kumimoji="0" lang="en-US" sz="24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178814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63A7-9FDF-D9D4-094D-C208BC301FE2}"/>
              </a:ext>
            </a:extLst>
          </p:cNvPr>
          <p:cNvSpPr>
            <a:spLocks noGrp="1"/>
          </p:cNvSpPr>
          <p:nvPr>
            <p:ph type="title"/>
          </p:nvPr>
        </p:nvSpPr>
        <p:spPr/>
        <p:txBody>
          <a:bodyPr/>
          <a:lstStyle/>
          <a:p>
            <a:r>
              <a:rPr lang="it-IT" b="1" dirty="0"/>
              <a:t>Analiza de Nevoi de Formare Profesionala angajati</a:t>
            </a:r>
            <a:endParaRPr lang="en-US" sz="2000" dirty="0"/>
          </a:p>
        </p:txBody>
      </p:sp>
      <p:sp>
        <p:nvSpPr>
          <p:cNvPr id="3" name="Content Placeholder 2">
            <a:extLst>
              <a:ext uri="{FF2B5EF4-FFF2-40B4-BE49-F238E27FC236}">
                <a16:creationId xmlns:a16="http://schemas.microsoft.com/office/drawing/2014/main" id="{01C0A18D-FC2C-3979-3E9F-93F5E04F9180}"/>
              </a:ext>
            </a:extLst>
          </p:cNvPr>
          <p:cNvSpPr>
            <a:spLocks noGrp="1"/>
          </p:cNvSpPr>
          <p:nvPr>
            <p:ph idx="1"/>
          </p:nvPr>
        </p:nvSpPr>
        <p:spPr/>
        <p:txBody>
          <a:bodyPr>
            <a:normAutofit fontScale="92500"/>
          </a:bodyPr>
          <a:lstStyle/>
          <a:p>
            <a:pPr marL="0" indent="0">
              <a:buNone/>
            </a:pPr>
            <a:r>
              <a:rPr lang="en-US" dirty="0" err="1"/>
              <a:t>Fiecare</a:t>
            </a:r>
            <a:r>
              <a:rPr lang="en-US" dirty="0"/>
              <a:t> </a:t>
            </a:r>
            <a:r>
              <a:rPr lang="en-US" dirty="0" err="1"/>
              <a:t>companie</a:t>
            </a:r>
            <a:r>
              <a:rPr lang="en-US" dirty="0"/>
              <a:t>:</a:t>
            </a:r>
          </a:p>
          <a:p>
            <a:pPr marL="542925" indent="-542925">
              <a:buClr>
                <a:srgbClr val="0070C0"/>
              </a:buClr>
              <a:buFont typeface="Webdings" panose="05030102010509060703" pitchFamily="18" charset="2"/>
              <a:buChar char="4"/>
            </a:pPr>
            <a:r>
              <a:rPr lang="en-US" dirty="0" err="1"/>
              <a:t>Participa</a:t>
            </a:r>
            <a:r>
              <a:rPr lang="en-US" dirty="0"/>
              <a:t> la o </a:t>
            </a:r>
            <a:r>
              <a:rPr lang="en-US" dirty="0" err="1"/>
              <a:t>prezentare</a:t>
            </a:r>
            <a:r>
              <a:rPr lang="en-US" dirty="0"/>
              <a:t> cu </a:t>
            </a:r>
            <a:r>
              <a:rPr lang="en-US" dirty="0" err="1"/>
              <a:t>conducerea</a:t>
            </a:r>
            <a:r>
              <a:rPr lang="en-US" dirty="0"/>
              <a:t>/</a:t>
            </a:r>
            <a:r>
              <a:rPr lang="en-US" dirty="0" err="1"/>
              <a:t>managementul</a:t>
            </a:r>
            <a:r>
              <a:rPr lang="en-US" dirty="0"/>
              <a:t> (</a:t>
            </a:r>
            <a:r>
              <a:rPr lang="en-US" dirty="0" err="1"/>
              <a:t>septembrie</a:t>
            </a:r>
            <a:r>
              <a:rPr lang="en-US" dirty="0"/>
              <a:t>)</a:t>
            </a:r>
          </a:p>
          <a:p>
            <a:pPr marL="542925" indent="-542925">
              <a:buClr>
                <a:srgbClr val="0070C0"/>
              </a:buClr>
              <a:buFont typeface="Webdings" panose="05030102010509060703" pitchFamily="18" charset="2"/>
              <a:buChar char="4"/>
            </a:pPr>
            <a:r>
              <a:rPr lang="en-US" dirty="0" err="1"/>
              <a:t>Participa</a:t>
            </a:r>
            <a:r>
              <a:rPr lang="en-US" dirty="0"/>
              <a:t> la o </a:t>
            </a:r>
            <a:r>
              <a:rPr lang="en-US" dirty="0" err="1"/>
              <a:t>prezentare</a:t>
            </a:r>
            <a:r>
              <a:rPr lang="en-US" dirty="0"/>
              <a:t> cu </a:t>
            </a:r>
            <a:r>
              <a:rPr lang="en-US" dirty="0" err="1"/>
              <a:t>conducerea</a:t>
            </a:r>
            <a:r>
              <a:rPr lang="en-US" dirty="0"/>
              <a:t> </a:t>
            </a:r>
            <a:r>
              <a:rPr lang="en-US" dirty="0" err="1"/>
              <a:t>tehnica</a:t>
            </a:r>
            <a:r>
              <a:rPr lang="en-US" dirty="0"/>
              <a:t> (</a:t>
            </a:r>
            <a:r>
              <a:rPr lang="en-US" dirty="0" err="1"/>
              <a:t>octombrie</a:t>
            </a:r>
            <a:r>
              <a:rPr lang="en-US" dirty="0"/>
              <a:t>);</a:t>
            </a:r>
          </a:p>
          <a:p>
            <a:pPr marL="542925" indent="-542925">
              <a:buClr>
                <a:srgbClr val="0070C0"/>
              </a:buClr>
              <a:buFont typeface="Webdings" panose="05030102010509060703" pitchFamily="18" charset="2"/>
              <a:buChar char="4"/>
            </a:pPr>
            <a:r>
              <a:rPr lang="en-US" dirty="0" err="1"/>
              <a:t>Completeaza</a:t>
            </a:r>
            <a:r>
              <a:rPr lang="en-US" dirty="0"/>
              <a:t> un </a:t>
            </a:r>
            <a:r>
              <a:rPr lang="en-US" dirty="0" err="1"/>
              <a:t>Chestionar</a:t>
            </a:r>
            <a:r>
              <a:rPr lang="en-US" dirty="0"/>
              <a:t> (</a:t>
            </a:r>
            <a:r>
              <a:rPr lang="en-US" dirty="0" err="1"/>
              <a:t>septembrie</a:t>
            </a:r>
            <a:r>
              <a:rPr lang="en-US" dirty="0"/>
              <a:t> – </a:t>
            </a:r>
            <a:r>
              <a:rPr lang="en-US" dirty="0" err="1"/>
              <a:t>octombrie</a:t>
            </a:r>
            <a:r>
              <a:rPr lang="en-US" dirty="0"/>
              <a:t>);</a:t>
            </a:r>
          </a:p>
          <a:p>
            <a:pPr marL="542925" indent="-542925">
              <a:buClr>
                <a:srgbClr val="0070C0"/>
              </a:buClr>
              <a:buFont typeface="Webdings" panose="05030102010509060703" pitchFamily="18" charset="2"/>
              <a:buChar char="4"/>
            </a:pPr>
            <a:r>
              <a:rPr lang="en-US" dirty="0"/>
              <a:t>Daca decide </a:t>
            </a:r>
            <a:r>
              <a:rPr lang="en-US" dirty="0" err="1"/>
              <a:t>sa</a:t>
            </a:r>
            <a:r>
              <a:rPr lang="en-US" dirty="0"/>
              <a:t> </a:t>
            </a:r>
            <a:r>
              <a:rPr lang="en-US" dirty="0" err="1"/>
              <a:t>colaboreze</a:t>
            </a:r>
            <a:r>
              <a:rPr lang="en-US" dirty="0"/>
              <a:t> cu </a:t>
            </a:r>
            <a:r>
              <a:rPr lang="en-US" dirty="0" err="1"/>
              <a:t>proiectul</a:t>
            </a:r>
            <a:r>
              <a:rPr lang="en-US" dirty="0"/>
              <a:t> </a:t>
            </a:r>
            <a:r>
              <a:rPr lang="en-US" dirty="0" err="1"/>
              <a:t>nostru</a:t>
            </a:r>
            <a:r>
              <a:rPr lang="en-US" dirty="0"/>
              <a:t> </a:t>
            </a:r>
            <a:r>
              <a:rPr lang="en-US" dirty="0" err="1"/>
              <a:t>semneaza</a:t>
            </a:r>
            <a:r>
              <a:rPr lang="en-US" dirty="0"/>
              <a:t> un Acord de </a:t>
            </a:r>
            <a:r>
              <a:rPr lang="en-US" dirty="0" err="1"/>
              <a:t>Colaborare</a:t>
            </a:r>
            <a:r>
              <a:rPr lang="en-US" dirty="0"/>
              <a:t> care </a:t>
            </a:r>
            <a:r>
              <a:rPr lang="en-US" dirty="0" err="1"/>
              <a:t>contine</a:t>
            </a:r>
            <a:r>
              <a:rPr lang="en-US" dirty="0"/>
              <a:t>:</a:t>
            </a:r>
            <a:br>
              <a:rPr lang="en-US" dirty="0"/>
            </a:br>
            <a:r>
              <a:rPr lang="en-US" dirty="0"/>
              <a:t>- Nr de </a:t>
            </a:r>
            <a:r>
              <a:rPr lang="en-US" dirty="0" err="1"/>
              <a:t>cursanti</a:t>
            </a:r>
            <a:r>
              <a:rPr lang="en-US" dirty="0"/>
              <a:t> / pe tip de </a:t>
            </a:r>
            <a:r>
              <a:rPr lang="en-US" dirty="0" err="1"/>
              <a:t>cursuri</a:t>
            </a:r>
            <a:r>
              <a:rPr lang="en-US" dirty="0"/>
              <a:t> de </a:t>
            </a:r>
            <a:r>
              <a:rPr lang="en-US" dirty="0" err="1"/>
              <a:t>formare</a:t>
            </a:r>
            <a:r>
              <a:rPr lang="en-US" dirty="0"/>
              <a:t> </a:t>
            </a:r>
            <a:r>
              <a:rPr lang="en-US" dirty="0" err="1"/>
              <a:t>profesionala</a:t>
            </a:r>
            <a:r>
              <a:rPr lang="en-US" dirty="0"/>
              <a:t>;</a:t>
            </a:r>
            <a:br>
              <a:rPr lang="en-US" dirty="0"/>
            </a:br>
            <a:r>
              <a:rPr lang="en-US" dirty="0"/>
              <a:t>- </a:t>
            </a:r>
            <a:r>
              <a:rPr lang="en-US" dirty="0" err="1"/>
              <a:t>Promisiunea</a:t>
            </a:r>
            <a:r>
              <a:rPr lang="en-US" dirty="0"/>
              <a:t> ca </a:t>
            </a:r>
            <a:r>
              <a:rPr lang="en-US" dirty="0" err="1"/>
              <a:t>putem</a:t>
            </a:r>
            <a:r>
              <a:rPr lang="en-US" dirty="0"/>
              <a:t> </a:t>
            </a:r>
            <a:r>
              <a:rPr lang="en-US" dirty="0" err="1"/>
              <a:t>organiza</a:t>
            </a:r>
            <a:r>
              <a:rPr lang="en-US" dirty="0"/>
              <a:t> </a:t>
            </a:r>
            <a:r>
              <a:rPr lang="en-US" dirty="0" err="1"/>
              <a:t>cursurile</a:t>
            </a:r>
            <a:r>
              <a:rPr lang="en-US" dirty="0"/>
              <a:t> in </a:t>
            </a:r>
            <a:r>
              <a:rPr lang="en-US" dirty="0" err="1"/>
              <a:t>interiorul</a:t>
            </a:r>
            <a:r>
              <a:rPr lang="en-US" dirty="0"/>
              <a:t> </a:t>
            </a:r>
            <a:r>
              <a:rPr lang="en-US" dirty="0" err="1"/>
              <a:t>companiei</a:t>
            </a:r>
            <a:r>
              <a:rPr lang="en-US" dirty="0"/>
              <a:t>;</a:t>
            </a:r>
          </a:p>
          <a:p>
            <a:pPr marL="542925" indent="-542925">
              <a:buClr>
                <a:srgbClr val="0070C0"/>
              </a:buClr>
              <a:buFont typeface="Webdings" panose="05030102010509060703" pitchFamily="18" charset="2"/>
              <a:buChar char="4"/>
            </a:pPr>
            <a:r>
              <a:rPr lang="en-US" dirty="0"/>
              <a:t>Nu </a:t>
            </a:r>
            <a:r>
              <a:rPr lang="en-US" dirty="0" err="1"/>
              <a:t>exista</a:t>
            </a:r>
            <a:r>
              <a:rPr lang="en-US" dirty="0"/>
              <a:t> </a:t>
            </a:r>
            <a:r>
              <a:rPr lang="en-US" dirty="0" err="1"/>
              <a:t>niciun</a:t>
            </a:r>
            <a:r>
              <a:rPr lang="en-US" dirty="0"/>
              <a:t> </a:t>
            </a:r>
            <a:r>
              <a:rPr lang="en-US" dirty="0" err="1"/>
              <a:t>fel</a:t>
            </a:r>
            <a:r>
              <a:rPr lang="en-US" dirty="0"/>
              <a:t> de </a:t>
            </a:r>
            <a:r>
              <a:rPr lang="en-US" dirty="0" err="1"/>
              <a:t>responsabilitati</a:t>
            </a:r>
            <a:r>
              <a:rPr lang="en-US" dirty="0"/>
              <a:t> / </a:t>
            </a:r>
            <a:r>
              <a:rPr lang="en-US" dirty="0" err="1"/>
              <a:t>prevederi</a:t>
            </a:r>
            <a:r>
              <a:rPr lang="en-US" dirty="0"/>
              <a:t> </a:t>
            </a:r>
            <a:r>
              <a:rPr lang="en-US" dirty="0" err="1"/>
              <a:t>financiare</a:t>
            </a:r>
            <a:r>
              <a:rPr lang="en-US" dirty="0"/>
              <a:t> / </a:t>
            </a:r>
            <a:r>
              <a:rPr lang="en-US" dirty="0" err="1"/>
              <a:t>plati</a:t>
            </a:r>
            <a:r>
              <a:rPr lang="en-US" dirty="0"/>
              <a:t> </a:t>
            </a:r>
            <a:r>
              <a:rPr lang="en-US" dirty="0" err="1"/>
              <a:t>pentru</a:t>
            </a:r>
            <a:r>
              <a:rPr lang="en-US" dirty="0"/>
              <a:t> </a:t>
            </a:r>
            <a:r>
              <a:rPr lang="en-US" dirty="0" err="1"/>
              <a:t>companii</a:t>
            </a:r>
            <a:r>
              <a:rPr lang="en-US" dirty="0"/>
              <a:t>!!!</a:t>
            </a:r>
          </a:p>
          <a:p>
            <a:pPr marL="542925" indent="-542925">
              <a:buFont typeface="Webdings" panose="05030102010509060703" pitchFamily="18" charset="2"/>
              <a:buChar char="4"/>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CA6C54AD-374D-79F1-2BEC-9A31C65A1737}"/>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1C4D9058-5B4D-0963-0863-FF869E15F406}"/>
              </a:ext>
            </a:extLst>
          </p:cNvPr>
          <p:cNvSpPr>
            <a:spLocks noGrp="1"/>
          </p:cNvSpPr>
          <p:nvPr>
            <p:ph type="sldNum" sz="quarter" idx="12"/>
          </p:nvPr>
        </p:nvSpPr>
        <p:spPr/>
        <p:txBody>
          <a:bodyPr/>
          <a:lstStyle/>
          <a:p>
            <a:fld id="{A1C70709-DAA9-40D9-963C-2BB90BF2DA8C}" type="slidenum">
              <a:rPr lang="en-US" smtClean="0"/>
              <a:t>37</a:t>
            </a:fld>
            <a:endParaRPr lang="en-US"/>
          </a:p>
        </p:txBody>
      </p:sp>
    </p:spTree>
    <p:extLst>
      <p:ext uri="{BB962C8B-B14F-4D97-AF65-F5344CB8AC3E}">
        <p14:creationId xmlns:p14="http://schemas.microsoft.com/office/powerpoint/2010/main" val="1898589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26401-AC7F-DAF7-2C90-56E06F89F7C1}"/>
              </a:ext>
            </a:extLst>
          </p:cNvPr>
          <p:cNvSpPr>
            <a:spLocks noGrp="1"/>
          </p:cNvSpPr>
          <p:nvPr>
            <p:ph idx="1"/>
          </p:nvPr>
        </p:nvSpPr>
        <p:spPr/>
        <p:txBody>
          <a:bodyPr>
            <a:normAutofit/>
          </a:bodyPr>
          <a:lstStyle/>
          <a:p>
            <a:pPr marL="0" indent="0" algn="ctr">
              <a:buNone/>
            </a:pPr>
            <a:endParaRPr lang="en-US" sz="5400" dirty="0"/>
          </a:p>
          <a:p>
            <a:pPr marL="0" indent="0" algn="ctr">
              <a:buNone/>
            </a:pPr>
            <a:r>
              <a:rPr lang="en-US" sz="5400" dirty="0"/>
              <a:t>Va </a:t>
            </a:r>
            <a:r>
              <a:rPr lang="en-US" sz="5400" dirty="0" err="1"/>
              <a:t>multumim</a:t>
            </a:r>
            <a:r>
              <a:rPr lang="en-US" sz="5400" dirty="0"/>
              <a:t> </a:t>
            </a:r>
            <a:r>
              <a:rPr lang="en-US" sz="5400" dirty="0" err="1"/>
              <a:t>pentru</a:t>
            </a:r>
            <a:r>
              <a:rPr lang="en-US" sz="5400" dirty="0"/>
              <a:t> </a:t>
            </a:r>
            <a:r>
              <a:rPr lang="en-US" sz="5400" dirty="0" err="1"/>
              <a:t>atentie</a:t>
            </a:r>
            <a:r>
              <a:rPr lang="en-US" sz="5400" dirty="0"/>
              <a:t>!</a:t>
            </a:r>
          </a:p>
        </p:txBody>
      </p:sp>
      <p:sp>
        <p:nvSpPr>
          <p:cNvPr id="4" name="Slide Number Placeholder 3">
            <a:extLst>
              <a:ext uri="{FF2B5EF4-FFF2-40B4-BE49-F238E27FC236}">
                <a16:creationId xmlns:a16="http://schemas.microsoft.com/office/drawing/2014/main" id="{B984319B-51F4-22A2-E737-B7C16D4355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38D04B-6C9B-4B6A-B5CB-693881DBF8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F4A241E8-9DAC-A37B-8971-DD1FCB07897F}"/>
              </a:ext>
            </a:extLst>
          </p:cNvPr>
          <p:cNvSpPr>
            <a:spLocks noGrp="1"/>
          </p:cNvSpPr>
          <p:nvPr>
            <p:ph type="ftr" sz="quarter" idx="11"/>
          </p:nvPr>
        </p:nvSpPr>
        <p:spPr/>
        <p:txBody>
          <a:bodyPr/>
          <a:lstStyle/>
          <a:p>
            <a:r>
              <a:rPr lang="en-US"/>
              <a:t>Proiect TECH-IT-SE / Fundatia Romtens - CCIA Braila</a:t>
            </a:r>
          </a:p>
        </p:txBody>
      </p:sp>
    </p:spTree>
    <p:extLst>
      <p:ext uri="{BB962C8B-B14F-4D97-AF65-F5344CB8AC3E}">
        <p14:creationId xmlns:p14="http://schemas.microsoft.com/office/powerpoint/2010/main" val="853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E4F0E-96FC-A3BD-4269-7318570A9FCE}"/>
              </a:ext>
            </a:extLst>
          </p:cNvPr>
          <p:cNvSpPr>
            <a:spLocks noGrp="1"/>
          </p:cNvSpPr>
          <p:nvPr>
            <p:ph type="title"/>
          </p:nvPr>
        </p:nvSpPr>
        <p:spPr/>
        <p:txBody>
          <a:bodyPr/>
          <a:lstStyle/>
          <a:p>
            <a:r>
              <a:rPr lang="en-US" dirty="0" err="1"/>
              <a:t>Proiectul</a:t>
            </a:r>
            <a:r>
              <a:rPr lang="en-US" dirty="0"/>
              <a:t> TECH-IT-SE </a:t>
            </a:r>
            <a:r>
              <a:rPr lang="en-US" sz="2000" dirty="0"/>
              <a:t>(1)</a:t>
            </a:r>
          </a:p>
        </p:txBody>
      </p:sp>
      <p:sp>
        <p:nvSpPr>
          <p:cNvPr id="3" name="Content Placeholder 2">
            <a:extLst>
              <a:ext uri="{FF2B5EF4-FFF2-40B4-BE49-F238E27FC236}">
                <a16:creationId xmlns:a16="http://schemas.microsoft.com/office/drawing/2014/main" id="{D5C3F127-7E37-FFFE-9BC7-2EC7B3A7FAFB}"/>
              </a:ext>
            </a:extLst>
          </p:cNvPr>
          <p:cNvSpPr>
            <a:spLocks noGrp="1"/>
          </p:cNvSpPr>
          <p:nvPr>
            <p:ph idx="1"/>
          </p:nvPr>
        </p:nvSpPr>
        <p:spPr/>
        <p:txBody>
          <a:bodyPr>
            <a:normAutofit lnSpcReduction="10000"/>
          </a:bodyPr>
          <a:lstStyle/>
          <a:p>
            <a:pPr marL="542925" indent="-542925">
              <a:buFont typeface="Webdings" panose="05030102010509060703" pitchFamily="18" charset="2"/>
              <a:buChar char="4"/>
            </a:pPr>
            <a:r>
              <a:rPr lang="en-US" dirty="0" err="1"/>
              <a:t>Proiect</a:t>
            </a:r>
            <a:r>
              <a:rPr lang="en-US" dirty="0"/>
              <a:t> </a:t>
            </a:r>
            <a:r>
              <a:rPr lang="en-US" dirty="0" err="1"/>
              <a:t>finantat</a:t>
            </a:r>
            <a:r>
              <a:rPr lang="en-US" dirty="0"/>
              <a:t> </a:t>
            </a:r>
            <a:r>
              <a:rPr lang="en-US" dirty="0" err="1"/>
              <a:t>prin</a:t>
            </a:r>
            <a:r>
              <a:rPr lang="en-US" dirty="0"/>
              <a:t> </a:t>
            </a:r>
            <a:r>
              <a:rPr lang="pt-BR" dirty="0"/>
              <a:t>Programul „Programul Educație și Ocupare” (PEO);</a:t>
            </a:r>
          </a:p>
          <a:p>
            <a:pPr marL="542925" indent="-542925">
              <a:buFont typeface="Webdings" panose="05030102010509060703" pitchFamily="18" charset="2"/>
              <a:buChar char="4"/>
            </a:pPr>
            <a:r>
              <a:rPr lang="pt-BR" dirty="0"/>
              <a:t>Durata 24 luni;</a:t>
            </a:r>
          </a:p>
          <a:p>
            <a:pPr marL="542925" indent="-542925">
              <a:buFont typeface="Webdings" panose="05030102010509060703" pitchFamily="18" charset="2"/>
              <a:buChar char="4"/>
            </a:pPr>
            <a:r>
              <a:rPr lang="pt-BR" dirty="0"/>
              <a:t>Bugetul aproximativ 1 milion Euro;</a:t>
            </a:r>
          </a:p>
          <a:p>
            <a:pPr marL="542925" indent="-542925">
              <a:buFont typeface="Webdings" panose="05030102010509060703" pitchFamily="18" charset="2"/>
              <a:buChar char="4"/>
            </a:pPr>
            <a:r>
              <a:rPr lang="pt-BR" dirty="0"/>
              <a:t>Parteneri care implementeaza proiectul:</a:t>
            </a:r>
            <a:br>
              <a:rPr lang="pt-BR" dirty="0"/>
            </a:br>
            <a:r>
              <a:rPr lang="pt-BR" dirty="0"/>
              <a:t>-Fundatia Romtens – Lider;</a:t>
            </a:r>
            <a:br>
              <a:rPr lang="pt-BR" dirty="0"/>
            </a:br>
            <a:r>
              <a:rPr lang="pt-BR" dirty="0"/>
              <a:t>-CCIA Braila – Partener;</a:t>
            </a:r>
          </a:p>
          <a:p>
            <a:pPr marL="542925" indent="-542925">
              <a:buFont typeface="Webdings" panose="05030102010509060703" pitchFamily="18" charset="2"/>
              <a:buChar char="4"/>
            </a:pPr>
            <a:r>
              <a:rPr lang="pt-BR" dirty="0"/>
              <a:t>Companii partenere in proiect: p</a:t>
            </a:r>
            <a:r>
              <a:rPr lang="en-US" dirty="0" err="1"/>
              <a:t>reconizam</a:t>
            </a:r>
            <a:r>
              <a:rPr lang="en-US" dirty="0"/>
              <a:t> ca </a:t>
            </a:r>
            <a:r>
              <a:rPr lang="en-US" dirty="0" err="1"/>
              <a:t>vom</a:t>
            </a:r>
            <a:r>
              <a:rPr lang="en-US" dirty="0"/>
              <a:t> </a:t>
            </a:r>
            <a:r>
              <a:rPr lang="en-US" dirty="0" err="1"/>
              <a:t>lucra</a:t>
            </a:r>
            <a:r>
              <a:rPr lang="en-US" dirty="0"/>
              <a:t> cu </a:t>
            </a:r>
            <a:r>
              <a:rPr lang="en-US" dirty="0" err="1"/>
              <a:t>aproximativ</a:t>
            </a:r>
            <a:r>
              <a:rPr lang="en-US" dirty="0"/>
              <a:t> 30 de </a:t>
            </a:r>
            <a:r>
              <a:rPr lang="en-US" dirty="0" err="1"/>
              <a:t>companii</a:t>
            </a:r>
            <a:r>
              <a:rPr lang="en-US" dirty="0"/>
              <a:t> din </a:t>
            </a:r>
            <a:r>
              <a:rPr lang="en-US" dirty="0" err="1"/>
              <a:t>Regiunea</a:t>
            </a:r>
            <a:r>
              <a:rPr lang="en-US" dirty="0"/>
              <a:t> Sud-Est, </a:t>
            </a:r>
            <a:r>
              <a:rPr lang="en-US" dirty="0" err="1"/>
              <a:t>dar</a:t>
            </a:r>
            <a:r>
              <a:rPr lang="en-US" dirty="0"/>
              <a:t> </a:t>
            </a:r>
            <a:r>
              <a:rPr lang="en-US" dirty="0" err="1"/>
              <a:t>mai</a:t>
            </a:r>
            <a:r>
              <a:rPr lang="en-US" dirty="0"/>
              <a:t> ales din Braila.</a:t>
            </a:r>
          </a:p>
        </p:txBody>
      </p:sp>
      <p:sp>
        <p:nvSpPr>
          <p:cNvPr id="4" name="Footer Placeholder 3">
            <a:extLst>
              <a:ext uri="{FF2B5EF4-FFF2-40B4-BE49-F238E27FC236}">
                <a16:creationId xmlns:a16="http://schemas.microsoft.com/office/drawing/2014/main" id="{25A2FE98-58FB-1D19-6372-11813DC6ABD7}"/>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56A3CA11-2EB6-8330-B86D-D0611294FCF3}"/>
              </a:ext>
            </a:extLst>
          </p:cNvPr>
          <p:cNvSpPr>
            <a:spLocks noGrp="1"/>
          </p:cNvSpPr>
          <p:nvPr>
            <p:ph type="sldNum" sz="quarter" idx="12"/>
          </p:nvPr>
        </p:nvSpPr>
        <p:spPr/>
        <p:txBody>
          <a:bodyPr/>
          <a:lstStyle/>
          <a:p>
            <a:fld id="{A1C70709-DAA9-40D9-963C-2BB90BF2DA8C}" type="slidenum">
              <a:rPr lang="en-US" smtClean="0"/>
              <a:t>4</a:t>
            </a:fld>
            <a:endParaRPr lang="en-US"/>
          </a:p>
        </p:txBody>
      </p:sp>
    </p:spTree>
    <p:extLst>
      <p:ext uri="{BB962C8B-B14F-4D97-AF65-F5344CB8AC3E}">
        <p14:creationId xmlns:p14="http://schemas.microsoft.com/office/powerpoint/2010/main" val="421488484"/>
      </p:ext>
    </p:extLst>
  </p:cSld>
  <p:clrMapOvr>
    <a:masterClrMapping/>
  </p:clrMapOvr>
  <p:transition spd="slow">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E4F0E-96FC-A3BD-4269-7318570A9FCE}"/>
              </a:ext>
            </a:extLst>
          </p:cNvPr>
          <p:cNvSpPr>
            <a:spLocks noGrp="1"/>
          </p:cNvSpPr>
          <p:nvPr>
            <p:ph type="title"/>
          </p:nvPr>
        </p:nvSpPr>
        <p:spPr/>
        <p:txBody>
          <a:bodyPr/>
          <a:lstStyle/>
          <a:p>
            <a:r>
              <a:rPr lang="en-US" dirty="0" err="1"/>
              <a:t>Proiectul</a:t>
            </a:r>
            <a:r>
              <a:rPr lang="en-US" dirty="0"/>
              <a:t> TECH-IT-SE </a:t>
            </a:r>
            <a:r>
              <a:rPr lang="en-US" sz="2000" dirty="0"/>
              <a:t>(2)</a:t>
            </a:r>
          </a:p>
        </p:txBody>
      </p:sp>
      <p:sp>
        <p:nvSpPr>
          <p:cNvPr id="3" name="Content Placeholder 2">
            <a:extLst>
              <a:ext uri="{FF2B5EF4-FFF2-40B4-BE49-F238E27FC236}">
                <a16:creationId xmlns:a16="http://schemas.microsoft.com/office/drawing/2014/main" id="{D5C3F127-7E37-FFFE-9BC7-2EC7B3A7FAFB}"/>
              </a:ext>
            </a:extLst>
          </p:cNvPr>
          <p:cNvSpPr>
            <a:spLocks noGrp="1"/>
          </p:cNvSpPr>
          <p:nvPr>
            <p:ph idx="1"/>
          </p:nvPr>
        </p:nvSpPr>
        <p:spPr/>
        <p:txBody>
          <a:bodyPr>
            <a:normAutofit/>
          </a:bodyPr>
          <a:lstStyle/>
          <a:p>
            <a:pPr marL="0" indent="0">
              <a:buNone/>
            </a:pPr>
            <a:r>
              <a:rPr lang="en-US" dirty="0"/>
              <a:t>Cele </a:t>
            </a:r>
            <a:r>
              <a:rPr lang="en-US" dirty="0" err="1"/>
              <a:t>mai</a:t>
            </a:r>
            <a:r>
              <a:rPr lang="en-US" dirty="0"/>
              <a:t> </a:t>
            </a:r>
            <a:r>
              <a:rPr lang="en-US" dirty="0" err="1"/>
              <a:t>importantcategorii</a:t>
            </a:r>
            <a:r>
              <a:rPr lang="en-US" dirty="0"/>
              <a:t> de </a:t>
            </a:r>
            <a:r>
              <a:rPr lang="en-US" dirty="0" err="1"/>
              <a:t>activitati</a:t>
            </a:r>
            <a:r>
              <a:rPr lang="en-US" dirty="0"/>
              <a:t>:</a:t>
            </a:r>
          </a:p>
          <a:p>
            <a:pPr marL="542925" indent="-542925">
              <a:buFont typeface="Webdings" panose="05030102010509060703" pitchFamily="18" charset="2"/>
              <a:buChar char="4"/>
            </a:pPr>
            <a:r>
              <a:rPr lang="en-US" b="1" dirty="0" err="1"/>
              <a:t>Activitatea</a:t>
            </a:r>
            <a:r>
              <a:rPr lang="en-US" b="1" dirty="0"/>
              <a:t> 2 - </a:t>
            </a:r>
            <a:r>
              <a:rPr lang="en-US" dirty="0" err="1"/>
              <a:t>Consiliere</a:t>
            </a:r>
            <a:r>
              <a:rPr lang="en-US" dirty="0"/>
              <a:t> </a:t>
            </a:r>
            <a:r>
              <a:rPr lang="en-US" dirty="0" err="1"/>
              <a:t>pentru</a:t>
            </a:r>
            <a:r>
              <a:rPr lang="en-US" dirty="0"/>
              <a:t> </a:t>
            </a:r>
            <a:r>
              <a:rPr lang="en-US" dirty="0" err="1"/>
              <a:t>alegerea</a:t>
            </a:r>
            <a:r>
              <a:rPr lang="en-US" dirty="0"/>
              <a:t> </a:t>
            </a:r>
            <a:r>
              <a:rPr lang="en-US" dirty="0" err="1"/>
              <a:t>cursurilor</a:t>
            </a:r>
            <a:r>
              <a:rPr lang="en-US" dirty="0"/>
              <a:t> de </a:t>
            </a:r>
            <a:r>
              <a:rPr lang="en-US" dirty="0" err="1"/>
              <a:t>Formare</a:t>
            </a:r>
            <a:r>
              <a:rPr lang="en-US" dirty="0"/>
              <a:t> </a:t>
            </a:r>
            <a:r>
              <a:rPr lang="en-US" dirty="0" err="1"/>
              <a:t>Profesionala</a:t>
            </a:r>
            <a:r>
              <a:rPr lang="en-US" dirty="0"/>
              <a:t> </a:t>
            </a:r>
            <a:r>
              <a:rPr lang="en-US" dirty="0" err="1"/>
              <a:t>pentru</a:t>
            </a:r>
            <a:r>
              <a:rPr lang="en-US" dirty="0"/>
              <a:t> 610 </a:t>
            </a:r>
            <a:r>
              <a:rPr lang="en-US" dirty="0" err="1"/>
              <a:t>angajati</a:t>
            </a:r>
            <a:r>
              <a:rPr lang="en-US" dirty="0"/>
              <a:t> din </a:t>
            </a:r>
            <a:r>
              <a:rPr lang="en-US" dirty="0" err="1"/>
              <a:t>companii</a:t>
            </a:r>
            <a:r>
              <a:rPr lang="en-US" dirty="0"/>
              <a:t> din </a:t>
            </a:r>
            <a:r>
              <a:rPr lang="en-US" dirty="0" err="1"/>
              <a:t>Regiunea</a:t>
            </a:r>
            <a:r>
              <a:rPr lang="en-US" dirty="0"/>
              <a:t> Sud-Est;</a:t>
            </a:r>
          </a:p>
          <a:p>
            <a:pPr marL="542925" indent="-542925">
              <a:buFont typeface="Webdings" panose="05030102010509060703" pitchFamily="18" charset="2"/>
              <a:buChar char="4"/>
            </a:pPr>
            <a:r>
              <a:rPr lang="en-US" b="1" dirty="0" err="1"/>
              <a:t>Activitatea</a:t>
            </a:r>
            <a:r>
              <a:rPr lang="en-US" b="1" dirty="0"/>
              <a:t> 3 - </a:t>
            </a:r>
            <a:r>
              <a:rPr lang="en-US" dirty="0" err="1"/>
              <a:t>Formare</a:t>
            </a:r>
            <a:r>
              <a:rPr lang="en-US" dirty="0"/>
              <a:t> </a:t>
            </a:r>
            <a:r>
              <a:rPr lang="en-US" dirty="0" err="1"/>
              <a:t>Profesionala</a:t>
            </a:r>
            <a:r>
              <a:rPr lang="en-US" dirty="0"/>
              <a:t> </a:t>
            </a:r>
            <a:r>
              <a:rPr lang="en-US" dirty="0" err="1"/>
              <a:t>pentru</a:t>
            </a:r>
            <a:r>
              <a:rPr lang="en-US" dirty="0"/>
              <a:t> 610 </a:t>
            </a:r>
            <a:r>
              <a:rPr lang="en-US" dirty="0" err="1"/>
              <a:t>angajati</a:t>
            </a:r>
            <a:r>
              <a:rPr lang="en-US" dirty="0"/>
              <a:t> din </a:t>
            </a:r>
            <a:r>
              <a:rPr lang="en-US" dirty="0" err="1"/>
              <a:t>companii</a:t>
            </a:r>
            <a:r>
              <a:rPr lang="en-US" dirty="0"/>
              <a:t> din </a:t>
            </a:r>
            <a:r>
              <a:rPr lang="en-US" dirty="0" err="1"/>
              <a:t>Regiunea</a:t>
            </a:r>
            <a:r>
              <a:rPr lang="en-US" dirty="0"/>
              <a:t> Sud-Est;</a:t>
            </a:r>
          </a:p>
          <a:p>
            <a:pPr marL="542925" indent="-542925">
              <a:buFont typeface="Webdings" panose="05030102010509060703" pitchFamily="18" charset="2"/>
              <a:buChar char="4"/>
            </a:pPr>
            <a:r>
              <a:rPr lang="en-US" b="1" dirty="0" err="1"/>
              <a:t>Activitatea</a:t>
            </a:r>
            <a:r>
              <a:rPr lang="en-US" b="1" dirty="0"/>
              <a:t> 4 - </a:t>
            </a:r>
            <a:r>
              <a:rPr lang="en-US" dirty="0" err="1"/>
              <a:t>Schimburi</a:t>
            </a:r>
            <a:r>
              <a:rPr lang="en-US" dirty="0"/>
              <a:t> de buna </a:t>
            </a:r>
            <a:r>
              <a:rPr lang="en-US" dirty="0" err="1"/>
              <a:t>practica</a:t>
            </a:r>
            <a:r>
              <a:rPr lang="en-US" dirty="0"/>
              <a:t> cu </a:t>
            </a:r>
            <a:r>
              <a:rPr lang="en-US" dirty="0" err="1"/>
              <a:t>companii</a:t>
            </a:r>
            <a:r>
              <a:rPr lang="en-US" dirty="0"/>
              <a:t> din Romania </a:t>
            </a:r>
            <a:r>
              <a:rPr lang="en-US" dirty="0" err="1"/>
              <a:t>si</a:t>
            </a:r>
            <a:r>
              <a:rPr lang="en-US" dirty="0"/>
              <a:t> </a:t>
            </a:r>
            <a:r>
              <a:rPr lang="en-US" dirty="0" err="1"/>
              <a:t>alte</a:t>
            </a:r>
            <a:r>
              <a:rPr lang="en-US" dirty="0"/>
              <a:t> State </a:t>
            </a:r>
            <a:r>
              <a:rPr lang="en-US" dirty="0" err="1"/>
              <a:t>Membre</a:t>
            </a:r>
            <a:r>
              <a:rPr lang="en-US" dirty="0"/>
              <a:t> ale UE;</a:t>
            </a:r>
          </a:p>
        </p:txBody>
      </p:sp>
      <p:sp>
        <p:nvSpPr>
          <p:cNvPr id="4" name="Footer Placeholder 3">
            <a:extLst>
              <a:ext uri="{FF2B5EF4-FFF2-40B4-BE49-F238E27FC236}">
                <a16:creationId xmlns:a16="http://schemas.microsoft.com/office/drawing/2014/main" id="{CB8E1883-9674-AD2B-26B7-4802CED2A815}"/>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B97BEDCC-29D7-46AE-7269-5EA678584585}"/>
              </a:ext>
            </a:extLst>
          </p:cNvPr>
          <p:cNvSpPr>
            <a:spLocks noGrp="1"/>
          </p:cNvSpPr>
          <p:nvPr>
            <p:ph type="sldNum" sz="quarter" idx="12"/>
          </p:nvPr>
        </p:nvSpPr>
        <p:spPr/>
        <p:txBody>
          <a:bodyPr/>
          <a:lstStyle/>
          <a:p>
            <a:fld id="{A1C70709-DAA9-40D9-963C-2BB90BF2DA8C}" type="slidenum">
              <a:rPr lang="en-US" smtClean="0"/>
              <a:t>5</a:t>
            </a:fld>
            <a:endParaRPr lang="en-US"/>
          </a:p>
        </p:txBody>
      </p:sp>
    </p:spTree>
    <p:extLst>
      <p:ext uri="{BB962C8B-B14F-4D97-AF65-F5344CB8AC3E}">
        <p14:creationId xmlns:p14="http://schemas.microsoft.com/office/powerpoint/2010/main" val="3295651970"/>
      </p:ext>
    </p:extLst>
  </p:cSld>
  <p:clrMapOvr>
    <a:masterClrMapping/>
  </p:clrMapOvr>
  <p:transition spd="slow">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E4F0E-96FC-A3BD-4269-7318570A9FCE}"/>
              </a:ext>
            </a:extLst>
          </p:cNvPr>
          <p:cNvSpPr>
            <a:spLocks noGrp="1"/>
          </p:cNvSpPr>
          <p:nvPr>
            <p:ph type="title"/>
          </p:nvPr>
        </p:nvSpPr>
        <p:spPr/>
        <p:txBody>
          <a:bodyPr/>
          <a:lstStyle/>
          <a:p>
            <a:r>
              <a:rPr lang="en-US" dirty="0" err="1"/>
              <a:t>Proiectul</a:t>
            </a:r>
            <a:r>
              <a:rPr lang="en-US" dirty="0"/>
              <a:t> TECH-IT-SE </a:t>
            </a:r>
            <a:r>
              <a:rPr lang="en-US" sz="2000" dirty="0"/>
              <a:t>(3)</a:t>
            </a:r>
          </a:p>
        </p:txBody>
      </p:sp>
      <p:sp>
        <p:nvSpPr>
          <p:cNvPr id="3" name="Content Placeholder 2">
            <a:extLst>
              <a:ext uri="{FF2B5EF4-FFF2-40B4-BE49-F238E27FC236}">
                <a16:creationId xmlns:a16="http://schemas.microsoft.com/office/drawing/2014/main" id="{D5C3F127-7E37-FFFE-9BC7-2EC7B3A7FAFB}"/>
              </a:ext>
            </a:extLst>
          </p:cNvPr>
          <p:cNvSpPr>
            <a:spLocks noGrp="1"/>
          </p:cNvSpPr>
          <p:nvPr>
            <p:ph idx="1"/>
          </p:nvPr>
        </p:nvSpPr>
        <p:spPr/>
        <p:txBody>
          <a:bodyPr>
            <a:normAutofit lnSpcReduction="10000"/>
          </a:bodyPr>
          <a:lstStyle/>
          <a:p>
            <a:pPr marL="0" indent="0">
              <a:buNone/>
            </a:pPr>
            <a:r>
              <a:rPr lang="en-US" dirty="0" err="1"/>
              <a:t>Grupul</a:t>
            </a:r>
            <a:r>
              <a:rPr lang="en-US" dirty="0"/>
              <a:t> </a:t>
            </a:r>
            <a:r>
              <a:rPr lang="en-US" dirty="0" err="1"/>
              <a:t>Tinta</a:t>
            </a:r>
            <a:endParaRPr lang="en-US" dirty="0"/>
          </a:p>
          <a:p>
            <a:pPr marL="542925" indent="-542925">
              <a:buFont typeface="Webdings" panose="05030102010509060703" pitchFamily="18" charset="2"/>
              <a:buChar char="4"/>
            </a:pPr>
            <a:r>
              <a:rPr lang="en-US" dirty="0" err="1"/>
              <a:t>Proiect</a:t>
            </a:r>
            <a:r>
              <a:rPr lang="en-US" dirty="0"/>
              <a:t> </a:t>
            </a:r>
            <a:r>
              <a:rPr lang="en-US" dirty="0" err="1"/>
              <a:t>dedicat</a:t>
            </a:r>
            <a:r>
              <a:rPr lang="en-US" dirty="0"/>
              <a:t> </a:t>
            </a:r>
            <a:r>
              <a:rPr lang="en-US" dirty="0" err="1"/>
              <a:t>exclusiv</a:t>
            </a:r>
            <a:r>
              <a:rPr lang="en-US" dirty="0"/>
              <a:t> </a:t>
            </a:r>
            <a:r>
              <a:rPr lang="en-US" dirty="0" err="1"/>
              <a:t>companiilor</a:t>
            </a:r>
            <a:r>
              <a:rPr lang="en-US" dirty="0"/>
              <a:t> </a:t>
            </a:r>
            <a:r>
              <a:rPr lang="en-US" dirty="0" err="1"/>
              <a:t>si</a:t>
            </a:r>
            <a:r>
              <a:rPr lang="en-US" dirty="0"/>
              <a:t> </a:t>
            </a:r>
            <a:r>
              <a:rPr lang="en-US" dirty="0" err="1"/>
              <a:t>angajatilor</a:t>
            </a:r>
            <a:r>
              <a:rPr lang="en-US" dirty="0"/>
              <a:t> </a:t>
            </a:r>
            <a:r>
              <a:rPr lang="en-US" dirty="0" err="1"/>
              <a:t>acestora</a:t>
            </a:r>
            <a:r>
              <a:rPr lang="en-US" dirty="0"/>
              <a:t>;</a:t>
            </a:r>
          </a:p>
          <a:p>
            <a:pPr marL="542925" indent="-542925">
              <a:buFont typeface="Webdings" panose="05030102010509060703" pitchFamily="18" charset="2"/>
              <a:buChar char="4"/>
            </a:pPr>
            <a:r>
              <a:rPr lang="en-US" dirty="0" err="1"/>
              <a:t>Diferenta</a:t>
            </a:r>
            <a:r>
              <a:rPr lang="en-US" dirty="0"/>
              <a:t> mare fata de </a:t>
            </a:r>
            <a:r>
              <a:rPr lang="en-US" dirty="0" err="1"/>
              <a:t>proiectele</a:t>
            </a:r>
            <a:r>
              <a:rPr lang="en-US" dirty="0"/>
              <a:t> </a:t>
            </a:r>
            <a:r>
              <a:rPr lang="en-US" dirty="0" err="1"/>
              <a:t>precedente</a:t>
            </a:r>
            <a:r>
              <a:rPr lang="en-US" dirty="0"/>
              <a:t> = in </a:t>
            </a:r>
            <a:r>
              <a:rPr lang="en-US" dirty="0" err="1"/>
              <a:t>acelasi</a:t>
            </a:r>
            <a:r>
              <a:rPr lang="en-US" dirty="0"/>
              <a:t> </a:t>
            </a:r>
            <a:r>
              <a:rPr lang="en-US" dirty="0" err="1"/>
              <a:t>proiect</a:t>
            </a:r>
            <a:r>
              <a:rPr lang="en-US" dirty="0"/>
              <a:t> pot </a:t>
            </a:r>
            <a:r>
              <a:rPr lang="en-US" dirty="0" err="1"/>
              <a:t>participa</a:t>
            </a:r>
            <a:r>
              <a:rPr lang="en-US" dirty="0"/>
              <a:t> la </a:t>
            </a:r>
            <a:r>
              <a:rPr lang="en-US" dirty="0" err="1"/>
              <a:t>cursuri</a:t>
            </a:r>
            <a:r>
              <a:rPr lang="en-US" dirty="0"/>
              <a:t> de </a:t>
            </a:r>
            <a:r>
              <a:rPr lang="en-US" dirty="0" err="1"/>
              <a:t>Formare</a:t>
            </a:r>
            <a:r>
              <a:rPr lang="en-US" dirty="0"/>
              <a:t> </a:t>
            </a:r>
            <a:r>
              <a:rPr lang="en-US" dirty="0" err="1"/>
              <a:t>Profesionala</a:t>
            </a:r>
            <a:r>
              <a:rPr lang="en-US" dirty="0"/>
              <a:t>:</a:t>
            </a:r>
            <a:br>
              <a:rPr lang="en-US" dirty="0"/>
            </a:br>
            <a:r>
              <a:rPr lang="en-US" dirty="0"/>
              <a:t>- </a:t>
            </a:r>
            <a:r>
              <a:rPr lang="en-US" dirty="0" err="1"/>
              <a:t>Angajatii</a:t>
            </a:r>
            <a:r>
              <a:rPr lang="en-US" dirty="0"/>
              <a:t> – 90% </a:t>
            </a:r>
            <a:r>
              <a:rPr lang="en-US" dirty="0" err="1"/>
              <a:t>dintre</a:t>
            </a:r>
            <a:r>
              <a:rPr lang="en-US" dirty="0"/>
              <a:t> </a:t>
            </a:r>
            <a:r>
              <a:rPr lang="en-US" dirty="0" err="1"/>
              <a:t>cursanti</a:t>
            </a:r>
            <a:r>
              <a:rPr lang="en-US" dirty="0"/>
              <a:t> </a:t>
            </a:r>
            <a:r>
              <a:rPr lang="en-US" dirty="0" err="1"/>
              <a:t>trebuie</a:t>
            </a:r>
            <a:r>
              <a:rPr lang="en-US" dirty="0"/>
              <a:t> </a:t>
            </a:r>
            <a:r>
              <a:rPr lang="en-US" dirty="0" err="1"/>
              <a:t>sa</a:t>
            </a:r>
            <a:r>
              <a:rPr lang="en-US" dirty="0"/>
              <a:t> fie </a:t>
            </a:r>
            <a:r>
              <a:rPr lang="en-US" dirty="0" err="1"/>
              <a:t>angajati</a:t>
            </a:r>
            <a:r>
              <a:rPr lang="en-US" dirty="0"/>
              <a:t>;</a:t>
            </a:r>
            <a:br>
              <a:rPr lang="en-US" dirty="0"/>
            </a:br>
            <a:r>
              <a:rPr lang="en-US" dirty="0"/>
              <a:t>- </a:t>
            </a:r>
            <a:r>
              <a:rPr lang="en-US" dirty="0" err="1"/>
              <a:t>Managerii</a:t>
            </a:r>
            <a:r>
              <a:rPr lang="en-US" dirty="0"/>
              <a:t> (insa in </a:t>
            </a:r>
            <a:r>
              <a:rPr lang="en-US" dirty="0" err="1"/>
              <a:t>procent</a:t>
            </a:r>
            <a:r>
              <a:rPr lang="en-US" dirty="0"/>
              <a:t> de 10% - la </a:t>
            </a:r>
            <a:r>
              <a:rPr lang="en-US" dirty="0" err="1"/>
              <a:t>nivel</a:t>
            </a:r>
            <a:r>
              <a:rPr lang="en-US" dirty="0"/>
              <a:t> de </a:t>
            </a:r>
            <a:r>
              <a:rPr lang="en-US" dirty="0" err="1"/>
              <a:t>companie</a:t>
            </a:r>
            <a:r>
              <a:rPr lang="en-US" dirty="0"/>
              <a:t> la 10 </a:t>
            </a:r>
            <a:r>
              <a:rPr lang="en-US" dirty="0" err="1"/>
              <a:t>angajati</a:t>
            </a:r>
            <a:r>
              <a:rPr lang="en-US" dirty="0"/>
              <a:t> </a:t>
            </a:r>
            <a:r>
              <a:rPr lang="en-US" dirty="0" err="1"/>
              <a:t>introdusi</a:t>
            </a:r>
            <a:r>
              <a:rPr lang="en-US" dirty="0"/>
              <a:t> in </a:t>
            </a:r>
            <a:r>
              <a:rPr lang="en-US" dirty="0" err="1"/>
              <a:t>Cursuri</a:t>
            </a:r>
            <a:r>
              <a:rPr lang="en-US" dirty="0"/>
              <a:t> </a:t>
            </a:r>
            <a:r>
              <a:rPr lang="en-US" dirty="0" err="1"/>
              <a:t>putem</a:t>
            </a:r>
            <a:r>
              <a:rPr lang="en-US" dirty="0"/>
              <a:t> introduce un Manager </a:t>
            </a:r>
            <a:r>
              <a:rPr lang="en-US" dirty="0" err="1"/>
              <a:t>intr</a:t>
            </a:r>
            <a:r>
              <a:rPr lang="en-US" dirty="0"/>
              <a:t>-un alt tip de </a:t>
            </a:r>
            <a:r>
              <a:rPr lang="en-US" dirty="0" err="1"/>
              <a:t>cursuri</a:t>
            </a:r>
            <a:r>
              <a:rPr lang="en-US" dirty="0"/>
              <a:t>;</a:t>
            </a:r>
            <a:br>
              <a:rPr lang="en-US" dirty="0"/>
            </a:br>
            <a:br>
              <a:rPr lang="en-US" dirty="0"/>
            </a:br>
            <a:r>
              <a:rPr lang="en-US" sz="2400" u="sng" dirty="0" err="1"/>
              <a:t>Observatie</a:t>
            </a:r>
            <a:r>
              <a:rPr lang="en-US" sz="2400" dirty="0"/>
              <a:t>: sunt </a:t>
            </a:r>
            <a:r>
              <a:rPr lang="en-US" sz="2400" dirty="0" err="1"/>
              <a:t>eligibili</a:t>
            </a:r>
            <a:r>
              <a:rPr lang="en-US" sz="2400" dirty="0"/>
              <a:t> </a:t>
            </a:r>
            <a:r>
              <a:rPr lang="en-US" sz="2400" dirty="0" err="1"/>
              <a:t>orice</a:t>
            </a:r>
            <a:r>
              <a:rPr lang="en-US" sz="2400" dirty="0"/>
              <a:t> tip de </a:t>
            </a:r>
            <a:r>
              <a:rPr lang="en-US" sz="2400" dirty="0" err="1"/>
              <a:t>manageri</a:t>
            </a:r>
            <a:r>
              <a:rPr lang="en-US" sz="2400" dirty="0"/>
              <a:t> (RU, </a:t>
            </a:r>
            <a:r>
              <a:rPr lang="en-US" sz="2400" dirty="0" err="1"/>
              <a:t>Operatiuni</a:t>
            </a:r>
            <a:r>
              <a:rPr lang="en-US" sz="2400" dirty="0"/>
              <a:t>, Manager General, etc.). </a:t>
            </a:r>
            <a:r>
              <a:rPr lang="en-US" sz="2400" dirty="0" err="1"/>
              <a:t>Conditiile</a:t>
            </a:r>
            <a:r>
              <a:rPr lang="en-US" sz="2400" dirty="0"/>
              <a:t> de </a:t>
            </a:r>
            <a:r>
              <a:rPr lang="en-US" sz="2400" dirty="0" err="1"/>
              <a:t>participare</a:t>
            </a:r>
            <a:r>
              <a:rPr lang="en-US" sz="2400" dirty="0"/>
              <a:t> la </a:t>
            </a:r>
            <a:r>
              <a:rPr lang="en-US" sz="2400" dirty="0" err="1"/>
              <a:t>cursuri</a:t>
            </a:r>
            <a:r>
              <a:rPr lang="en-US" sz="2400" dirty="0"/>
              <a:t> </a:t>
            </a:r>
            <a:r>
              <a:rPr lang="en-US" sz="2400" dirty="0" err="1"/>
              <a:t>pentru</a:t>
            </a:r>
            <a:r>
              <a:rPr lang="en-US" sz="2400" dirty="0"/>
              <a:t> </a:t>
            </a:r>
            <a:r>
              <a:rPr lang="en-US" sz="2400" dirty="0" err="1"/>
              <a:t>angajati</a:t>
            </a:r>
            <a:r>
              <a:rPr lang="en-US" sz="2400" dirty="0"/>
              <a:t>/</a:t>
            </a:r>
            <a:r>
              <a:rPr lang="en-US" sz="2400" dirty="0" err="1"/>
              <a:t>manageri</a:t>
            </a:r>
            <a:r>
              <a:rPr lang="en-US" sz="2400" dirty="0"/>
              <a:t> </a:t>
            </a:r>
            <a:r>
              <a:rPr lang="en-US" sz="2400" dirty="0" err="1"/>
              <a:t>vor</a:t>
            </a:r>
            <a:r>
              <a:rPr lang="en-US" sz="2400" dirty="0"/>
              <a:t> fi </a:t>
            </a:r>
            <a:r>
              <a:rPr lang="en-US" sz="2400" dirty="0" err="1"/>
              <a:t>discutate</a:t>
            </a:r>
            <a:r>
              <a:rPr lang="en-US" sz="2400" dirty="0"/>
              <a:t> </a:t>
            </a:r>
            <a:r>
              <a:rPr lang="en-US" sz="2400" dirty="0" err="1"/>
              <a:t>atunci</a:t>
            </a:r>
            <a:r>
              <a:rPr lang="en-US" sz="2400" dirty="0"/>
              <a:t> cand </a:t>
            </a:r>
            <a:r>
              <a:rPr lang="en-US" sz="2400" dirty="0" err="1"/>
              <a:t>va</a:t>
            </a:r>
            <a:r>
              <a:rPr lang="en-US" sz="2400" dirty="0"/>
              <a:t> fi </a:t>
            </a:r>
            <a:r>
              <a:rPr lang="en-US" sz="2400" dirty="0" err="1"/>
              <a:t>vizitata</a:t>
            </a:r>
            <a:r>
              <a:rPr lang="en-US" sz="2400" dirty="0"/>
              <a:t> </a:t>
            </a:r>
            <a:r>
              <a:rPr lang="en-US" sz="2400" dirty="0" err="1"/>
              <a:t>fiecare</a:t>
            </a:r>
            <a:r>
              <a:rPr lang="en-US" sz="2400" dirty="0"/>
              <a:t> </a:t>
            </a:r>
            <a:r>
              <a:rPr lang="en-US" sz="2400" dirty="0" err="1"/>
              <a:t>companie</a:t>
            </a:r>
            <a:r>
              <a:rPr lang="en-US" sz="2400" dirty="0"/>
              <a:t> </a:t>
            </a:r>
            <a:r>
              <a:rPr lang="en-US" sz="2400" dirty="0" err="1"/>
              <a:t>interesata</a:t>
            </a:r>
            <a:r>
              <a:rPr lang="en-US" sz="2400" dirty="0"/>
              <a:t>.</a:t>
            </a:r>
          </a:p>
          <a:p>
            <a:pPr marL="542925" indent="-542925">
              <a:buFont typeface="Webdings" panose="05030102010509060703" pitchFamily="18" charset="2"/>
              <a:buChar char="4"/>
            </a:pPr>
            <a:endParaRPr lang="en-US" dirty="0"/>
          </a:p>
        </p:txBody>
      </p:sp>
      <p:sp>
        <p:nvSpPr>
          <p:cNvPr id="4" name="Footer Placeholder 3">
            <a:extLst>
              <a:ext uri="{FF2B5EF4-FFF2-40B4-BE49-F238E27FC236}">
                <a16:creationId xmlns:a16="http://schemas.microsoft.com/office/drawing/2014/main" id="{D914AFBE-C178-8C55-2E77-A008244E3A2A}"/>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B042BE6D-888B-A18A-8F83-2A4869DD629D}"/>
              </a:ext>
            </a:extLst>
          </p:cNvPr>
          <p:cNvSpPr>
            <a:spLocks noGrp="1"/>
          </p:cNvSpPr>
          <p:nvPr>
            <p:ph type="sldNum" sz="quarter" idx="12"/>
          </p:nvPr>
        </p:nvSpPr>
        <p:spPr/>
        <p:txBody>
          <a:bodyPr/>
          <a:lstStyle/>
          <a:p>
            <a:fld id="{A1C70709-DAA9-40D9-963C-2BB90BF2DA8C}" type="slidenum">
              <a:rPr lang="en-US" smtClean="0"/>
              <a:t>6</a:t>
            </a:fld>
            <a:endParaRPr lang="en-US"/>
          </a:p>
        </p:txBody>
      </p:sp>
    </p:spTree>
    <p:extLst>
      <p:ext uri="{BB962C8B-B14F-4D97-AF65-F5344CB8AC3E}">
        <p14:creationId xmlns:p14="http://schemas.microsoft.com/office/powerpoint/2010/main" val="174593678"/>
      </p:ext>
    </p:extLst>
  </p:cSld>
  <p:clrMapOvr>
    <a:masterClrMapping/>
  </p:clrMapOvr>
  <p:transition spd="slow">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E4F0E-96FC-A3BD-4269-7318570A9FCE}"/>
              </a:ext>
            </a:extLst>
          </p:cNvPr>
          <p:cNvSpPr>
            <a:spLocks noGrp="1"/>
          </p:cNvSpPr>
          <p:nvPr>
            <p:ph type="title"/>
          </p:nvPr>
        </p:nvSpPr>
        <p:spPr/>
        <p:txBody>
          <a:bodyPr/>
          <a:lstStyle/>
          <a:p>
            <a:r>
              <a:rPr lang="en-US" dirty="0" err="1"/>
              <a:t>Proiectul</a:t>
            </a:r>
            <a:r>
              <a:rPr lang="en-US" dirty="0"/>
              <a:t> TECH-IT-SE </a:t>
            </a:r>
            <a:r>
              <a:rPr lang="en-US" sz="2000" dirty="0"/>
              <a:t>(4)</a:t>
            </a:r>
          </a:p>
        </p:txBody>
      </p:sp>
      <p:sp>
        <p:nvSpPr>
          <p:cNvPr id="3" name="Content Placeholder 2">
            <a:extLst>
              <a:ext uri="{FF2B5EF4-FFF2-40B4-BE49-F238E27FC236}">
                <a16:creationId xmlns:a16="http://schemas.microsoft.com/office/drawing/2014/main" id="{D5C3F127-7E37-FFFE-9BC7-2EC7B3A7FAFB}"/>
              </a:ext>
            </a:extLst>
          </p:cNvPr>
          <p:cNvSpPr>
            <a:spLocks noGrp="1"/>
          </p:cNvSpPr>
          <p:nvPr>
            <p:ph idx="1"/>
          </p:nvPr>
        </p:nvSpPr>
        <p:spPr/>
        <p:txBody>
          <a:bodyPr>
            <a:normAutofit fontScale="77500" lnSpcReduction="20000"/>
          </a:bodyPr>
          <a:lstStyle/>
          <a:p>
            <a:pPr marL="0" indent="0">
              <a:buNone/>
            </a:pPr>
            <a:r>
              <a:rPr lang="en-US" dirty="0" err="1"/>
              <a:t>Conditiile</a:t>
            </a:r>
            <a:r>
              <a:rPr lang="en-US" dirty="0"/>
              <a:t> de </a:t>
            </a:r>
            <a:r>
              <a:rPr lang="en-US" dirty="0" err="1"/>
              <a:t>participare</a:t>
            </a:r>
            <a:r>
              <a:rPr lang="en-US" dirty="0"/>
              <a:t> la </a:t>
            </a:r>
            <a:r>
              <a:rPr lang="en-US" dirty="0" err="1"/>
              <a:t>cursuri</a:t>
            </a:r>
            <a:r>
              <a:rPr lang="en-US" dirty="0"/>
              <a:t> </a:t>
            </a:r>
            <a:r>
              <a:rPr lang="en-US" dirty="0" err="1"/>
              <a:t>pentru</a:t>
            </a:r>
            <a:r>
              <a:rPr lang="en-US" dirty="0"/>
              <a:t> </a:t>
            </a:r>
            <a:r>
              <a:rPr lang="en-US" dirty="0" err="1"/>
              <a:t>angajati</a:t>
            </a:r>
            <a:r>
              <a:rPr lang="en-US" dirty="0"/>
              <a:t>/</a:t>
            </a:r>
            <a:r>
              <a:rPr lang="en-US" dirty="0" err="1"/>
              <a:t>manageri</a:t>
            </a:r>
            <a:r>
              <a:rPr lang="en-US" dirty="0"/>
              <a:t> </a:t>
            </a:r>
          </a:p>
          <a:p>
            <a:pPr marL="542925" indent="-542925">
              <a:buFont typeface="Webdings" panose="05030102010509060703" pitchFamily="18" charset="2"/>
              <a:buChar char="4"/>
            </a:pPr>
            <a:r>
              <a:rPr lang="ro-RO" dirty="0"/>
              <a:t>Î</a:t>
            </a:r>
            <a:r>
              <a:rPr lang="en-US" dirty="0" err="1"/>
              <a:t>ntreprinderile</a:t>
            </a:r>
            <a:r>
              <a:rPr lang="en-US" dirty="0"/>
              <a:t> pot fi </a:t>
            </a:r>
            <a:r>
              <a:rPr lang="en-US" dirty="0" err="1"/>
              <a:t>publice</a:t>
            </a:r>
            <a:r>
              <a:rPr lang="en-US" dirty="0"/>
              <a:t> </a:t>
            </a:r>
            <a:r>
              <a:rPr lang="en-US" dirty="0" err="1"/>
              <a:t>și</a:t>
            </a:r>
            <a:r>
              <a:rPr lang="en-US" dirty="0"/>
              <a:t> private;</a:t>
            </a:r>
          </a:p>
          <a:p>
            <a:pPr marL="542925" indent="-542925">
              <a:buFont typeface="Webdings" panose="05030102010509060703" pitchFamily="18" charset="2"/>
              <a:buChar char="4"/>
            </a:pPr>
            <a:r>
              <a:rPr lang="en-US" dirty="0" err="1"/>
              <a:t>Angajati</a:t>
            </a:r>
            <a:r>
              <a:rPr lang="en-US" dirty="0"/>
              <a:t> cu </a:t>
            </a:r>
            <a:r>
              <a:rPr lang="en-US" dirty="0" err="1"/>
              <a:t>vârsta</a:t>
            </a:r>
            <a:r>
              <a:rPr lang="en-US" dirty="0"/>
              <a:t> </a:t>
            </a:r>
            <a:r>
              <a:rPr lang="en-US" dirty="0" err="1"/>
              <a:t>cuprinsă</a:t>
            </a:r>
            <a:r>
              <a:rPr lang="en-US" dirty="0"/>
              <a:t> </a:t>
            </a:r>
            <a:r>
              <a:rPr lang="en-US" dirty="0" err="1"/>
              <a:t>între</a:t>
            </a:r>
            <a:r>
              <a:rPr lang="en-US" dirty="0"/>
              <a:t> 18 </a:t>
            </a:r>
            <a:r>
              <a:rPr lang="en-US" dirty="0" err="1"/>
              <a:t>și</a:t>
            </a:r>
            <a:r>
              <a:rPr lang="en-US" dirty="0"/>
              <a:t> 65 ani (65 </a:t>
            </a:r>
            <a:r>
              <a:rPr lang="en-US" dirty="0" err="1"/>
              <a:t>neimpliniti</a:t>
            </a:r>
            <a:r>
              <a:rPr lang="en-US" dirty="0"/>
              <a:t>);</a:t>
            </a:r>
          </a:p>
          <a:p>
            <a:pPr marL="542925" indent="-542925">
              <a:buFont typeface="Webdings" panose="05030102010509060703" pitchFamily="18" charset="2"/>
              <a:buChar char="4"/>
            </a:pPr>
            <a:r>
              <a:rPr lang="en-US" dirty="0" err="1"/>
              <a:t>Angajați</a:t>
            </a:r>
            <a:r>
              <a:rPr lang="en-US" dirty="0"/>
              <a:t> cu contract individual de </a:t>
            </a:r>
            <a:r>
              <a:rPr lang="en-US" dirty="0" err="1"/>
              <a:t>muncă</a:t>
            </a:r>
            <a:r>
              <a:rPr lang="en-US" dirty="0"/>
              <a:t> (cu </a:t>
            </a:r>
            <a:r>
              <a:rPr lang="en-US" dirty="0" err="1"/>
              <a:t>normă</a:t>
            </a:r>
            <a:r>
              <a:rPr lang="en-US" dirty="0"/>
              <a:t> </a:t>
            </a:r>
            <a:r>
              <a:rPr lang="en-US" dirty="0" err="1"/>
              <a:t>întreagă</a:t>
            </a:r>
            <a:r>
              <a:rPr lang="en-US" dirty="0"/>
              <a:t> </a:t>
            </a:r>
            <a:r>
              <a:rPr lang="en-US" dirty="0" err="1"/>
              <a:t>sau</a:t>
            </a:r>
            <a:r>
              <a:rPr lang="en-US" dirty="0"/>
              <a:t> cu </a:t>
            </a:r>
            <a:r>
              <a:rPr lang="en-US" dirty="0" err="1"/>
              <a:t>timp</a:t>
            </a:r>
            <a:r>
              <a:rPr lang="en-US" dirty="0"/>
              <a:t> </a:t>
            </a:r>
            <a:r>
              <a:rPr lang="en-US" dirty="0" err="1"/>
              <a:t>parțial</a:t>
            </a:r>
            <a:r>
              <a:rPr lang="en-US" dirty="0"/>
              <a:t>);</a:t>
            </a:r>
          </a:p>
          <a:p>
            <a:pPr marL="542925" indent="-542925">
              <a:buFont typeface="Webdings" panose="05030102010509060703" pitchFamily="18" charset="2"/>
              <a:buChar char="4"/>
            </a:pPr>
            <a:r>
              <a:rPr lang="en-US" dirty="0" err="1"/>
              <a:t>Angajații</a:t>
            </a:r>
            <a:r>
              <a:rPr lang="en-US" dirty="0"/>
              <a:t> </a:t>
            </a:r>
            <a:r>
              <a:rPr lang="en-US" dirty="0" err="1"/>
              <a:t>trebuie</a:t>
            </a:r>
            <a:r>
              <a:rPr lang="en-US" dirty="0"/>
              <a:t> </a:t>
            </a:r>
            <a:r>
              <a:rPr lang="en-US" dirty="0" err="1"/>
              <a:t>să</a:t>
            </a:r>
            <a:r>
              <a:rPr lang="en-US" dirty="0"/>
              <a:t> </a:t>
            </a:r>
            <a:r>
              <a:rPr lang="en-US" dirty="0" err="1"/>
              <a:t>aibă</a:t>
            </a:r>
            <a:r>
              <a:rPr lang="en-US" dirty="0"/>
              <a:t> </a:t>
            </a:r>
            <a:r>
              <a:rPr lang="en-US" dirty="0" err="1"/>
              <a:t>domiciliul</a:t>
            </a:r>
            <a:r>
              <a:rPr lang="en-US" dirty="0"/>
              <a:t>/</a:t>
            </a:r>
            <a:r>
              <a:rPr lang="en-US" dirty="0" err="1"/>
              <a:t>reședința</a:t>
            </a:r>
            <a:r>
              <a:rPr lang="en-US" dirty="0"/>
              <a:t> </a:t>
            </a:r>
            <a:r>
              <a:rPr lang="en-US" dirty="0" err="1"/>
              <a:t>în</a:t>
            </a:r>
            <a:r>
              <a:rPr lang="en-US" dirty="0"/>
              <a:t> </a:t>
            </a:r>
            <a:r>
              <a:rPr lang="en-US" dirty="0" err="1"/>
              <a:t>Regiunea</a:t>
            </a:r>
            <a:r>
              <a:rPr lang="en-US" dirty="0"/>
              <a:t> Sud-Est, </a:t>
            </a:r>
            <a:r>
              <a:rPr lang="en-US" dirty="0" err="1"/>
              <a:t>adica</a:t>
            </a:r>
            <a:r>
              <a:rPr lang="en-US" dirty="0"/>
              <a:t> in </a:t>
            </a:r>
            <a:r>
              <a:rPr lang="en-US" dirty="0" err="1"/>
              <a:t>judetele</a:t>
            </a:r>
            <a:r>
              <a:rPr lang="en-US" dirty="0"/>
              <a:t> </a:t>
            </a:r>
            <a:r>
              <a:rPr lang="it-IT" dirty="0"/>
              <a:t>Braila, Constanta, Galati, Focsani, Tulcea si Vrancea;</a:t>
            </a:r>
            <a:endParaRPr lang="en-US" dirty="0"/>
          </a:p>
          <a:p>
            <a:pPr marL="542925" indent="-542925">
              <a:buFont typeface="Webdings" panose="05030102010509060703" pitchFamily="18" charset="2"/>
              <a:buChar char="4"/>
            </a:pPr>
            <a:r>
              <a:rPr lang="en-US" dirty="0" err="1"/>
              <a:t>Angajatii</a:t>
            </a:r>
            <a:r>
              <a:rPr lang="en-US" dirty="0"/>
              <a:t> care </a:t>
            </a:r>
            <a:r>
              <a:rPr lang="en-US" dirty="0" err="1"/>
              <a:t>ocupă</a:t>
            </a:r>
            <a:r>
              <a:rPr lang="en-US" dirty="0"/>
              <a:t> </a:t>
            </a:r>
            <a:r>
              <a:rPr lang="en-US" dirty="0" err="1"/>
              <a:t>poziții</a:t>
            </a:r>
            <a:r>
              <a:rPr lang="en-US" dirty="0"/>
              <a:t> de management </a:t>
            </a:r>
            <a:r>
              <a:rPr lang="en-US" dirty="0" err="1"/>
              <a:t>să</a:t>
            </a:r>
            <a:r>
              <a:rPr lang="en-US" dirty="0"/>
              <a:t> nu </a:t>
            </a:r>
            <a:r>
              <a:rPr lang="en-US" dirty="0" err="1"/>
              <a:t>aibă</a:t>
            </a:r>
            <a:r>
              <a:rPr lang="en-US" dirty="0"/>
              <a:t> </a:t>
            </a:r>
            <a:r>
              <a:rPr lang="en-US" dirty="0" err="1"/>
              <a:t>calitatea</a:t>
            </a:r>
            <a:r>
              <a:rPr lang="en-US" dirty="0"/>
              <a:t> de administrator/</a:t>
            </a:r>
            <a:r>
              <a:rPr lang="en-US" dirty="0" err="1"/>
              <a:t>reprezentant</a:t>
            </a:r>
            <a:r>
              <a:rPr lang="en-US" dirty="0"/>
              <a:t> legal </a:t>
            </a:r>
            <a:r>
              <a:rPr lang="en-US" dirty="0" err="1"/>
              <a:t>în</a:t>
            </a:r>
            <a:r>
              <a:rPr lang="en-US" dirty="0"/>
              <a:t> </a:t>
            </a:r>
            <a:r>
              <a:rPr lang="en-US" dirty="0" err="1"/>
              <a:t>nicio</a:t>
            </a:r>
            <a:r>
              <a:rPr lang="en-US" dirty="0"/>
              <a:t> </a:t>
            </a:r>
            <a:r>
              <a:rPr lang="en-US" dirty="0" err="1"/>
              <a:t>întreprindere</a:t>
            </a:r>
            <a:r>
              <a:rPr lang="en-US" dirty="0"/>
              <a:t> </a:t>
            </a:r>
            <a:r>
              <a:rPr lang="en-US" dirty="0" err="1"/>
              <a:t>publică</a:t>
            </a:r>
            <a:r>
              <a:rPr lang="en-US" dirty="0"/>
              <a:t> </a:t>
            </a:r>
            <a:r>
              <a:rPr lang="en-US" dirty="0" err="1"/>
              <a:t>sau</a:t>
            </a:r>
            <a:r>
              <a:rPr lang="en-US" dirty="0"/>
              <a:t> private;</a:t>
            </a:r>
          </a:p>
          <a:p>
            <a:pPr marL="542925" indent="-542925">
              <a:buFont typeface="Webdings" panose="05030102010509060703" pitchFamily="18" charset="2"/>
              <a:buChar char="4"/>
            </a:pPr>
            <a:r>
              <a:rPr lang="en-US" b="1" dirty="0"/>
              <a:t>Nu pot </a:t>
            </a:r>
            <a:r>
              <a:rPr lang="en-US" b="1" dirty="0" err="1"/>
              <a:t>participa</a:t>
            </a:r>
            <a:r>
              <a:rPr lang="en-US" b="1" dirty="0"/>
              <a:t> </a:t>
            </a:r>
            <a:r>
              <a:rPr lang="en-US" b="1" dirty="0" err="1"/>
              <a:t>angajați</a:t>
            </a:r>
            <a:r>
              <a:rPr lang="en-US" b="1" dirty="0"/>
              <a:t> din</a:t>
            </a:r>
            <a:r>
              <a:rPr lang="en-US" dirty="0"/>
              <a:t>;</a:t>
            </a:r>
            <a:br>
              <a:rPr lang="en-US" dirty="0"/>
            </a:br>
            <a:r>
              <a:rPr lang="en-US" dirty="0"/>
              <a:t>-</a:t>
            </a:r>
            <a:r>
              <a:rPr lang="en-US" dirty="0" err="1"/>
              <a:t>Instituții</a:t>
            </a:r>
            <a:r>
              <a:rPr lang="en-US" dirty="0"/>
              <a:t>/</a:t>
            </a:r>
            <a:r>
              <a:rPr lang="en-US" dirty="0" err="1"/>
              <a:t>autorități</a:t>
            </a:r>
            <a:r>
              <a:rPr lang="en-US" dirty="0"/>
              <a:t> </a:t>
            </a:r>
            <a:r>
              <a:rPr lang="en-US" dirty="0" err="1"/>
              <a:t>publice</a:t>
            </a:r>
            <a:r>
              <a:rPr lang="en-US" dirty="0"/>
              <a:t> (centrale </a:t>
            </a:r>
            <a:r>
              <a:rPr lang="en-US" dirty="0" err="1"/>
              <a:t>sau</a:t>
            </a:r>
            <a:r>
              <a:rPr lang="en-US" dirty="0"/>
              <a:t> locale);</a:t>
            </a:r>
            <a:br>
              <a:rPr lang="en-US" dirty="0"/>
            </a:br>
            <a:r>
              <a:rPr lang="en-US" dirty="0"/>
              <a:t>-</a:t>
            </a:r>
            <a:r>
              <a:rPr lang="en-US" dirty="0" err="1"/>
              <a:t>Institutii</a:t>
            </a:r>
            <a:r>
              <a:rPr lang="en-US" dirty="0"/>
              <a:t> </a:t>
            </a:r>
            <a:r>
              <a:rPr lang="en-US" dirty="0" err="1"/>
              <a:t>publice</a:t>
            </a:r>
            <a:r>
              <a:rPr lang="en-US" dirty="0"/>
              <a:t> din </a:t>
            </a:r>
            <a:r>
              <a:rPr lang="en-US" dirty="0" err="1"/>
              <a:t>sistemul</a:t>
            </a:r>
            <a:r>
              <a:rPr lang="en-US" dirty="0"/>
              <a:t> de </a:t>
            </a:r>
            <a:r>
              <a:rPr lang="en-US" dirty="0" err="1"/>
              <a:t>sănătate</a:t>
            </a:r>
            <a:r>
              <a:rPr lang="en-US" dirty="0"/>
              <a:t>;</a:t>
            </a:r>
            <a:br>
              <a:rPr lang="en-US" dirty="0"/>
            </a:br>
            <a:r>
              <a:rPr lang="en-US" dirty="0"/>
              <a:t>-</a:t>
            </a:r>
            <a:r>
              <a:rPr lang="en-US" dirty="0" err="1"/>
              <a:t>Institutii</a:t>
            </a:r>
            <a:r>
              <a:rPr lang="en-US" dirty="0"/>
              <a:t> </a:t>
            </a:r>
            <a:r>
              <a:rPr lang="en-US" dirty="0" err="1"/>
              <a:t>publice</a:t>
            </a:r>
            <a:r>
              <a:rPr lang="en-US" dirty="0"/>
              <a:t> din </a:t>
            </a:r>
            <a:r>
              <a:rPr lang="en-US" dirty="0" err="1"/>
              <a:t>sistemul</a:t>
            </a:r>
            <a:r>
              <a:rPr lang="en-US" dirty="0"/>
              <a:t> de </a:t>
            </a:r>
            <a:r>
              <a:rPr lang="en-US" dirty="0" err="1"/>
              <a:t>invatamant</a:t>
            </a:r>
            <a:r>
              <a:rPr lang="en-US" dirty="0"/>
              <a:t>;</a:t>
            </a:r>
          </a:p>
          <a:p>
            <a:pPr marL="542925" indent="-542925">
              <a:buFont typeface="Webdings" panose="05030102010509060703" pitchFamily="18" charset="2"/>
              <a:buChar char="4"/>
            </a:pPr>
            <a:r>
              <a:rPr lang="en-US" dirty="0" err="1"/>
              <a:t>Angajatul</a:t>
            </a:r>
            <a:r>
              <a:rPr lang="en-US" dirty="0"/>
              <a:t> </a:t>
            </a:r>
            <a:r>
              <a:rPr lang="en-US" dirty="0" err="1"/>
              <a:t>trebuie</a:t>
            </a:r>
            <a:r>
              <a:rPr lang="en-US" dirty="0"/>
              <a:t> </a:t>
            </a:r>
            <a:r>
              <a:rPr lang="en-US" dirty="0" err="1"/>
              <a:t>sa</a:t>
            </a:r>
            <a:r>
              <a:rPr lang="en-US" dirty="0"/>
              <a:t> </a:t>
            </a:r>
            <a:r>
              <a:rPr lang="en-US" dirty="0" err="1"/>
              <a:t>aiba</a:t>
            </a:r>
            <a:r>
              <a:rPr lang="en-US" dirty="0"/>
              <a:t> </a:t>
            </a:r>
            <a:r>
              <a:rPr lang="en-US" dirty="0" err="1"/>
              <a:t>studii</a:t>
            </a:r>
            <a:r>
              <a:rPr lang="en-US" dirty="0"/>
              <a:t> </a:t>
            </a:r>
            <a:r>
              <a:rPr lang="en-US" dirty="0" err="1"/>
              <a:t>obligatorii</a:t>
            </a:r>
            <a:r>
              <a:rPr lang="en-US" dirty="0"/>
              <a:t> in </a:t>
            </a:r>
            <a:r>
              <a:rPr lang="en-US" dirty="0" err="1"/>
              <a:t>functie</a:t>
            </a:r>
            <a:r>
              <a:rPr lang="en-US" dirty="0"/>
              <a:t> de </a:t>
            </a:r>
            <a:r>
              <a:rPr lang="en-US" dirty="0" err="1"/>
              <a:t>tipul</a:t>
            </a:r>
            <a:r>
              <a:rPr lang="en-US" dirty="0"/>
              <a:t> de Curs la care </a:t>
            </a:r>
            <a:r>
              <a:rPr lang="en-US" dirty="0" err="1"/>
              <a:t>participa</a:t>
            </a:r>
            <a:r>
              <a:rPr lang="en-US" dirty="0"/>
              <a:t>.</a:t>
            </a:r>
          </a:p>
        </p:txBody>
      </p:sp>
      <p:sp>
        <p:nvSpPr>
          <p:cNvPr id="4" name="Footer Placeholder 3">
            <a:extLst>
              <a:ext uri="{FF2B5EF4-FFF2-40B4-BE49-F238E27FC236}">
                <a16:creationId xmlns:a16="http://schemas.microsoft.com/office/drawing/2014/main" id="{8EFA514B-FC10-E54E-A03C-872A41BABAFC}"/>
              </a:ext>
            </a:extLst>
          </p:cNvPr>
          <p:cNvSpPr>
            <a:spLocks noGrp="1"/>
          </p:cNvSpPr>
          <p:nvPr>
            <p:ph type="ftr" sz="quarter" idx="11"/>
          </p:nvPr>
        </p:nvSpPr>
        <p:spPr/>
        <p:txBody>
          <a:bodyPr/>
          <a:lstStyle/>
          <a:p>
            <a:r>
              <a:rPr lang="en-US"/>
              <a:t>Proiect TECH-IT-SE / Fundatia Romtens - CCIA Braila</a:t>
            </a:r>
          </a:p>
        </p:txBody>
      </p:sp>
      <p:sp>
        <p:nvSpPr>
          <p:cNvPr id="5" name="Slide Number Placeholder 4">
            <a:extLst>
              <a:ext uri="{FF2B5EF4-FFF2-40B4-BE49-F238E27FC236}">
                <a16:creationId xmlns:a16="http://schemas.microsoft.com/office/drawing/2014/main" id="{90D87D8E-2094-FB6A-9AA2-9A99F054A419}"/>
              </a:ext>
            </a:extLst>
          </p:cNvPr>
          <p:cNvSpPr>
            <a:spLocks noGrp="1"/>
          </p:cNvSpPr>
          <p:nvPr>
            <p:ph type="sldNum" sz="quarter" idx="12"/>
          </p:nvPr>
        </p:nvSpPr>
        <p:spPr/>
        <p:txBody>
          <a:bodyPr/>
          <a:lstStyle/>
          <a:p>
            <a:fld id="{A1C70709-DAA9-40D9-963C-2BB90BF2DA8C}" type="slidenum">
              <a:rPr lang="en-US" smtClean="0"/>
              <a:t>7</a:t>
            </a:fld>
            <a:endParaRPr lang="en-US"/>
          </a:p>
        </p:txBody>
      </p:sp>
    </p:spTree>
    <p:extLst>
      <p:ext uri="{BB962C8B-B14F-4D97-AF65-F5344CB8AC3E}">
        <p14:creationId xmlns:p14="http://schemas.microsoft.com/office/powerpoint/2010/main" val="1780117177"/>
      </p:ext>
    </p:extLst>
  </p:cSld>
  <p:clrMapOvr>
    <a:masterClrMapping/>
  </p:clrMapOvr>
  <p:transition spd="slow">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2. </a:t>
            </a:r>
            <a:r>
              <a:rPr lang="en-GB" dirty="0" err="1"/>
              <a:t>Prezentare</a:t>
            </a:r>
            <a:r>
              <a:rPr lang="en-GB" dirty="0"/>
              <a:t> </a:t>
            </a:r>
            <a:r>
              <a:rPr lang="en-GB" dirty="0" err="1"/>
              <a:t>parteneri</a:t>
            </a:r>
            <a:endParaRPr lang="en-GB" dirty="0"/>
          </a:p>
        </p:txBody>
      </p:sp>
      <p:sp>
        <p:nvSpPr>
          <p:cNvPr id="3" name="Subtitle 2">
            <a:extLst>
              <a:ext uri="{FF2B5EF4-FFF2-40B4-BE49-F238E27FC236}">
                <a16:creationId xmlns:a16="http://schemas.microsoft.com/office/drawing/2014/main" id="{2F76520A-E57C-4126-81A8-88014160D400}"/>
              </a:ext>
            </a:extLst>
          </p:cNvPr>
          <p:cNvSpPr>
            <a:spLocks noGrp="1"/>
          </p:cNvSpPr>
          <p:nvPr>
            <p:ph type="subTitle" idx="1"/>
          </p:nvPr>
        </p:nvSpPr>
        <p:spPr/>
        <p:txBody>
          <a:bodyPr/>
          <a:lstStyle/>
          <a:p>
            <a:endParaRPr lang="en-US" dirty="0"/>
          </a:p>
        </p:txBody>
      </p:sp>
      <p:sp>
        <p:nvSpPr>
          <p:cNvPr id="5" name="TextBox 4"/>
          <p:cNvSpPr txBox="1"/>
          <p:nvPr/>
        </p:nvSpPr>
        <p:spPr>
          <a:xfrm>
            <a:off x="838200" y="1666159"/>
            <a:ext cx="10620048"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1800"/>
              </a:spcAft>
              <a:buClrTx/>
              <a:buSzTx/>
              <a:buFontTx/>
              <a:buNone/>
              <a:tabLst/>
              <a:defRPr/>
            </a:pPr>
            <a:endParaRPr kumimoji="0" lang="en-US" sz="24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949448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F879F-A628-B555-1EE8-47700A175F50}"/>
              </a:ext>
            </a:extLst>
          </p:cNvPr>
          <p:cNvSpPr>
            <a:spLocks noGrp="1"/>
          </p:cNvSpPr>
          <p:nvPr>
            <p:ph type="title"/>
          </p:nvPr>
        </p:nvSpPr>
        <p:spPr/>
        <p:txBody>
          <a:bodyPr/>
          <a:lstStyle/>
          <a:p>
            <a:r>
              <a:rPr lang="en-US" dirty="0"/>
              <a:t>Fundatia Romtens</a:t>
            </a:r>
          </a:p>
        </p:txBody>
      </p:sp>
      <p:sp>
        <p:nvSpPr>
          <p:cNvPr id="3" name="Content Placeholder 2">
            <a:extLst>
              <a:ext uri="{FF2B5EF4-FFF2-40B4-BE49-F238E27FC236}">
                <a16:creationId xmlns:a16="http://schemas.microsoft.com/office/drawing/2014/main" id="{41D7E5C5-9CEA-9A97-0FCD-A4206BDF4C90}"/>
              </a:ext>
            </a:extLst>
          </p:cNvPr>
          <p:cNvSpPr>
            <a:spLocks noGrp="1"/>
          </p:cNvSpPr>
          <p:nvPr>
            <p:ph idx="1"/>
          </p:nvPr>
        </p:nvSpPr>
        <p:spPr/>
        <p:txBody>
          <a:bodyPr>
            <a:normAutofit/>
          </a:bodyPr>
          <a:lstStyle/>
          <a:p>
            <a:pPr marL="542925" indent="-542925">
              <a:buFont typeface="Webdings" panose="05030102010509060703" pitchFamily="18" charset="2"/>
              <a:buChar char="4"/>
            </a:pPr>
            <a:r>
              <a:rPr lang="en-US" dirty="0"/>
              <a:t>ONG </a:t>
            </a:r>
            <a:r>
              <a:rPr lang="en-US" dirty="0" err="1"/>
              <a:t>infiintata</a:t>
            </a:r>
            <a:r>
              <a:rPr lang="en-US" dirty="0"/>
              <a:t> in 1997, </a:t>
            </a:r>
            <a:r>
              <a:rPr lang="en-US" dirty="0" err="1"/>
              <a:t>inregistrata</a:t>
            </a:r>
            <a:r>
              <a:rPr lang="en-US" dirty="0"/>
              <a:t> in 1998 (</a:t>
            </a:r>
            <a:r>
              <a:rPr lang="en-US" dirty="0">
                <a:solidFill>
                  <a:srgbClr val="FF0000"/>
                </a:solidFill>
              </a:rPr>
              <a:t>in 2 </a:t>
            </a:r>
            <a:r>
              <a:rPr lang="en-US" dirty="0" err="1">
                <a:solidFill>
                  <a:srgbClr val="FF0000"/>
                </a:solidFill>
              </a:rPr>
              <a:t>luni</a:t>
            </a:r>
            <a:r>
              <a:rPr lang="en-US" dirty="0">
                <a:solidFill>
                  <a:srgbClr val="FF0000"/>
                </a:solidFill>
              </a:rPr>
              <a:t> </a:t>
            </a:r>
            <a:r>
              <a:rPr lang="en-US" dirty="0" err="1">
                <a:solidFill>
                  <a:srgbClr val="FF0000"/>
                </a:solidFill>
              </a:rPr>
              <a:t>implinim</a:t>
            </a:r>
            <a:r>
              <a:rPr lang="en-US" dirty="0">
                <a:solidFill>
                  <a:srgbClr val="FF0000"/>
                </a:solidFill>
              </a:rPr>
              <a:t> 25 de ani de </a:t>
            </a:r>
            <a:r>
              <a:rPr lang="en-US" dirty="0" err="1">
                <a:solidFill>
                  <a:srgbClr val="FF0000"/>
                </a:solidFill>
              </a:rPr>
              <a:t>existenta</a:t>
            </a:r>
            <a:r>
              <a:rPr lang="en-US" dirty="0">
                <a:solidFill>
                  <a:srgbClr val="FF0000"/>
                </a:solidFill>
              </a:rPr>
              <a:t> </a:t>
            </a:r>
            <a:r>
              <a:rPr lang="en-US" dirty="0" err="1">
                <a:solidFill>
                  <a:srgbClr val="FF0000"/>
                </a:solidFill>
              </a:rPr>
              <a:t>neintrerupta</a:t>
            </a:r>
            <a:r>
              <a:rPr lang="en-US" dirty="0"/>
              <a:t>), </a:t>
            </a:r>
            <a:r>
              <a:rPr lang="en-US" dirty="0" err="1"/>
              <a:t>declarata</a:t>
            </a:r>
            <a:r>
              <a:rPr lang="en-US" dirty="0"/>
              <a:t> </a:t>
            </a:r>
            <a:r>
              <a:rPr lang="en-US" dirty="0" err="1"/>
              <a:t>organizatie</a:t>
            </a:r>
            <a:r>
              <a:rPr lang="en-US" dirty="0"/>
              <a:t> de </a:t>
            </a:r>
            <a:r>
              <a:rPr lang="en-US" dirty="0" err="1"/>
              <a:t>Utilitate</a:t>
            </a:r>
            <a:r>
              <a:rPr lang="en-US" dirty="0"/>
              <a:t> Publica </a:t>
            </a:r>
            <a:r>
              <a:rPr lang="en-US" dirty="0" err="1"/>
              <a:t>prin</a:t>
            </a:r>
            <a:r>
              <a:rPr lang="en-US" dirty="0"/>
              <a:t> </a:t>
            </a:r>
            <a:r>
              <a:rPr lang="en-US" dirty="0" err="1"/>
              <a:t>Hotarirea</a:t>
            </a:r>
            <a:r>
              <a:rPr lang="en-US" dirty="0"/>
              <a:t> </a:t>
            </a:r>
            <a:r>
              <a:rPr lang="en-US" dirty="0" err="1"/>
              <a:t>Primului</a:t>
            </a:r>
            <a:r>
              <a:rPr lang="en-US" dirty="0"/>
              <a:t> </a:t>
            </a:r>
            <a:r>
              <a:rPr lang="en-US" dirty="0" err="1"/>
              <a:t>Ministru</a:t>
            </a:r>
            <a:r>
              <a:rPr lang="en-US" dirty="0"/>
              <a:t> Nr. 509 din 14.05.2008;</a:t>
            </a:r>
          </a:p>
          <a:p>
            <a:pPr marL="542925" indent="-542925">
              <a:buFont typeface="Webdings" panose="05030102010509060703" pitchFamily="18" charset="2"/>
              <a:buChar char="4"/>
            </a:pPr>
            <a:r>
              <a:rPr lang="en-US" dirty="0" err="1"/>
              <a:t>Acreditari</a:t>
            </a:r>
            <a:r>
              <a:rPr lang="en-US" dirty="0"/>
              <a:t>: </a:t>
            </a:r>
            <a:r>
              <a:rPr lang="en-US" dirty="0" err="1"/>
              <a:t>Colegiul</a:t>
            </a:r>
            <a:r>
              <a:rPr lang="en-US" dirty="0"/>
              <a:t> </a:t>
            </a:r>
            <a:r>
              <a:rPr lang="en-US" dirty="0" err="1"/>
              <a:t>Medicilor</a:t>
            </a:r>
            <a:r>
              <a:rPr lang="en-US" dirty="0"/>
              <a:t> (</a:t>
            </a:r>
            <a:r>
              <a:rPr lang="en-US" dirty="0" err="1"/>
              <a:t>cursuri</a:t>
            </a:r>
            <a:r>
              <a:rPr lang="en-US" dirty="0"/>
              <a:t> in </a:t>
            </a:r>
            <a:r>
              <a:rPr lang="en-US" dirty="0" err="1"/>
              <a:t>diferite</a:t>
            </a:r>
            <a:r>
              <a:rPr lang="en-US" dirty="0"/>
              <a:t> </a:t>
            </a:r>
            <a:r>
              <a:rPr lang="en-US" dirty="0" err="1"/>
              <a:t>domenii</a:t>
            </a:r>
            <a:r>
              <a:rPr lang="en-US" dirty="0"/>
              <a:t>), EACCME European Accreditation Council for Continuing Medical Education, </a:t>
            </a:r>
            <a:r>
              <a:rPr lang="en-US" dirty="0" err="1"/>
              <a:t>Autoritatea</a:t>
            </a:r>
            <a:r>
              <a:rPr lang="en-US" dirty="0"/>
              <a:t> </a:t>
            </a:r>
            <a:r>
              <a:rPr lang="en-US" dirty="0" err="1"/>
              <a:t>Naţională</a:t>
            </a:r>
            <a:r>
              <a:rPr lang="en-US" dirty="0"/>
              <a:t> </a:t>
            </a:r>
            <a:r>
              <a:rPr lang="en-US" dirty="0" err="1"/>
              <a:t>pentru</a:t>
            </a:r>
            <a:r>
              <a:rPr lang="en-US" dirty="0"/>
              <a:t> </a:t>
            </a:r>
            <a:r>
              <a:rPr lang="en-US" dirty="0" err="1"/>
              <a:t>Calificări</a:t>
            </a:r>
            <a:r>
              <a:rPr lang="en-US" dirty="0"/>
              <a:t> (ANC)  (</a:t>
            </a:r>
            <a:r>
              <a:rPr lang="en-US" dirty="0" err="1"/>
              <a:t>diferite</a:t>
            </a:r>
            <a:r>
              <a:rPr lang="en-US" dirty="0"/>
              <a:t> </a:t>
            </a:r>
            <a:r>
              <a:rPr lang="en-US" dirty="0" err="1"/>
              <a:t>domenii</a:t>
            </a:r>
            <a:r>
              <a:rPr lang="en-US" dirty="0"/>
              <a:t>);</a:t>
            </a:r>
          </a:p>
          <a:p>
            <a:pPr marL="542925" indent="-542925">
              <a:buFont typeface="Webdings" panose="05030102010509060703" pitchFamily="18" charset="2"/>
              <a:buChar char="4"/>
            </a:pPr>
            <a:r>
              <a:rPr lang="en-US" dirty="0" err="1"/>
              <a:t>Afilieri</a:t>
            </a:r>
            <a:r>
              <a:rPr lang="en-US" dirty="0"/>
              <a:t> </a:t>
            </a:r>
            <a:r>
              <a:rPr lang="en-US" dirty="0" err="1"/>
              <a:t>internationale</a:t>
            </a:r>
            <a:r>
              <a:rPr lang="en-US" dirty="0"/>
              <a:t>: ENWHP (1999)-membra in AC, IUHPE (2000), ENSP (2003), EPHA (2002), ENETOSH (2007), etc.;</a:t>
            </a:r>
          </a:p>
        </p:txBody>
      </p:sp>
      <p:pic>
        <p:nvPicPr>
          <p:cNvPr id="4" name="Picture 3">
            <a:extLst>
              <a:ext uri="{FF2B5EF4-FFF2-40B4-BE49-F238E27FC236}">
                <a16:creationId xmlns:a16="http://schemas.microsoft.com/office/drawing/2014/main" id="{4CB156DC-4305-F885-CA2B-C030E94A8C14}"/>
              </a:ext>
            </a:extLst>
          </p:cNvPr>
          <p:cNvPicPr>
            <a:picLocks noChangeAspect="1"/>
          </p:cNvPicPr>
          <p:nvPr/>
        </p:nvPicPr>
        <p:blipFill>
          <a:blip r:embed="rId2"/>
          <a:stretch>
            <a:fillRect/>
          </a:stretch>
        </p:blipFill>
        <p:spPr>
          <a:xfrm>
            <a:off x="1137813" y="5485770"/>
            <a:ext cx="1007103" cy="1007103"/>
          </a:xfrm>
          <a:prstGeom prst="rect">
            <a:avLst/>
          </a:prstGeom>
        </p:spPr>
      </p:pic>
      <p:pic>
        <p:nvPicPr>
          <p:cNvPr id="5" name="Afbeelding 2">
            <a:extLst>
              <a:ext uri="{FF2B5EF4-FFF2-40B4-BE49-F238E27FC236}">
                <a16:creationId xmlns:a16="http://schemas.microsoft.com/office/drawing/2014/main" id="{E410CA4C-D763-F332-E84A-861A8CDEE5A2}"/>
              </a:ext>
            </a:extLst>
          </p:cNvPr>
          <p:cNvPicPr/>
          <p:nvPr/>
        </p:nvPicPr>
        <p:blipFill>
          <a:blip r:embed="rId3">
            <a:extLst>
              <a:ext uri="{28A0092B-C50C-407E-A947-70E740481C1C}">
                <a14:useLocalDpi xmlns:a14="http://schemas.microsoft.com/office/drawing/2010/main" val="0"/>
              </a:ext>
            </a:extLst>
          </a:blip>
          <a:stretch>
            <a:fillRect/>
          </a:stretch>
        </p:blipFill>
        <p:spPr>
          <a:xfrm>
            <a:off x="2902848" y="5412424"/>
            <a:ext cx="1251585" cy="1257300"/>
          </a:xfrm>
          <a:prstGeom prst="rect">
            <a:avLst/>
          </a:prstGeom>
        </p:spPr>
      </p:pic>
      <p:pic>
        <p:nvPicPr>
          <p:cNvPr id="6" name="Picture 5">
            <a:extLst>
              <a:ext uri="{FF2B5EF4-FFF2-40B4-BE49-F238E27FC236}">
                <a16:creationId xmlns:a16="http://schemas.microsoft.com/office/drawing/2014/main" id="{5E8F87A5-A4C9-9D08-A9F7-EB6A63F3F2FC}"/>
              </a:ext>
            </a:extLst>
          </p:cNvPr>
          <p:cNvPicPr>
            <a:picLocks noChangeAspect="1"/>
          </p:cNvPicPr>
          <p:nvPr/>
        </p:nvPicPr>
        <p:blipFill>
          <a:blip r:embed="rId4"/>
          <a:stretch>
            <a:fillRect/>
          </a:stretch>
        </p:blipFill>
        <p:spPr>
          <a:xfrm>
            <a:off x="7600461" y="5542962"/>
            <a:ext cx="1446083" cy="949911"/>
          </a:xfrm>
          <a:prstGeom prst="rect">
            <a:avLst/>
          </a:prstGeom>
        </p:spPr>
      </p:pic>
      <p:pic>
        <p:nvPicPr>
          <p:cNvPr id="7" name="Picture 6">
            <a:extLst>
              <a:ext uri="{FF2B5EF4-FFF2-40B4-BE49-F238E27FC236}">
                <a16:creationId xmlns:a16="http://schemas.microsoft.com/office/drawing/2014/main" id="{BC46C06A-272F-1072-A9BC-73291FB880C2}"/>
              </a:ext>
            </a:extLst>
          </p:cNvPr>
          <p:cNvPicPr>
            <a:picLocks noChangeAspect="1"/>
          </p:cNvPicPr>
          <p:nvPr/>
        </p:nvPicPr>
        <p:blipFill>
          <a:blip r:embed="rId5"/>
          <a:stretch>
            <a:fillRect/>
          </a:stretch>
        </p:blipFill>
        <p:spPr>
          <a:xfrm>
            <a:off x="9608105" y="5046791"/>
            <a:ext cx="1446082" cy="1446082"/>
          </a:xfrm>
          <a:prstGeom prst="rect">
            <a:avLst/>
          </a:prstGeom>
        </p:spPr>
      </p:pic>
      <p:pic>
        <p:nvPicPr>
          <p:cNvPr id="8" name="Picture 7">
            <a:extLst>
              <a:ext uri="{FF2B5EF4-FFF2-40B4-BE49-F238E27FC236}">
                <a16:creationId xmlns:a16="http://schemas.microsoft.com/office/drawing/2014/main" id="{5118E0C9-1360-3AB9-43A9-9224C59DCB1C}"/>
              </a:ext>
            </a:extLst>
          </p:cNvPr>
          <p:cNvPicPr>
            <a:picLocks noChangeAspect="1"/>
          </p:cNvPicPr>
          <p:nvPr/>
        </p:nvPicPr>
        <p:blipFill>
          <a:blip r:embed="rId6"/>
          <a:stretch>
            <a:fillRect/>
          </a:stretch>
        </p:blipFill>
        <p:spPr>
          <a:xfrm>
            <a:off x="4718652" y="5397774"/>
            <a:ext cx="1849862" cy="1183094"/>
          </a:xfrm>
          <a:prstGeom prst="rect">
            <a:avLst/>
          </a:prstGeom>
        </p:spPr>
      </p:pic>
      <p:sp>
        <p:nvSpPr>
          <p:cNvPr id="9" name="Slide Number Placeholder 8">
            <a:extLst>
              <a:ext uri="{FF2B5EF4-FFF2-40B4-BE49-F238E27FC236}">
                <a16:creationId xmlns:a16="http://schemas.microsoft.com/office/drawing/2014/main" id="{2061D623-2F2C-16BB-482F-8605EA62418F}"/>
              </a:ext>
            </a:extLst>
          </p:cNvPr>
          <p:cNvSpPr>
            <a:spLocks noGrp="1"/>
          </p:cNvSpPr>
          <p:nvPr>
            <p:ph type="sldNum" sz="quarter" idx="12"/>
          </p:nvPr>
        </p:nvSpPr>
        <p:spPr/>
        <p:txBody>
          <a:bodyPr/>
          <a:lstStyle/>
          <a:p>
            <a:fld id="{C538D04B-6C9B-4B6A-B5CB-693881DBF8E7}" type="slidenum">
              <a:rPr lang="en-US" smtClean="0"/>
              <a:t>9</a:t>
            </a:fld>
            <a:endParaRPr lang="en-US"/>
          </a:p>
        </p:txBody>
      </p:sp>
      <p:sp>
        <p:nvSpPr>
          <p:cNvPr id="10" name="Footer Placeholder 9">
            <a:extLst>
              <a:ext uri="{FF2B5EF4-FFF2-40B4-BE49-F238E27FC236}">
                <a16:creationId xmlns:a16="http://schemas.microsoft.com/office/drawing/2014/main" id="{A1387F04-FD53-6435-9188-9A48CB024D5A}"/>
              </a:ext>
            </a:extLst>
          </p:cNvPr>
          <p:cNvSpPr>
            <a:spLocks noGrp="1"/>
          </p:cNvSpPr>
          <p:nvPr>
            <p:ph type="ftr" sz="quarter" idx="11"/>
          </p:nvPr>
        </p:nvSpPr>
        <p:spPr/>
        <p:txBody>
          <a:bodyPr/>
          <a:lstStyle/>
          <a:p>
            <a:r>
              <a:rPr lang="en-US"/>
              <a:t>Proiect TECH-IT-SE / Fundatia Romtens - CCIA Braila</a:t>
            </a:r>
          </a:p>
        </p:txBody>
      </p:sp>
    </p:spTree>
    <p:extLst>
      <p:ext uri="{BB962C8B-B14F-4D97-AF65-F5344CB8AC3E}">
        <p14:creationId xmlns:p14="http://schemas.microsoft.com/office/powerpoint/2010/main" val="3086108612"/>
      </p:ext>
    </p:extLst>
  </p:cSld>
  <p:clrMapOvr>
    <a:masterClrMapping/>
  </p:clrMapOvr>
  <mc:AlternateContent xmlns:mc="http://schemas.openxmlformats.org/markup-compatibility/2006" xmlns:p14="http://schemas.microsoft.com/office/powerpoint/2010/main">
    <mc:Choice Requires="p14">
      <p:transition spd="slow" p14:dur="1250">
        <p:cover dir="rd"/>
      </p:transition>
    </mc:Choice>
    <mc:Fallback xmlns="">
      <p:transition spd="slow">
        <p:cover dir="rd"/>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dru">
  <a:themeElements>
    <a:clrScheme name="Particularizare 10">
      <a:dk1>
        <a:srgbClr val="FFFFFF"/>
      </a:dk1>
      <a:lt1>
        <a:srgbClr val="262626"/>
      </a:lt1>
      <a:dk2>
        <a:srgbClr val="FFFFFF"/>
      </a:dk2>
      <a:lt2>
        <a:srgbClr val="262626"/>
      </a:lt2>
      <a:accent1>
        <a:srgbClr val="FFC000"/>
      </a:accent1>
      <a:accent2>
        <a:srgbClr val="262626"/>
      </a:accent2>
      <a:accent3>
        <a:srgbClr val="B58B80"/>
      </a:accent3>
      <a:accent4>
        <a:srgbClr val="C3986D"/>
      </a:accent4>
      <a:accent5>
        <a:srgbClr val="A19574"/>
      </a:accent5>
      <a:accent6>
        <a:srgbClr val="C17529"/>
      </a:accent6>
      <a:hlink>
        <a:srgbClr val="AD1F1F"/>
      </a:hlink>
      <a:folHlink>
        <a:srgbClr val="FFC42F"/>
      </a:folHlink>
    </a:clrScheme>
    <a:fontScheme name="Cadru">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u">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3800</Words>
  <Application>Microsoft Office PowerPoint</Application>
  <PresentationFormat>Widescreen</PresentationFormat>
  <Paragraphs>244</Paragraphs>
  <Slides>38</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Arial</vt:lpstr>
      <vt:lpstr>Calibri</vt:lpstr>
      <vt:lpstr>Calibri Light</vt:lpstr>
      <vt:lpstr>Corbel</vt:lpstr>
      <vt:lpstr>Webdings</vt:lpstr>
      <vt:lpstr>Wingdings 2</vt:lpstr>
      <vt:lpstr>Wingdings 3</vt:lpstr>
      <vt:lpstr>Office Theme</vt:lpstr>
      <vt:lpstr>Cadru</vt:lpstr>
      <vt:lpstr>1_Office Theme</vt:lpstr>
      <vt:lpstr> Program: „Programul Educație și Ocupare“ (PEO) Apel “Tine pasul” Regiunea Sud-Est</vt:lpstr>
      <vt:lpstr>Obiective</vt:lpstr>
      <vt:lpstr>1. Prezentare proiect</vt:lpstr>
      <vt:lpstr>Proiectul TECH-IT-SE (1)</vt:lpstr>
      <vt:lpstr>Proiectul TECH-IT-SE (2)</vt:lpstr>
      <vt:lpstr>Proiectul TECH-IT-SE (3)</vt:lpstr>
      <vt:lpstr>Proiectul TECH-IT-SE (4)</vt:lpstr>
      <vt:lpstr>2. Prezentare parteneri</vt:lpstr>
      <vt:lpstr>Fundatia Romtens</vt:lpstr>
      <vt:lpstr>Domenii de activitate / Tipuri activitati</vt:lpstr>
      <vt:lpstr>Activitati relevante pentru proiectul TECH-IT-SE </vt:lpstr>
      <vt:lpstr>CCIA Braila</vt:lpstr>
      <vt:lpstr>3. Oportunitate proiect pentru angajati si pentru companii</vt:lpstr>
      <vt:lpstr>Beneficii pentru viitorii cursanti </vt:lpstr>
      <vt:lpstr>Beneficii pentru companii</vt:lpstr>
      <vt:lpstr>4. Prezentare tipuri de cursuri organizate in proiect</vt:lpstr>
      <vt:lpstr>Tipuri de cursuri in cadrul proiectului</vt:lpstr>
      <vt:lpstr>I. Cursuri de Formare Profesionala pentru manageri</vt:lpstr>
      <vt:lpstr>II. Cursuri de Formare Profesionala tehnice pentru angajati</vt:lpstr>
      <vt:lpstr>Procesul tehnologic – sudarea in aluminiu la usile/haioanele autovehiculelor BMW</vt:lpstr>
      <vt:lpstr>Procesul tehnologic – sudarea in aluminiu la usile/haioanele autovehiculelor BMW</vt:lpstr>
      <vt:lpstr>Procesul Tehnologic – Tehnologiile folosite</vt:lpstr>
      <vt:lpstr>Procesul tehnologic – sudarea in aluminiu la usile/haioanele autovehiculelor BMW</vt:lpstr>
      <vt:lpstr>Procesul tehnologic – sudarea in aluminiu la usile/haioanele autovehiculelor BMW</vt:lpstr>
      <vt:lpstr>Tehnologia noua – Sistemul PUSH-PUSH de alimentare cu sârmă de adaos realizat de către DINSE</vt:lpstr>
      <vt:lpstr>Tehnologia noua– Sistemul PUSH-PUSH de alimentare cu sârmă de adaos realizat de către DINSE</vt:lpstr>
      <vt:lpstr>Tehnologia – Sistemul PUSH-PUSH de alimentare cu sârmă de adaos realizat de către DINSE</vt:lpstr>
      <vt:lpstr>Tehnologia noua– Sistemul PUSH-PUSH de alimentare cu sârmă de adaos realizat de către DINSE</vt:lpstr>
      <vt:lpstr>Tehnologia noua – Sistemul PUSH-PUSH de alimentare cu sârmă de adaos realizat de către DINSE</vt:lpstr>
      <vt:lpstr>Competente / formare profesionala</vt:lpstr>
      <vt:lpstr>Concluzii</vt:lpstr>
      <vt:lpstr>III. Cursuri de Formare Profesionala IT pentru angajati si manageri (1)</vt:lpstr>
      <vt:lpstr>CATEGORIA 1 - Competentele digitale de baza </vt:lpstr>
      <vt:lpstr>CATEGORIA 2 - Competentele digitale avansate </vt:lpstr>
      <vt:lpstr>CATEGORIA 2 - Competentele digitale avansate </vt:lpstr>
      <vt:lpstr>5. Analiza de Nevoi de Formare Profesionala angajati </vt:lpstr>
      <vt:lpstr>Analiza de Nevoi de Formare Profesionala angajati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„Programul Educație și Ocupare“ (PEO) Apel “Tine pasul” Regiunea Sud-Est</dc:title>
  <dc:creator>Theodor Haratau</dc:creator>
  <cp:lastModifiedBy>Marian GHIONU</cp:lastModifiedBy>
  <cp:revision>30</cp:revision>
  <dcterms:created xsi:type="dcterms:W3CDTF">2023-06-08T17:13:38Z</dcterms:created>
  <dcterms:modified xsi:type="dcterms:W3CDTF">2023-09-25T08:08:31Z</dcterms:modified>
</cp:coreProperties>
</file>